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charts/chart3.xml" ContentType="application/vnd.openxmlformats-officedocument.drawingml.chart+xml"/>
  <Override PartName="/ppt/drawings/drawing2.xml" ContentType="application/vnd.openxmlformats-officedocument.drawingml.chartshap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4.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5.xml" ContentType="application/vnd.openxmlformats-officedocument.drawingml.chart+xml"/>
  <Override PartName="/ppt/notesSlides/notesSlide15.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8.xml" ContentType="application/vnd.openxmlformats-officedocument.drawingml.chart+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57" r:id="rId3"/>
    <p:sldId id="258" r:id="rId4"/>
    <p:sldId id="259" r:id="rId5"/>
    <p:sldId id="260" r:id="rId6"/>
    <p:sldId id="261" r:id="rId7"/>
    <p:sldId id="262" r:id="rId8"/>
    <p:sldId id="278" r:id="rId9"/>
    <p:sldId id="263" r:id="rId10"/>
    <p:sldId id="264" r:id="rId11"/>
    <p:sldId id="265" r:id="rId12"/>
    <p:sldId id="275" r:id="rId13"/>
    <p:sldId id="291" r:id="rId14"/>
    <p:sldId id="276" r:id="rId15"/>
    <p:sldId id="267" r:id="rId16"/>
    <p:sldId id="268" r:id="rId17"/>
    <p:sldId id="277" r:id="rId18"/>
    <p:sldId id="269" r:id="rId19"/>
    <p:sldId id="270" r:id="rId20"/>
    <p:sldId id="271" r:id="rId21"/>
    <p:sldId id="272" r:id="rId22"/>
    <p:sldId id="279" r:id="rId23"/>
    <p:sldId id="273" r:id="rId24"/>
    <p:sldId id="280" r:id="rId25"/>
    <p:sldId id="281" r:id="rId26"/>
    <p:sldId id="282" r:id="rId27"/>
    <p:sldId id="283" r:id="rId28"/>
    <p:sldId id="284" r:id="rId29"/>
    <p:sldId id="285" r:id="rId30"/>
    <p:sldId id="286" r:id="rId31"/>
    <p:sldId id="287" r:id="rId32"/>
    <p:sldId id="292" r:id="rId33"/>
    <p:sldId id="293" r:id="rId34"/>
    <p:sldId id="294" r:id="rId35"/>
    <p:sldId id="296" r:id="rId36"/>
    <p:sldId id="295" r:id="rId37"/>
    <p:sldId id="297" r:id="rId3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514" autoAdjust="0"/>
  </p:normalViewPr>
  <p:slideViewPr>
    <p:cSldViewPr>
      <p:cViewPr varScale="1">
        <p:scale>
          <a:sx n="76" d="100"/>
          <a:sy n="76" d="100"/>
        </p:scale>
        <p:origin x="-81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odefs\SSF\Fdrive_Wiltfong_Education\SSF%20PAYMENT\SSF%20Legislative%20Revenue%20Office%20(LRO)\Brian%20Files\SSF%20and%20Local%20Revenue%20History%2011-13-15.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odefs\SSF\Fdrive_Wiltfong_Education\SSF%20PAYMENT\SSF%20Legislative%20Revenue%20Office%20(LRO)\Brian%20Files\SSF%20and%20Local%20Revenue%20History%2011-13-15.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odefs\SSF\Fdrive_Wiltfong_Education\SSF%20PAYMENT\SSF%20Legislative%20Revenue%20Office%20(LRO)\Brian%20Files\SSF%20and%20Local%20Revenue%20History%2011-13-15.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odefs\SSF\Fdrive_Wiltfong_Education\SSF%20PAYMENT\SSF%20Legislative%20Revenue%20Office%20(LRO)\Brian%20Files\SSF%20and%20Local%20Revenue%20History%2011-13-15.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odefs\SSF\Fdrive_Wiltfong_Education\SSF%20PAYMENT\SSF%20Legislative%20Revenue%20Office%20(LRO)\Brian%20Files\SSF%20and%20Local%20Revenue%20History%2011-13-15.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odefs\SSF\Fdrive_Wiltfong_Education\SSF%20PAYMENT\SSF%20Legislative%20Revenue%20Office%20(LRO)\Brian%20Files\SSF%20and%20Local%20Revenue%20History%2011-12-13.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odefs\SSF\Fdrive_Wiltfong_Education\SSF%20PAYMENT\SSF%20Legislative%20Revenue%20Office%20(LRO)\Brian%20Files\SSF%20and%20Local%20Revenue%20History%2011-13-15.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odefs\SSF\Fdrive_Wiltfong_Education\SSF%20PAYMENT\SSF%20Legislative%20Revenue%20Office%20(LRO)\Brian%20Files\SSF%20and%20Local%20Revenue%20History%2011-13-1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8362739379799747E-2"/>
          <c:y val="4.4319055553740438E-2"/>
          <c:w val="0.94774837173131132"/>
          <c:h val="0.84438919201489859"/>
        </c:manualLayout>
      </c:layout>
      <c:lineChart>
        <c:grouping val="standard"/>
        <c:varyColors val="0"/>
        <c:ser>
          <c:idx val="0"/>
          <c:order val="0"/>
          <c:tx>
            <c:strRef>
              <c:f>'SSF Funding History Updated'!$B$9:$B$10</c:f>
              <c:strCache>
                <c:ptCount val="1"/>
                <c:pt idx="0">
                  <c:v>SSF</c:v>
                </c:pt>
              </c:strCache>
            </c:strRef>
          </c:tx>
          <c:marker>
            <c:symbol val="none"/>
          </c:marker>
          <c:cat>
            <c:strRef>
              <c:f>'SSF Funding History Updated'!$A$11:$A$37</c:f>
              <c:strCache>
                <c:ptCount val="27"/>
                <c:pt idx="0">
                  <c:v>1990-91</c:v>
                </c:pt>
                <c:pt idx="1">
                  <c:v>1991-92</c:v>
                </c:pt>
                <c:pt idx="2">
                  <c:v>1992-93</c:v>
                </c:pt>
                <c:pt idx="3">
                  <c:v>1993-94</c:v>
                </c:pt>
                <c:pt idx="4">
                  <c:v>1994-95</c:v>
                </c:pt>
                <c:pt idx="5">
                  <c:v>1995-96</c:v>
                </c:pt>
                <c:pt idx="6">
                  <c:v>1996-97</c:v>
                </c:pt>
                <c:pt idx="7">
                  <c:v>1997-98</c:v>
                </c:pt>
                <c:pt idx="8">
                  <c:v>1998-99</c:v>
                </c:pt>
                <c:pt idx="9">
                  <c:v>1999-00</c:v>
                </c:pt>
                <c:pt idx="10">
                  <c:v>2000-01</c:v>
                </c:pt>
                <c:pt idx="11">
                  <c:v>2001-02</c:v>
                </c:pt>
                <c:pt idx="12">
                  <c:v>2002-03</c:v>
                </c:pt>
                <c:pt idx="13">
                  <c:v>2003-04</c:v>
                </c:pt>
                <c:pt idx="14">
                  <c:v>2004-05</c:v>
                </c:pt>
                <c:pt idx="15">
                  <c:v>2005-06</c:v>
                </c:pt>
                <c:pt idx="16">
                  <c:v>2006-07</c:v>
                </c:pt>
                <c:pt idx="17">
                  <c:v>2007-08</c:v>
                </c:pt>
                <c:pt idx="18">
                  <c:v>2008-09</c:v>
                </c:pt>
                <c:pt idx="19">
                  <c:v>2009-10</c:v>
                </c:pt>
                <c:pt idx="20">
                  <c:v>2010-11</c:v>
                </c:pt>
                <c:pt idx="21">
                  <c:v>2011-12</c:v>
                </c:pt>
                <c:pt idx="22">
                  <c:v>2012-13</c:v>
                </c:pt>
                <c:pt idx="23">
                  <c:v>2013-14</c:v>
                </c:pt>
                <c:pt idx="24">
                  <c:v>2014-15</c:v>
                </c:pt>
                <c:pt idx="25">
                  <c:v>2015-16</c:v>
                </c:pt>
                <c:pt idx="26">
                  <c:v>2016-17</c:v>
                </c:pt>
              </c:strCache>
            </c:strRef>
          </c:cat>
          <c:val>
            <c:numRef>
              <c:f>'SSF Funding History Updated'!$B$11:$B$37</c:f>
              <c:numCache>
                <c:formatCode>General</c:formatCode>
                <c:ptCount val="27"/>
                <c:pt idx="0">
                  <c:v>0.626</c:v>
                </c:pt>
                <c:pt idx="1">
                  <c:v>0.81799999999999995</c:v>
                </c:pt>
                <c:pt idx="2">
                  <c:v>1.1000000000000001</c:v>
                </c:pt>
                <c:pt idx="3">
                  <c:v>1.1319999999999999</c:v>
                </c:pt>
                <c:pt idx="4">
                  <c:v>1.427</c:v>
                </c:pt>
                <c:pt idx="5">
                  <c:v>1.75</c:v>
                </c:pt>
                <c:pt idx="6">
                  <c:v>1.76</c:v>
                </c:pt>
                <c:pt idx="7">
                  <c:v>2.0750000000000002</c:v>
                </c:pt>
                <c:pt idx="8">
                  <c:v>2.2519999999999998</c:v>
                </c:pt>
                <c:pt idx="9">
                  <c:v>2.3540000000000001</c:v>
                </c:pt>
                <c:pt idx="10">
                  <c:v>2.44</c:v>
                </c:pt>
                <c:pt idx="11">
                  <c:v>2.4289999999999998</c:v>
                </c:pt>
                <c:pt idx="12">
                  <c:v>2.3809999999999998</c:v>
                </c:pt>
                <c:pt idx="13">
                  <c:v>2.59</c:v>
                </c:pt>
                <c:pt idx="14">
                  <c:v>2.3260000000000001</c:v>
                </c:pt>
                <c:pt idx="15">
                  <c:v>2.5670000000000002</c:v>
                </c:pt>
                <c:pt idx="16">
                  <c:v>2.7389999999999999</c:v>
                </c:pt>
                <c:pt idx="17">
                  <c:v>2.9180000000000001</c:v>
                </c:pt>
                <c:pt idx="18" formatCode="0.000">
                  <c:v>2.7957437550000002</c:v>
                </c:pt>
                <c:pt idx="19" formatCode="0.000">
                  <c:v>2.78</c:v>
                </c:pt>
                <c:pt idx="20" formatCode="0.000">
                  <c:v>2.63</c:v>
                </c:pt>
                <c:pt idx="21" formatCode="0.000">
                  <c:v>2.867</c:v>
                </c:pt>
                <c:pt idx="22" formatCode="0.000">
                  <c:v>2.8450000000000002</c:v>
                </c:pt>
                <c:pt idx="23" formatCode="0.000">
                  <c:v>3.2090000000000001</c:v>
                </c:pt>
                <c:pt idx="24" formatCode="0.000">
                  <c:v>3.4409999999999998</c:v>
                </c:pt>
                <c:pt idx="25" formatCode="0.000">
                  <c:v>3.617</c:v>
                </c:pt>
                <c:pt idx="26" formatCode="0.000">
                  <c:v>3.7469999999999999</c:v>
                </c:pt>
              </c:numCache>
            </c:numRef>
          </c:val>
          <c:smooth val="0"/>
        </c:ser>
        <c:ser>
          <c:idx val="1"/>
          <c:order val="1"/>
          <c:tx>
            <c:strRef>
              <c:f>'SSF Funding History Updated'!$C$9:$C$10</c:f>
              <c:strCache>
                <c:ptCount val="1"/>
                <c:pt idx="0">
                  <c:v>Local Revenue</c:v>
                </c:pt>
              </c:strCache>
            </c:strRef>
          </c:tx>
          <c:marker>
            <c:symbol val="none"/>
          </c:marker>
          <c:cat>
            <c:strRef>
              <c:f>'SSF Funding History Updated'!$A$11:$A$37</c:f>
              <c:strCache>
                <c:ptCount val="27"/>
                <c:pt idx="0">
                  <c:v>1990-91</c:v>
                </c:pt>
                <c:pt idx="1">
                  <c:v>1991-92</c:v>
                </c:pt>
                <c:pt idx="2">
                  <c:v>1992-93</c:v>
                </c:pt>
                <c:pt idx="3">
                  <c:v>1993-94</c:v>
                </c:pt>
                <c:pt idx="4">
                  <c:v>1994-95</c:v>
                </c:pt>
                <c:pt idx="5">
                  <c:v>1995-96</c:v>
                </c:pt>
                <c:pt idx="6">
                  <c:v>1996-97</c:v>
                </c:pt>
                <c:pt idx="7">
                  <c:v>1997-98</c:v>
                </c:pt>
                <c:pt idx="8">
                  <c:v>1998-99</c:v>
                </c:pt>
                <c:pt idx="9">
                  <c:v>1999-00</c:v>
                </c:pt>
                <c:pt idx="10">
                  <c:v>2000-01</c:v>
                </c:pt>
                <c:pt idx="11">
                  <c:v>2001-02</c:v>
                </c:pt>
                <c:pt idx="12">
                  <c:v>2002-03</c:v>
                </c:pt>
                <c:pt idx="13">
                  <c:v>2003-04</c:v>
                </c:pt>
                <c:pt idx="14">
                  <c:v>2004-05</c:v>
                </c:pt>
                <c:pt idx="15">
                  <c:v>2005-06</c:v>
                </c:pt>
                <c:pt idx="16">
                  <c:v>2006-07</c:v>
                </c:pt>
                <c:pt idx="17">
                  <c:v>2007-08</c:v>
                </c:pt>
                <c:pt idx="18">
                  <c:v>2008-09</c:v>
                </c:pt>
                <c:pt idx="19">
                  <c:v>2009-10</c:v>
                </c:pt>
                <c:pt idx="20">
                  <c:v>2010-11</c:v>
                </c:pt>
                <c:pt idx="21">
                  <c:v>2011-12</c:v>
                </c:pt>
                <c:pt idx="22">
                  <c:v>2012-13</c:v>
                </c:pt>
                <c:pt idx="23">
                  <c:v>2013-14</c:v>
                </c:pt>
                <c:pt idx="24">
                  <c:v>2014-15</c:v>
                </c:pt>
                <c:pt idx="25">
                  <c:v>2015-16</c:v>
                </c:pt>
                <c:pt idx="26">
                  <c:v>2016-17</c:v>
                </c:pt>
              </c:strCache>
            </c:strRef>
          </c:cat>
          <c:val>
            <c:numRef>
              <c:f>'SSF Funding History Updated'!$C$11:$C$37</c:f>
              <c:numCache>
                <c:formatCode>General</c:formatCode>
                <c:ptCount val="27"/>
                <c:pt idx="0">
                  <c:v>1.5980000000000001</c:v>
                </c:pt>
                <c:pt idx="1">
                  <c:v>1.637</c:v>
                </c:pt>
                <c:pt idx="2">
                  <c:v>1.49</c:v>
                </c:pt>
                <c:pt idx="3">
                  <c:v>1.343</c:v>
                </c:pt>
                <c:pt idx="4">
                  <c:v>1.1779999999999999</c:v>
                </c:pt>
                <c:pt idx="5">
                  <c:v>0.90200000000000002</c:v>
                </c:pt>
                <c:pt idx="6">
                  <c:v>0.95599999999999996</c:v>
                </c:pt>
                <c:pt idx="7">
                  <c:v>0.871</c:v>
                </c:pt>
                <c:pt idx="8">
                  <c:v>0.88400000000000001</c:v>
                </c:pt>
                <c:pt idx="9">
                  <c:v>0.93899999999999995</c:v>
                </c:pt>
                <c:pt idx="10">
                  <c:v>0.99399999999999999</c:v>
                </c:pt>
                <c:pt idx="11">
                  <c:v>1.04</c:v>
                </c:pt>
                <c:pt idx="12">
                  <c:v>1.0640000000000001</c:v>
                </c:pt>
                <c:pt idx="13">
                  <c:v>1.1339999999999999</c:v>
                </c:pt>
                <c:pt idx="14">
                  <c:v>1.2010000000000001</c:v>
                </c:pt>
                <c:pt idx="15">
                  <c:v>1.2829999999999999</c:v>
                </c:pt>
                <c:pt idx="16">
                  <c:v>1.3380000000000001</c:v>
                </c:pt>
                <c:pt idx="17">
                  <c:v>1.4219999999999999</c:v>
                </c:pt>
                <c:pt idx="18" formatCode="0.000">
                  <c:v>1.4472</c:v>
                </c:pt>
                <c:pt idx="19" formatCode="0.000">
                  <c:v>1.514</c:v>
                </c:pt>
                <c:pt idx="20" formatCode="0.000">
                  <c:v>1.5509999999999999</c:v>
                </c:pt>
                <c:pt idx="21" formatCode="0.000">
                  <c:v>1.554</c:v>
                </c:pt>
                <c:pt idx="22" formatCode="0.000">
                  <c:v>1.5820000000000001</c:v>
                </c:pt>
                <c:pt idx="23" formatCode="0.000">
                  <c:v>1.647</c:v>
                </c:pt>
                <c:pt idx="24" formatCode="0.000">
                  <c:v>1.6859999999999999</c:v>
                </c:pt>
                <c:pt idx="25" formatCode="0.000">
                  <c:v>1.728</c:v>
                </c:pt>
                <c:pt idx="26" formatCode="0.000">
                  <c:v>1.86040816</c:v>
                </c:pt>
              </c:numCache>
            </c:numRef>
          </c:val>
          <c:smooth val="0"/>
        </c:ser>
        <c:ser>
          <c:idx val="3"/>
          <c:order val="2"/>
          <c:tx>
            <c:strRef>
              <c:f>'SSF Funding History Updated'!$E$9:$E$10</c:f>
              <c:strCache>
                <c:ptCount val="1"/>
                <c:pt idx="0">
                  <c:v>Total</c:v>
                </c:pt>
              </c:strCache>
            </c:strRef>
          </c:tx>
          <c:marker>
            <c:symbol val="none"/>
          </c:marker>
          <c:cat>
            <c:strRef>
              <c:f>'SSF Funding History Updated'!$A$11:$A$37</c:f>
              <c:strCache>
                <c:ptCount val="27"/>
                <c:pt idx="0">
                  <c:v>1990-91</c:v>
                </c:pt>
                <c:pt idx="1">
                  <c:v>1991-92</c:v>
                </c:pt>
                <c:pt idx="2">
                  <c:v>1992-93</c:v>
                </c:pt>
                <c:pt idx="3">
                  <c:v>1993-94</c:v>
                </c:pt>
                <c:pt idx="4">
                  <c:v>1994-95</c:v>
                </c:pt>
                <c:pt idx="5">
                  <c:v>1995-96</c:v>
                </c:pt>
                <c:pt idx="6">
                  <c:v>1996-97</c:v>
                </c:pt>
                <c:pt idx="7">
                  <c:v>1997-98</c:v>
                </c:pt>
                <c:pt idx="8">
                  <c:v>1998-99</c:v>
                </c:pt>
                <c:pt idx="9">
                  <c:v>1999-00</c:v>
                </c:pt>
                <c:pt idx="10">
                  <c:v>2000-01</c:v>
                </c:pt>
                <c:pt idx="11">
                  <c:v>2001-02</c:v>
                </c:pt>
                <c:pt idx="12">
                  <c:v>2002-03</c:v>
                </c:pt>
                <c:pt idx="13">
                  <c:v>2003-04</c:v>
                </c:pt>
                <c:pt idx="14">
                  <c:v>2004-05</c:v>
                </c:pt>
                <c:pt idx="15">
                  <c:v>2005-06</c:v>
                </c:pt>
                <c:pt idx="16">
                  <c:v>2006-07</c:v>
                </c:pt>
                <c:pt idx="17">
                  <c:v>2007-08</c:v>
                </c:pt>
                <c:pt idx="18">
                  <c:v>2008-09</c:v>
                </c:pt>
                <c:pt idx="19">
                  <c:v>2009-10</c:v>
                </c:pt>
                <c:pt idx="20">
                  <c:v>2010-11</c:v>
                </c:pt>
                <c:pt idx="21">
                  <c:v>2011-12</c:v>
                </c:pt>
                <c:pt idx="22">
                  <c:v>2012-13</c:v>
                </c:pt>
                <c:pt idx="23">
                  <c:v>2013-14</c:v>
                </c:pt>
                <c:pt idx="24">
                  <c:v>2014-15</c:v>
                </c:pt>
                <c:pt idx="25">
                  <c:v>2015-16</c:v>
                </c:pt>
                <c:pt idx="26">
                  <c:v>2016-17</c:v>
                </c:pt>
              </c:strCache>
            </c:strRef>
          </c:cat>
          <c:val>
            <c:numRef>
              <c:f>'SSF Funding History Updated'!$E$11:$E$37</c:f>
              <c:numCache>
                <c:formatCode>General</c:formatCode>
                <c:ptCount val="27"/>
                <c:pt idx="0">
                  <c:v>2.2240000000000002</c:v>
                </c:pt>
                <c:pt idx="1">
                  <c:v>2.4550000000000001</c:v>
                </c:pt>
                <c:pt idx="2">
                  <c:v>2.59</c:v>
                </c:pt>
                <c:pt idx="3">
                  <c:v>2.4749999999999996</c:v>
                </c:pt>
                <c:pt idx="4">
                  <c:v>2.605</c:v>
                </c:pt>
                <c:pt idx="5">
                  <c:v>2.6520000000000001</c:v>
                </c:pt>
                <c:pt idx="6">
                  <c:v>2.7160000000000002</c:v>
                </c:pt>
                <c:pt idx="7">
                  <c:v>2.9460000000000002</c:v>
                </c:pt>
                <c:pt idx="8">
                  <c:v>3.1359999999999997</c:v>
                </c:pt>
                <c:pt idx="9">
                  <c:v>3.2930000000000001</c:v>
                </c:pt>
                <c:pt idx="10">
                  <c:v>3.4340000000000002</c:v>
                </c:pt>
                <c:pt idx="11">
                  <c:v>3.4689999999999999</c:v>
                </c:pt>
                <c:pt idx="12">
                  <c:v>3.4449999999999998</c:v>
                </c:pt>
                <c:pt idx="13">
                  <c:v>3.7239999999999998</c:v>
                </c:pt>
                <c:pt idx="14">
                  <c:v>3.5270000000000001</c:v>
                </c:pt>
                <c:pt idx="15">
                  <c:v>3.85</c:v>
                </c:pt>
                <c:pt idx="16">
                  <c:v>4.077</c:v>
                </c:pt>
                <c:pt idx="17" formatCode="0.000">
                  <c:v>4.34</c:v>
                </c:pt>
                <c:pt idx="18" formatCode="0.000">
                  <c:v>4.3583037550000006</c:v>
                </c:pt>
                <c:pt idx="19" formatCode="0.000">
                  <c:v>4.4539999999999997</c:v>
                </c:pt>
                <c:pt idx="20" formatCode="0.000">
                  <c:v>4.3654999999999999</c:v>
                </c:pt>
                <c:pt idx="21" formatCode="0.000">
                  <c:v>4.4210000000000003</c:v>
                </c:pt>
                <c:pt idx="22" formatCode="0.000">
                  <c:v>4.4270000000000005</c:v>
                </c:pt>
                <c:pt idx="23" formatCode="0.000">
                  <c:v>4.8559999999999999</c:v>
                </c:pt>
                <c:pt idx="24" formatCode="0.000">
                  <c:v>5.1269999999999998</c:v>
                </c:pt>
                <c:pt idx="25" formatCode="0.000">
                  <c:v>5.3449999999999998</c:v>
                </c:pt>
                <c:pt idx="26" formatCode="0.000">
                  <c:v>5.6074081600000003</c:v>
                </c:pt>
              </c:numCache>
            </c:numRef>
          </c:val>
          <c:smooth val="0"/>
        </c:ser>
        <c:ser>
          <c:idx val="2"/>
          <c:order val="3"/>
          <c:marker>
            <c:symbol val="none"/>
          </c:marker>
          <c:cat>
            <c:strRef>
              <c:f>'SSF Funding History Updated'!$A$11:$A$37</c:f>
              <c:strCache>
                <c:ptCount val="27"/>
                <c:pt idx="0">
                  <c:v>1990-91</c:v>
                </c:pt>
                <c:pt idx="1">
                  <c:v>1991-92</c:v>
                </c:pt>
                <c:pt idx="2">
                  <c:v>1992-93</c:v>
                </c:pt>
                <c:pt idx="3">
                  <c:v>1993-94</c:v>
                </c:pt>
                <c:pt idx="4">
                  <c:v>1994-95</c:v>
                </c:pt>
                <c:pt idx="5">
                  <c:v>1995-96</c:v>
                </c:pt>
                <c:pt idx="6">
                  <c:v>1996-97</c:v>
                </c:pt>
                <c:pt idx="7">
                  <c:v>1997-98</c:v>
                </c:pt>
                <c:pt idx="8">
                  <c:v>1998-99</c:v>
                </c:pt>
                <c:pt idx="9">
                  <c:v>1999-00</c:v>
                </c:pt>
                <c:pt idx="10">
                  <c:v>2000-01</c:v>
                </c:pt>
                <c:pt idx="11">
                  <c:v>2001-02</c:v>
                </c:pt>
                <c:pt idx="12">
                  <c:v>2002-03</c:v>
                </c:pt>
                <c:pt idx="13">
                  <c:v>2003-04</c:v>
                </c:pt>
                <c:pt idx="14">
                  <c:v>2004-05</c:v>
                </c:pt>
                <c:pt idx="15">
                  <c:v>2005-06</c:v>
                </c:pt>
                <c:pt idx="16">
                  <c:v>2006-07</c:v>
                </c:pt>
                <c:pt idx="17">
                  <c:v>2007-08</c:v>
                </c:pt>
                <c:pt idx="18">
                  <c:v>2008-09</c:v>
                </c:pt>
                <c:pt idx="19">
                  <c:v>2009-10</c:v>
                </c:pt>
                <c:pt idx="20">
                  <c:v>2010-11</c:v>
                </c:pt>
                <c:pt idx="21">
                  <c:v>2011-12</c:v>
                </c:pt>
                <c:pt idx="22">
                  <c:v>2012-13</c:v>
                </c:pt>
                <c:pt idx="23">
                  <c:v>2013-14</c:v>
                </c:pt>
                <c:pt idx="24">
                  <c:v>2014-15</c:v>
                </c:pt>
                <c:pt idx="25">
                  <c:v>2015-16</c:v>
                </c:pt>
                <c:pt idx="26">
                  <c:v>2016-17</c:v>
                </c:pt>
              </c:strCache>
            </c:strRef>
          </c:cat>
          <c:val>
            <c:numRef>
              <c:f>'SSF Funding History Updated'!$E$36</c:f>
              <c:numCache>
                <c:formatCode>0.000</c:formatCode>
                <c:ptCount val="1"/>
                <c:pt idx="0">
                  <c:v>5.3449999999999998</c:v>
                </c:pt>
              </c:numCache>
            </c:numRef>
          </c:val>
          <c:smooth val="0"/>
        </c:ser>
        <c:dLbls>
          <c:showLegendKey val="0"/>
          <c:showVal val="0"/>
          <c:showCatName val="0"/>
          <c:showSerName val="0"/>
          <c:showPercent val="0"/>
          <c:showBubbleSize val="0"/>
        </c:dLbls>
        <c:marker val="1"/>
        <c:smooth val="0"/>
        <c:axId val="95517696"/>
        <c:axId val="31449856"/>
      </c:lineChart>
      <c:catAx>
        <c:axId val="95517696"/>
        <c:scaling>
          <c:orientation val="minMax"/>
        </c:scaling>
        <c:delete val="0"/>
        <c:axPos val="b"/>
        <c:majorTickMark val="out"/>
        <c:minorTickMark val="none"/>
        <c:tickLblPos val="nextTo"/>
        <c:crossAx val="31449856"/>
        <c:crosses val="autoZero"/>
        <c:auto val="1"/>
        <c:lblAlgn val="ctr"/>
        <c:lblOffset val="100"/>
        <c:noMultiLvlLbl val="0"/>
      </c:catAx>
      <c:valAx>
        <c:axId val="31449856"/>
        <c:scaling>
          <c:orientation val="minMax"/>
        </c:scaling>
        <c:delete val="0"/>
        <c:axPos val="l"/>
        <c:majorGridlines/>
        <c:numFmt formatCode="General" sourceLinked="1"/>
        <c:majorTickMark val="out"/>
        <c:minorTickMark val="none"/>
        <c:tickLblPos val="nextTo"/>
        <c:crossAx val="95517696"/>
        <c:crosses val="autoZero"/>
        <c:crossBetween val="between"/>
      </c:valAx>
    </c:plotArea>
    <c:plotVisOnly val="1"/>
    <c:dispBlanksAs val="gap"/>
    <c:showDLblsOverMax val="0"/>
  </c:chart>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Total K-12 Formula Funding per</a:t>
            </a:r>
            <a:r>
              <a:rPr lang="en-US" baseline="0"/>
              <a:t> ADMw</a:t>
            </a:r>
            <a:endParaRPr lang="en-US"/>
          </a:p>
        </c:rich>
      </c:tx>
      <c:layout>
        <c:manualLayout>
          <c:xMode val="edge"/>
          <c:yMode val="edge"/>
          <c:x val="0.16807633420822396"/>
          <c:y val="2.7777777777777776E-2"/>
        </c:manualLayout>
      </c:layout>
      <c:overlay val="0"/>
    </c:title>
    <c:autoTitleDeleted val="0"/>
    <c:plotArea>
      <c:layout/>
      <c:barChart>
        <c:barDir val="col"/>
        <c:grouping val="clustered"/>
        <c:varyColors val="0"/>
        <c:ser>
          <c:idx val="0"/>
          <c:order val="0"/>
          <c:tx>
            <c:strRef>
              <c:f>'SSF Funding History Updated'!$I$9</c:f>
              <c:strCache>
                <c:ptCount val="1"/>
                <c:pt idx="0">
                  <c:v>ADMw</c:v>
                </c:pt>
              </c:strCache>
            </c:strRef>
          </c:tx>
          <c:spPr>
            <a:solidFill>
              <a:schemeClr val="tx2"/>
            </a:solidFill>
          </c:spPr>
          <c:invertIfNegative val="0"/>
          <c:cat>
            <c:strRef>
              <c:f>'SSF Funding History Updated'!$A$11:$A$37</c:f>
              <c:strCache>
                <c:ptCount val="27"/>
                <c:pt idx="0">
                  <c:v>1990-91</c:v>
                </c:pt>
                <c:pt idx="1">
                  <c:v>1991-92</c:v>
                </c:pt>
                <c:pt idx="2">
                  <c:v>1992-93</c:v>
                </c:pt>
                <c:pt idx="3">
                  <c:v>1993-94</c:v>
                </c:pt>
                <c:pt idx="4">
                  <c:v>1994-95</c:v>
                </c:pt>
                <c:pt idx="5">
                  <c:v>1995-96</c:v>
                </c:pt>
                <c:pt idx="6">
                  <c:v>1996-97</c:v>
                </c:pt>
                <c:pt idx="7">
                  <c:v>1997-98</c:v>
                </c:pt>
                <c:pt idx="8">
                  <c:v>1998-99</c:v>
                </c:pt>
                <c:pt idx="9">
                  <c:v>1999-00</c:v>
                </c:pt>
                <c:pt idx="10">
                  <c:v>2000-01</c:v>
                </c:pt>
                <c:pt idx="11">
                  <c:v>2001-02</c:v>
                </c:pt>
                <c:pt idx="12">
                  <c:v>2002-03</c:v>
                </c:pt>
                <c:pt idx="13">
                  <c:v>2003-04</c:v>
                </c:pt>
                <c:pt idx="14">
                  <c:v>2004-05</c:v>
                </c:pt>
                <c:pt idx="15">
                  <c:v>2005-06</c:v>
                </c:pt>
                <c:pt idx="16">
                  <c:v>2006-07</c:v>
                </c:pt>
                <c:pt idx="17">
                  <c:v>2007-08</c:v>
                </c:pt>
                <c:pt idx="18">
                  <c:v>2008-09</c:v>
                </c:pt>
                <c:pt idx="19">
                  <c:v>2009-10</c:v>
                </c:pt>
                <c:pt idx="20">
                  <c:v>2010-11</c:v>
                </c:pt>
                <c:pt idx="21">
                  <c:v>2011-12</c:v>
                </c:pt>
                <c:pt idx="22">
                  <c:v>2012-13</c:v>
                </c:pt>
                <c:pt idx="23">
                  <c:v>2013-14</c:v>
                </c:pt>
                <c:pt idx="24">
                  <c:v>2014-15</c:v>
                </c:pt>
                <c:pt idx="25">
                  <c:v>2015-16</c:v>
                </c:pt>
                <c:pt idx="26">
                  <c:v>2016-17</c:v>
                </c:pt>
              </c:strCache>
            </c:strRef>
          </c:cat>
          <c:val>
            <c:numRef>
              <c:f>'SSF Funding History Updated'!$I$11:$I$37</c:f>
              <c:numCache>
                <c:formatCode>_("$"* #,##0.00_);_("$"* \(#,##0.00\);_("$"* "-"??_);_(@_)</c:formatCode>
                <c:ptCount val="27"/>
                <c:pt idx="0">
                  <c:v>4171.6905776065751</c:v>
                </c:pt>
                <c:pt idx="1">
                  <c:v>4476.0439574865159</c:v>
                </c:pt>
                <c:pt idx="2">
                  <c:v>4574.764187686148</c:v>
                </c:pt>
                <c:pt idx="3">
                  <c:v>4277.5532326377124</c:v>
                </c:pt>
                <c:pt idx="4">
                  <c:v>4438.8856607805283</c:v>
                </c:pt>
                <c:pt idx="5">
                  <c:v>4456.6200469255873</c:v>
                </c:pt>
                <c:pt idx="6">
                  <c:v>4484.2553271582919</c:v>
                </c:pt>
                <c:pt idx="7">
                  <c:v>4782.1958167961238</c:v>
                </c:pt>
                <c:pt idx="8">
                  <c:v>5032.3427513242787</c:v>
                </c:pt>
                <c:pt idx="9">
                  <c:v>5203.0747596362744</c:v>
                </c:pt>
                <c:pt idx="10">
                  <c:v>5382.3860866730301</c:v>
                </c:pt>
                <c:pt idx="11">
                  <c:v>5353.7338010583999</c:v>
                </c:pt>
                <c:pt idx="12">
                  <c:v>5260.6503354905308</c:v>
                </c:pt>
                <c:pt idx="13">
                  <c:v>5667.2398837333167</c:v>
                </c:pt>
                <c:pt idx="14">
                  <c:v>5361.6490833358666</c:v>
                </c:pt>
                <c:pt idx="15">
                  <c:v>5843.4265246031027</c:v>
                </c:pt>
                <c:pt idx="16">
                  <c:v>6151.7708408778153</c:v>
                </c:pt>
                <c:pt idx="17">
                  <c:v>6566.6736771708229</c:v>
                </c:pt>
                <c:pt idx="18">
                  <c:v>6588.0773595680803</c:v>
                </c:pt>
                <c:pt idx="19">
                  <c:v>6686.984851442041</c:v>
                </c:pt>
                <c:pt idx="20">
                  <c:v>6595.2004072995142</c:v>
                </c:pt>
                <c:pt idx="21">
                  <c:v>6670.0160074349333</c:v>
                </c:pt>
                <c:pt idx="22">
                  <c:v>6707.5554316502084</c:v>
                </c:pt>
                <c:pt idx="23">
                  <c:v>7322.947094120078</c:v>
                </c:pt>
                <c:pt idx="24">
                  <c:v>7635.1451973194344</c:v>
                </c:pt>
                <c:pt idx="25">
                  <c:v>7646.6380543633759</c:v>
                </c:pt>
                <c:pt idx="26">
                  <c:v>8010.5830857142855</c:v>
                </c:pt>
              </c:numCache>
            </c:numRef>
          </c:val>
        </c:ser>
        <c:dLbls>
          <c:showLegendKey val="0"/>
          <c:showVal val="0"/>
          <c:showCatName val="0"/>
          <c:showSerName val="0"/>
          <c:showPercent val="0"/>
          <c:showBubbleSize val="0"/>
        </c:dLbls>
        <c:gapWidth val="150"/>
        <c:axId val="31533696"/>
        <c:axId val="31543680"/>
      </c:barChart>
      <c:catAx>
        <c:axId val="31533696"/>
        <c:scaling>
          <c:orientation val="minMax"/>
        </c:scaling>
        <c:delete val="0"/>
        <c:axPos val="b"/>
        <c:majorTickMark val="out"/>
        <c:minorTickMark val="none"/>
        <c:tickLblPos val="nextTo"/>
        <c:crossAx val="31543680"/>
        <c:crosses val="autoZero"/>
        <c:auto val="1"/>
        <c:lblAlgn val="ctr"/>
        <c:lblOffset val="100"/>
        <c:noMultiLvlLbl val="0"/>
      </c:catAx>
      <c:valAx>
        <c:axId val="31543680"/>
        <c:scaling>
          <c:orientation val="minMax"/>
        </c:scaling>
        <c:delete val="0"/>
        <c:axPos val="l"/>
        <c:majorGridlines/>
        <c:numFmt formatCode="_(&quot;$&quot;* #,##0.00_);_(&quot;$&quot;* \(#,##0.00\);_(&quot;$&quot;* &quot;-&quot;??_);_(@_)" sourceLinked="1"/>
        <c:majorTickMark val="out"/>
        <c:minorTickMark val="none"/>
        <c:tickLblPos val="nextTo"/>
        <c:crossAx val="31533696"/>
        <c:crosses val="autoZero"/>
        <c:crossBetween val="between"/>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Total K-12 Formula Funding Inflation-Adjusted Per ADMw</a:t>
            </a:r>
          </a:p>
        </c:rich>
      </c:tx>
      <c:layout/>
      <c:overlay val="0"/>
    </c:title>
    <c:autoTitleDeleted val="0"/>
    <c:plotArea>
      <c:layout/>
      <c:barChart>
        <c:barDir val="col"/>
        <c:grouping val="clustered"/>
        <c:varyColors val="0"/>
        <c:ser>
          <c:idx val="0"/>
          <c:order val="0"/>
          <c:tx>
            <c:strRef>
              <c:f>'SSF Funding History Updated'!$B$75</c:f>
              <c:strCache>
                <c:ptCount val="1"/>
                <c:pt idx="0">
                  <c:v>Inflation-Adjusted Per ADMw</c:v>
                </c:pt>
              </c:strCache>
            </c:strRef>
          </c:tx>
          <c:spPr>
            <a:solidFill>
              <a:schemeClr val="tx2"/>
            </a:solidFill>
          </c:spPr>
          <c:invertIfNegative val="0"/>
          <c:cat>
            <c:strRef>
              <c:f>'SSF Funding History Updated'!$A$76:$A$101</c:f>
              <c:strCache>
                <c:ptCount val="26"/>
                <c:pt idx="0">
                  <c:v>1990-91</c:v>
                </c:pt>
                <c:pt idx="1">
                  <c:v>1991-92</c:v>
                </c:pt>
                <c:pt idx="2">
                  <c:v>1992-93</c:v>
                </c:pt>
                <c:pt idx="3">
                  <c:v>1993-94</c:v>
                </c:pt>
                <c:pt idx="4">
                  <c:v>1994-95</c:v>
                </c:pt>
                <c:pt idx="5">
                  <c:v>1995-96</c:v>
                </c:pt>
                <c:pt idx="6">
                  <c:v>1996-97</c:v>
                </c:pt>
                <c:pt idx="7">
                  <c:v>1997-98</c:v>
                </c:pt>
                <c:pt idx="8">
                  <c:v>1998-99</c:v>
                </c:pt>
                <c:pt idx="9">
                  <c:v>1999-00</c:v>
                </c:pt>
                <c:pt idx="10">
                  <c:v>2000-01</c:v>
                </c:pt>
                <c:pt idx="11">
                  <c:v>2001-02</c:v>
                </c:pt>
                <c:pt idx="12">
                  <c:v>2002-03</c:v>
                </c:pt>
                <c:pt idx="13">
                  <c:v>2003-04</c:v>
                </c:pt>
                <c:pt idx="14">
                  <c:v>2004-05</c:v>
                </c:pt>
                <c:pt idx="15">
                  <c:v>2005-06</c:v>
                </c:pt>
                <c:pt idx="16">
                  <c:v>2006-07</c:v>
                </c:pt>
                <c:pt idx="17">
                  <c:v>2007-08</c:v>
                </c:pt>
                <c:pt idx="18">
                  <c:v>2008-09</c:v>
                </c:pt>
                <c:pt idx="19">
                  <c:v>2009-10</c:v>
                </c:pt>
                <c:pt idx="20">
                  <c:v>2010-11</c:v>
                </c:pt>
                <c:pt idx="21">
                  <c:v>2011-12</c:v>
                </c:pt>
                <c:pt idx="22">
                  <c:v>2012-13</c:v>
                </c:pt>
                <c:pt idx="23">
                  <c:v>2013-14</c:v>
                </c:pt>
                <c:pt idx="24">
                  <c:v>2014-15</c:v>
                </c:pt>
                <c:pt idx="25">
                  <c:v>2015-16</c:v>
                </c:pt>
              </c:strCache>
            </c:strRef>
          </c:cat>
          <c:val>
            <c:numRef>
              <c:f>'SSF Funding History Updated'!$B$76:$B$101</c:f>
              <c:numCache>
                <c:formatCode>_("$"* #,##0_);_("$"* \(#,##0\);_("$"* "-"??_);_(@_)</c:formatCode>
                <c:ptCount val="26"/>
                <c:pt idx="0">
                  <c:v>4171.6905776065751</c:v>
                </c:pt>
                <c:pt idx="1">
                  <c:v>4272.640636708953</c:v>
                </c:pt>
                <c:pt idx="2">
                  <c:v>4184.5954001092714</c:v>
                </c:pt>
                <c:pt idx="3">
                  <c:v>3729.8177448898882</c:v>
                </c:pt>
                <c:pt idx="4">
                  <c:v>3751.3720604182035</c:v>
                </c:pt>
                <c:pt idx="5">
                  <c:v>3632.5034309077801</c:v>
                </c:pt>
                <c:pt idx="6">
                  <c:v>3515.2982629904686</c:v>
                </c:pt>
                <c:pt idx="7">
                  <c:v>3621.0291505002119</c:v>
                </c:pt>
                <c:pt idx="8">
                  <c:v>3718.3628197535909</c:v>
                </c:pt>
                <c:pt idx="9">
                  <c:v>3724.1571915887193</c:v>
                </c:pt>
                <c:pt idx="10">
                  <c:v>3718.9631826032146</c:v>
                </c:pt>
                <c:pt idx="11">
                  <c:v>3569.2663712850513</c:v>
                </c:pt>
                <c:pt idx="12">
                  <c:v>3346.6928368665281</c:v>
                </c:pt>
                <c:pt idx="13">
                  <c:v>3483.6052893777819</c:v>
                </c:pt>
                <c:pt idx="14">
                  <c:v>3223.3306593774701</c:v>
                </c:pt>
                <c:pt idx="15">
                  <c:v>3378.6598231253452</c:v>
                </c:pt>
                <c:pt idx="16">
                  <c:v>3453.3895824521642</c:v>
                </c:pt>
                <c:pt idx="17">
                  <c:v>3564.7125155249983</c:v>
                </c:pt>
                <c:pt idx="18">
                  <c:v>3450.2636956740835</c:v>
                </c:pt>
                <c:pt idx="19">
                  <c:v>3369.1256673652206</c:v>
                </c:pt>
                <c:pt idx="20">
                  <c:v>3225.2175922124052</c:v>
                </c:pt>
                <c:pt idx="21">
                  <c:v>3186.4972274980883</c:v>
                </c:pt>
                <c:pt idx="22">
                  <c:v>3077.2702388269627</c:v>
                </c:pt>
                <c:pt idx="23">
                  <c:v>3290.9020169148953</c:v>
                </c:pt>
                <c:pt idx="24">
                  <c:v>3350.9113943859261</c:v>
                </c:pt>
                <c:pt idx="25">
                  <c:v>3377.4903066976044</c:v>
                </c:pt>
              </c:numCache>
            </c:numRef>
          </c:val>
        </c:ser>
        <c:dLbls>
          <c:showLegendKey val="0"/>
          <c:showVal val="0"/>
          <c:showCatName val="0"/>
          <c:showSerName val="0"/>
          <c:showPercent val="0"/>
          <c:showBubbleSize val="0"/>
        </c:dLbls>
        <c:gapWidth val="150"/>
        <c:axId val="75826688"/>
        <c:axId val="75828224"/>
      </c:barChart>
      <c:catAx>
        <c:axId val="75826688"/>
        <c:scaling>
          <c:orientation val="minMax"/>
        </c:scaling>
        <c:delete val="0"/>
        <c:axPos val="b"/>
        <c:majorTickMark val="out"/>
        <c:minorTickMark val="none"/>
        <c:tickLblPos val="nextTo"/>
        <c:crossAx val="75828224"/>
        <c:crosses val="autoZero"/>
        <c:auto val="1"/>
        <c:lblAlgn val="ctr"/>
        <c:lblOffset val="100"/>
        <c:noMultiLvlLbl val="0"/>
      </c:catAx>
      <c:valAx>
        <c:axId val="75828224"/>
        <c:scaling>
          <c:orientation val="minMax"/>
        </c:scaling>
        <c:delete val="0"/>
        <c:axPos val="l"/>
        <c:majorGridlines/>
        <c:numFmt formatCode="_(&quot;$&quot;* #,##0_);_(&quot;$&quot;* \(#,##0\);_(&quot;$&quot;* &quot;-&quot;??_);_(@_)" sourceLinked="1"/>
        <c:majorTickMark val="out"/>
        <c:minorTickMark val="none"/>
        <c:tickLblPos val="nextTo"/>
        <c:crossAx val="75826688"/>
        <c:crosses val="autoZero"/>
        <c:crossBetween val="between"/>
      </c:valAx>
    </c:plotArea>
    <c:plotVisOnly val="1"/>
    <c:dispBlanksAs val="gap"/>
    <c:showDLblsOverMax val="0"/>
  </c:chart>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pie3DChart>
        <c:varyColors val="1"/>
        <c:ser>
          <c:idx val="0"/>
          <c:order val="0"/>
          <c:tx>
            <c:strRef>
              <c:f>'SSF Funding History Updated'!$A$58</c:f>
              <c:strCache>
                <c:ptCount val="1"/>
                <c:pt idx="0">
                  <c:v>2015-17</c:v>
                </c:pt>
              </c:strCache>
            </c:strRef>
          </c:tx>
          <c:spPr>
            <a:solidFill>
              <a:srgbClr val="3399FF"/>
            </a:solidFill>
          </c:spPr>
          <c:explosion val="25"/>
          <c:dPt>
            <c:idx val="1"/>
            <c:bubble3D val="0"/>
            <c:spPr>
              <a:solidFill>
                <a:srgbClr val="FF0000"/>
              </a:solidFill>
            </c:spPr>
          </c:dPt>
          <c:dLbls>
            <c:dLbl>
              <c:idx val="0"/>
              <c:layout/>
              <c:tx>
                <c:rich>
                  <a:bodyPr/>
                  <a:lstStyle/>
                  <a:p>
                    <a:r>
                      <a:rPr lang="en-US" sz="1800" b="1" baseline="0"/>
                      <a:t>State Revenue,</a:t>
                    </a:r>
                  </a:p>
                  <a:p>
                    <a:r>
                      <a:rPr lang="en-US" sz="1800" b="1" baseline="0"/>
                      <a:t>67.1%</a:t>
                    </a:r>
                    <a:endParaRPr lang="en-US"/>
                  </a:p>
                </c:rich>
              </c:tx>
              <c:showLegendKey val="0"/>
              <c:showVal val="1"/>
              <c:showCatName val="0"/>
              <c:showSerName val="0"/>
              <c:showPercent val="0"/>
              <c:showBubbleSize val="0"/>
            </c:dLbl>
            <c:dLbl>
              <c:idx val="1"/>
              <c:layout>
                <c:manualLayout>
                  <c:x val="2.069400912264607E-2"/>
                  <c:y val="-5.0265383493729957E-2"/>
                </c:manualLayout>
              </c:layout>
              <c:tx>
                <c:rich>
                  <a:bodyPr/>
                  <a:lstStyle/>
                  <a:p>
                    <a:r>
                      <a:rPr lang="en-US" sz="1800" b="1"/>
                      <a:t>Local Revenue</a:t>
                    </a:r>
                    <a:r>
                      <a:rPr lang="en-US" sz="1800" b="1" baseline="0"/>
                      <a:t>, </a:t>
                    </a:r>
                  </a:p>
                  <a:p>
                    <a:r>
                      <a:rPr lang="en-US" sz="1800" b="1" baseline="0"/>
                      <a:t>32.9%</a:t>
                    </a:r>
                    <a:endParaRPr lang="en-US"/>
                  </a:p>
                </c:rich>
              </c:tx>
              <c:showLegendKey val="0"/>
              <c:showVal val="1"/>
              <c:showCatName val="0"/>
              <c:showSerName val="0"/>
              <c:showPercent val="0"/>
              <c:showBubbleSize val="0"/>
            </c:dLbl>
            <c:txPr>
              <a:bodyPr/>
              <a:lstStyle/>
              <a:p>
                <a:pPr>
                  <a:defRPr sz="1800" b="1"/>
                </a:pPr>
                <a:endParaRPr lang="en-US"/>
              </a:p>
            </c:txPr>
            <c:showLegendKey val="0"/>
            <c:showVal val="0"/>
            <c:showCatName val="0"/>
            <c:showSerName val="0"/>
            <c:showPercent val="0"/>
            <c:showBubbleSize val="0"/>
          </c:dLbls>
          <c:val>
            <c:numRef>
              <c:f>'SSF Funding History Updated'!$B$58:$C$58</c:f>
              <c:numCache>
                <c:formatCode>General</c:formatCode>
                <c:ptCount val="2"/>
                <c:pt idx="0">
                  <c:v>7364</c:v>
                </c:pt>
                <c:pt idx="1">
                  <c:v>3226</c:v>
                </c:pt>
              </c:numCache>
            </c:numRef>
          </c:val>
        </c:ser>
        <c:dLbls>
          <c:showLegendKey val="0"/>
          <c:showVal val="0"/>
          <c:showCatName val="0"/>
          <c:showSerName val="0"/>
          <c:showPercent val="0"/>
          <c:showBubbleSize val="0"/>
          <c:showLeaderLines val="1"/>
        </c:dLbls>
      </c:pie3DChart>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perspective val="30"/>
    </c:view3D>
    <c:floor>
      <c:thickness val="0"/>
    </c:floor>
    <c:sideWall>
      <c:thickness val="0"/>
    </c:sideWall>
    <c:backWall>
      <c:thickness val="0"/>
    </c:backWall>
    <c:plotArea>
      <c:layout/>
      <c:pie3DChart>
        <c:varyColors val="1"/>
        <c:ser>
          <c:idx val="0"/>
          <c:order val="0"/>
          <c:explosion val="25"/>
          <c:dLbls>
            <c:dLbl>
              <c:idx val="1"/>
              <c:layout>
                <c:manualLayout>
                  <c:x val="-0.22661116651892535"/>
                  <c:y val="4.455869992017758E-2"/>
                </c:manualLayout>
              </c:layout>
              <c:tx>
                <c:rich>
                  <a:bodyPr/>
                  <a:lstStyle/>
                  <a:p>
                    <a:r>
                      <a:rPr lang="en-US" dirty="0"/>
                      <a:t>Lottery </a:t>
                    </a:r>
                    <a:r>
                      <a:rPr lang="en-US" dirty="0" smtClean="0"/>
                      <a:t>Funds, </a:t>
                    </a:r>
                    <a:r>
                      <a:rPr lang="en-US" dirty="0"/>
                      <a:t>4.71%</a:t>
                    </a:r>
                  </a:p>
                </c:rich>
              </c:tx>
              <c:showLegendKey val="0"/>
              <c:showVal val="1"/>
              <c:showCatName val="1"/>
              <c:showSerName val="0"/>
              <c:showPercent val="0"/>
              <c:showBubbleSize val="0"/>
            </c:dLbl>
            <c:dLbl>
              <c:idx val="2"/>
              <c:layout>
                <c:manualLayout>
                  <c:x val="0.16427605533357689"/>
                  <c:y val="4.7207284157225762E-2"/>
                </c:manualLayout>
              </c:layout>
              <c:showLegendKey val="0"/>
              <c:showVal val="1"/>
              <c:showCatName val="1"/>
              <c:showSerName val="0"/>
              <c:showPercent val="0"/>
              <c:showBubbleSize val="0"/>
            </c:dLbl>
            <c:txPr>
              <a:bodyPr/>
              <a:lstStyle/>
              <a:p>
                <a:pPr>
                  <a:defRPr sz="1600" b="1"/>
                </a:pPr>
                <a:endParaRPr lang="en-US"/>
              </a:p>
            </c:txPr>
            <c:showLegendKey val="0"/>
            <c:showVal val="1"/>
            <c:showCatName val="1"/>
            <c:showSerName val="0"/>
            <c:showPercent val="0"/>
            <c:showBubbleSize val="0"/>
            <c:showLeaderLines val="1"/>
          </c:dLbls>
          <c:cat>
            <c:strRef>
              <c:f>'GF and LF and OF'!$A$14:$A$16</c:f>
              <c:strCache>
                <c:ptCount val="3"/>
                <c:pt idx="0">
                  <c:v>General Fund</c:v>
                </c:pt>
                <c:pt idx="1">
                  <c:v>Lottery Funds (includes Education Stability Fund)</c:v>
                </c:pt>
                <c:pt idx="2">
                  <c:v>Other Funds</c:v>
                </c:pt>
              </c:strCache>
            </c:strRef>
          </c:cat>
          <c:val>
            <c:numRef>
              <c:f>'GF and LF and OF'!$C$14:$C$16</c:f>
              <c:numCache>
                <c:formatCode>0.00%</c:formatCode>
                <c:ptCount val="3"/>
                <c:pt idx="0">
                  <c:v>0.95241081059138288</c:v>
                </c:pt>
                <c:pt idx="1">
                  <c:v>4.7139933755622025E-2</c:v>
                </c:pt>
                <c:pt idx="2">
                  <c:v>4.4925565299511948E-4</c:v>
                </c:pt>
              </c:numCache>
            </c:numRef>
          </c:val>
        </c:ser>
        <c:dLbls>
          <c:showLegendKey val="0"/>
          <c:showVal val="0"/>
          <c:showCatName val="0"/>
          <c:showSerName val="0"/>
          <c:showPercent val="0"/>
          <c:showBubbleSize val="0"/>
          <c:showLeaderLines val="1"/>
        </c:dLbls>
      </c:pie3DChart>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8.1018452238924676E-2"/>
          <c:y val="0.18068169887854926"/>
          <c:w val="0.83796309552215065"/>
          <c:h val="0.8083335719398711"/>
        </c:manualLayout>
      </c:layout>
      <c:pie3DChart>
        <c:varyColors val="1"/>
        <c:dLbls>
          <c:showLegendKey val="0"/>
          <c:showVal val="0"/>
          <c:showCatName val="0"/>
          <c:showSerName val="0"/>
          <c:showPercent val="0"/>
          <c:showBubbleSize val="0"/>
          <c:showLeaderLines val="1"/>
        </c:dLbls>
      </c:pie3DChart>
    </c:plotArea>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3.1511090660251269E-2"/>
          <c:y val="4.0521761702864062E-2"/>
          <c:w val="0.91955924258930655"/>
          <c:h val="0.88232643996423521"/>
        </c:manualLayout>
      </c:layout>
      <c:pie3DChart>
        <c:varyColors val="1"/>
        <c:ser>
          <c:idx val="0"/>
          <c:order val="0"/>
          <c:explosion val="25"/>
          <c:dPt>
            <c:idx val="0"/>
            <c:bubble3D val="0"/>
            <c:explosion val="78"/>
          </c:dPt>
          <c:dPt>
            <c:idx val="1"/>
            <c:bubble3D val="0"/>
            <c:spPr>
              <a:solidFill>
                <a:srgbClr val="FF0000"/>
              </a:solidFill>
            </c:spPr>
          </c:dPt>
          <c:dPt>
            <c:idx val="2"/>
            <c:bubble3D val="0"/>
            <c:spPr>
              <a:solidFill>
                <a:srgbClr val="FFFF00"/>
              </a:solidFill>
            </c:spPr>
          </c:dPt>
          <c:dPt>
            <c:idx val="3"/>
            <c:bubble3D val="0"/>
            <c:spPr>
              <a:solidFill>
                <a:srgbClr val="7030A0"/>
              </a:solidFill>
            </c:spPr>
          </c:dPt>
          <c:dLbls>
            <c:dLbl>
              <c:idx val="1"/>
              <c:layout>
                <c:manualLayout>
                  <c:x val="-0.20943040345656633"/>
                  <c:y val="6.0396006984482588E-2"/>
                </c:manualLayout>
              </c:layout>
              <c:showLegendKey val="0"/>
              <c:showVal val="1"/>
              <c:showCatName val="1"/>
              <c:showSerName val="0"/>
              <c:showPercent val="0"/>
              <c:showBubbleSize val="0"/>
            </c:dLbl>
            <c:dLbl>
              <c:idx val="2"/>
              <c:layout>
                <c:manualLayout>
                  <c:x val="1.6364469253740389E-2"/>
                  <c:y val="-3.0970908971106645E-2"/>
                </c:manualLayout>
              </c:layout>
              <c:showLegendKey val="0"/>
              <c:showVal val="1"/>
              <c:showCatName val="1"/>
              <c:showSerName val="0"/>
              <c:showPercent val="0"/>
              <c:showBubbleSize val="0"/>
            </c:dLbl>
            <c:dLbl>
              <c:idx val="3"/>
              <c:layout>
                <c:manualLayout>
                  <c:x val="0.2828506601013957"/>
                  <c:y val="-2.7421764587118928E-2"/>
                </c:manualLayout>
              </c:layout>
              <c:tx>
                <c:rich>
                  <a:bodyPr/>
                  <a:lstStyle/>
                  <a:p>
                    <a:r>
                      <a:rPr lang="en-US" dirty="0" smtClean="0"/>
                      <a:t>Other</a:t>
                    </a:r>
                    <a:r>
                      <a:rPr lang="en-US" dirty="0"/>
                      <a:t>, 0.7%</a:t>
                    </a:r>
                  </a:p>
                </c:rich>
              </c:tx>
              <c:showLegendKey val="0"/>
              <c:showVal val="1"/>
              <c:showCatName val="1"/>
              <c:showSerName val="0"/>
              <c:showPercent val="0"/>
              <c:showBubbleSize val="0"/>
            </c:dLbl>
            <c:dLbl>
              <c:idx val="4"/>
              <c:layout>
                <c:manualLayout>
                  <c:x val="0.10188101487314086"/>
                  <c:y val="-4.6173913911458794E-2"/>
                </c:manualLayout>
              </c:layout>
              <c:showLegendKey val="0"/>
              <c:showVal val="1"/>
              <c:showCatName val="1"/>
              <c:showSerName val="0"/>
              <c:showPercent val="0"/>
              <c:showBubbleSize val="0"/>
            </c:dLbl>
            <c:txPr>
              <a:bodyPr/>
              <a:lstStyle/>
              <a:p>
                <a:pPr>
                  <a:defRPr sz="1800" b="1"/>
                </a:pPr>
                <a:endParaRPr lang="en-US"/>
              </a:p>
            </c:txPr>
            <c:showLegendKey val="0"/>
            <c:showVal val="1"/>
            <c:showCatName val="1"/>
            <c:showSerName val="0"/>
            <c:showPercent val="0"/>
            <c:showBubbleSize val="0"/>
            <c:showLeaderLines val="1"/>
          </c:dLbls>
          <c:cat>
            <c:strRef>
              <c:f>'GF and LF and OF'!$A$78:$A$81</c:f>
              <c:strCache>
                <c:ptCount val="4"/>
                <c:pt idx="0">
                  <c:v>Property Tax</c:v>
                </c:pt>
                <c:pt idx="1">
                  <c:v>Common School Fund*</c:v>
                </c:pt>
                <c:pt idx="2">
                  <c:v>State Timber (Ch 530)</c:v>
                </c:pt>
                <c:pt idx="3">
                  <c:v>other</c:v>
                </c:pt>
              </c:strCache>
            </c:strRef>
          </c:cat>
          <c:val>
            <c:numRef>
              <c:f>'GF and LF and OF'!$C$78:$C$81</c:f>
              <c:numCache>
                <c:formatCode>0.0%</c:formatCode>
                <c:ptCount val="4"/>
                <c:pt idx="0">
                  <c:v>0.94520144356264391</c:v>
                </c:pt>
                <c:pt idx="1">
                  <c:v>3.6966861085657443E-2</c:v>
                </c:pt>
                <c:pt idx="2">
                  <c:v>9.6336665668816084E-3</c:v>
                </c:pt>
                <c:pt idx="3">
                  <c:v>6.5370517905270773E-3</c:v>
                </c:pt>
              </c:numCache>
            </c:numRef>
          </c:val>
        </c:ser>
        <c:dLbls>
          <c:showLegendKey val="0"/>
          <c:showVal val="0"/>
          <c:showCatName val="0"/>
          <c:showSerName val="0"/>
          <c:showPercent val="0"/>
          <c:showBubbleSize val="0"/>
          <c:showLeaderLines val="1"/>
        </c:dLbls>
      </c:pie3DChart>
    </c:plotArea>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invertIfNegative val="0"/>
          <c:cat>
            <c:strRef>
              <c:f>Sheet1!$A$2:$A$12</c:f>
              <c:strCache>
                <c:ptCount val="11"/>
                <c:pt idx="0">
                  <c:v>2005-06</c:v>
                </c:pt>
                <c:pt idx="1">
                  <c:v>2006-07</c:v>
                </c:pt>
                <c:pt idx="2">
                  <c:v>2007-08</c:v>
                </c:pt>
                <c:pt idx="3">
                  <c:v>2008-09</c:v>
                </c:pt>
                <c:pt idx="4">
                  <c:v>2009-10</c:v>
                </c:pt>
                <c:pt idx="5">
                  <c:v>2010-11</c:v>
                </c:pt>
                <c:pt idx="6">
                  <c:v>2011-12</c:v>
                </c:pt>
                <c:pt idx="7">
                  <c:v>2012-13</c:v>
                </c:pt>
                <c:pt idx="8">
                  <c:v>2013-14</c:v>
                </c:pt>
                <c:pt idx="9">
                  <c:v>2014-15</c:v>
                </c:pt>
                <c:pt idx="10">
                  <c:v>2015-16</c:v>
                </c:pt>
              </c:strCache>
            </c:strRef>
          </c:cat>
          <c:val>
            <c:numRef>
              <c:f>Sheet1!$B$2:$B$12</c:f>
              <c:numCache>
                <c:formatCode>_("$"* #,##0.00_);_("$"* \(#,##0.00\);_("$"* "-"??_);_(@_)</c:formatCode>
                <c:ptCount val="11"/>
                <c:pt idx="0">
                  <c:v>152365734.20000002</c:v>
                </c:pt>
                <c:pt idx="1">
                  <c:v>156200538.30000004</c:v>
                </c:pt>
                <c:pt idx="2">
                  <c:v>168558608.2000002</c:v>
                </c:pt>
                <c:pt idx="3">
                  <c:v>171457612.60000008</c:v>
                </c:pt>
                <c:pt idx="4">
                  <c:v>174036988.20000002</c:v>
                </c:pt>
                <c:pt idx="5">
                  <c:v>180094191.60000005</c:v>
                </c:pt>
                <c:pt idx="6">
                  <c:v>180127266.89999998</c:v>
                </c:pt>
                <c:pt idx="7">
                  <c:v>184545904.29999998</c:v>
                </c:pt>
                <c:pt idx="8">
                  <c:v>191535149</c:v>
                </c:pt>
                <c:pt idx="9">
                  <c:v>195605477</c:v>
                </c:pt>
                <c:pt idx="10">
                  <c:v>201875884</c:v>
                </c:pt>
              </c:numCache>
            </c:numRef>
          </c:val>
        </c:ser>
        <c:dLbls>
          <c:showLegendKey val="0"/>
          <c:showVal val="0"/>
          <c:showCatName val="0"/>
          <c:showSerName val="0"/>
          <c:showPercent val="0"/>
          <c:showBubbleSize val="0"/>
        </c:dLbls>
        <c:gapWidth val="150"/>
        <c:shape val="box"/>
        <c:axId val="97003392"/>
        <c:axId val="97004928"/>
        <c:axId val="0"/>
      </c:bar3DChart>
      <c:catAx>
        <c:axId val="97003392"/>
        <c:scaling>
          <c:orientation val="minMax"/>
        </c:scaling>
        <c:delete val="0"/>
        <c:axPos val="b"/>
        <c:majorTickMark val="out"/>
        <c:minorTickMark val="none"/>
        <c:tickLblPos val="nextTo"/>
        <c:crossAx val="97004928"/>
        <c:crosses val="autoZero"/>
        <c:auto val="1"/>
        <c:lblAlgn val="ctr"/>
        <c:lblOffset val="100"/>
        <c:noMultiLvlLbl val="0"/>
      </c:catAx>
      <c:valAx>
        <c:axId val="97004928"/>
        <c:scaling>
          <c:orientation val="minMax"/>
        </c:scaling>
        <c:delete val="0"/>
        <c:axPos val="l"/>
        <c:majorGridlines/>
        <c:numFmt formatCode="_(&quot;$&quot;* #,##0_);_(&quot;$&quot;* \(#,##0\);_(&quot;$&quot;* &quot;-&quot;_);_(@_)" sourceLinked="0"/>
        <c:majorTickMark val="out"/>
        <c:minorTickMark val="none"/>
        <c:tickLblPos val="nextTo"/>
        <c:crossAx val="97003392"/>
        <c:crosses val="autoZero"/>
        <c:crossBetween val="between"/>
      </c:valAx>
    </c:plotArea>
    <c:plotVisOnly val="1"/>
    <c:dispBlanksAs val="gap"/>
    <c:showDLblsOverMax val="0"/>
  </c:chart>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0.62455</cdr:x>
      <cdr:y>0.17526</cdr:y>
    </cdr:from>
    <cdr:to>
      <cdr:x>0.7773</cdr:x>
      <cdr:y>0.27577</cdr:y>
    </cdr:to>
    <cdr:sp macro="" textlink="">
      <cdr:nvSpPr>
        <cdr:cNvPr id="2" name="TextBox 1"/>
        <cdr:cNvSpPr txBox="1"/>
      </cdr:nvSpPr>
      <cdr:spPr>
        <a:xfrm xmlns:a="http://schemas.openxmlformats.org/drawingml/2006/main">
          <a:off x="4167189" y="647700"/>
          <a:ext cx="1019175" cy="3714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a:t>Total Funding</a:t>
          </a:r>
        </a:p>
      </cdr:txBody>
    </cdr:sp>
  </cdr:relSizeAnchor>
  <cdr:relSizeAnchor xmlns:cdr="http://schemas.openxmlformats.org/drawingml/2006/chartDrawing">
    <cdr:from>
      <cdr:x>0.65453</cdr:x>
      <cdr:y>0.35567</cdr:y>
    </cdr:from>
    <cdr:to>
      <cdr:x>0.83012</cdr:x>
      <cdr:y>0.43557</cdr:y>
    </cdr:to>
    <cdr:sp macro="" textlink="">
      <cdr:nvSpPr>
        <cdr:cNvPr id="3" name="TextBox 2"/>
        <cdr:cNvSpPr txBox="1"/>
      </cdr:nvSpPr>
      <cdr:spPr>
        <a:xfrm xmlns:a="http://schemas.openxmlformats.org/drawingml/2006/main">
          <a:off x="4367213" y="1314450"/>
          <a:ext cx="1171575" cy="2952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a:t>State Funding</a:t>
          </a:r>
        </a:p>
      </cdr:txBody>
    </cdr:sp>
  </cdr:relSizeAnchor>
  <cdr:relSizeAnchor xmlns:cdr="http://schemas.openxmlformats.org/drawingml/2006/chartDrawing">
    <cdr:from>
      <cdr:x>0.74875</cdr:x>
      <cdr:y>0.64433</cdr:y>
    </cdr:from>
    <cdr:to>
      <cdr:x>0.93719</cdr:x>
      <cdr:y>0.72165</cdr:y>
    </cdr:to>
    <cdr:sp macro="" textlink="">
      <cdr:nvSpPr>
        <cdr:cNvPr id="4" name="TextBox 3"/>
        <cdr:cNvSpPr txBox="1"/>
      </cdr:nvSpPr>
      <cdr:spPr>
        <a:xfrm xmlns:a="http://schemas.openxmlformats.org/drawingml/2006/main">
          <a:off x="4995864" y="2381250"/>
          <a:ext cx="1257300" cy="2857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a:t>Local Funding</a:t>
          </a:r>
        </a:p>
      </cdr:txBody>
    </cdr:sp>
  </cdr:relSizeAnchor>
</c:userShapes>
</file>

<file path=ppt/drawings/drawing2.xml><?xml version="1.0" encoding="utf-8"?>
<c:userShapes xmlns:c="http://schemas.openxmlformats.org/drawingml/2006/chart">
  <cdr:relSizeAnchor xmlns:cdr="http://schemas.openxmlformats.org/drawingml/2006/chartDrawing">
    <cdr:from>
      <cdr:x>0.05556</cdr:x>
      <cdr:y>0.09605</cdr:y>
    </cdr:from>
    <cdr:to>
      <cdr:x>0.94444</cdr:x>
      <cdr:y>0.2604</cdr:y>
    </cdr:to>
    <cdr:cxnSp macro="">
      <cdr:nvCxnSpPr>
        <cdr:cNvPr id="3" name="Straight Arrow Connector 2"/>
        <cdr:cNvCxnSpPr/>
      </cdr:nvCxnSpPr>
      <cdr:spPr>
        <a:xfrm xmlns:a="http://schemas.openxmlformats.org/drawingml/2006/main">
          <a:off x="457200" y="445294"/>
          <a:ext cx="7315200" cy="762000"/>
        </a:xfrm>
        <a:prstGeom xmlns:a="http://schemas.openxmlformats.org/drawingml/2006/main" prst="straightConnector1">
          <a:avLst/>
        </a:prstGeom>
        <a:ln xmlns:a="http://schemas.openxmlformats.org/drawingml/2006/main" w="38100">
          <a:solidFill>
            <a:srgbClr val="FF000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F73F6D0-ADA5-42D6-AE25-BEE6F848CA81}" type="datetimeFigureOut">
              <a:rPr lang="en-US" smtClean="0"/>
              <a:t>11/18/2015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B114786B-5388-4F9E-9B97-665242B6B90D}" type="slidenum">
              <a:rPr lang="en-US" smtClean="0"/>
              <a:t>‹#›</a:t>
            </a:fld>
            <a:endParaRPr lang="en-US"/>
          </a:p>
        </p:txBody>
      </p:sp>
    </p:spTree>
    <p:extLst>
      <p:ext uri="{BB962C8B-B14F-4D97-AF65-F5344CB8AC3E}">
        <p14:creationId xmlns:p14="http://schemas.microsoft.com/office/powerpoint/2010/main" val="20414936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first question I have for you is what do want to know about school funding?</a:t>
            </a:r>
          </a:p>
          <a:p>
            <a:endParaRPr lang="en-US" dirty="0"/>
          </a:p>
        </p:txBody>
      </p:sp>
      <p:sp>
        <p:nvSpPr>
          <p:cNvPr id="4" name="Slide Number Placeholder 3"/>
          <p:cNvSpPr>
            <a:spLocks noGrp="1"/>
          </p:cNvSpPr>
          <p:nvPr>
            <p:ph type="sldNum" sz="quarter" idx="10"/>
          </p:nvPr>
        </p:nvSpPr>
        <p:spPr/>
        <p:txBody>
          <a:bodyPr/>
          <a:lstStyle/>
          <a:p>
            <a:fld id="{B114786B-5388-4F9E-9B97-665242B6B90D}" type="slidenum">
              <a:rPr lang="en-US" smtClean="0"/>
              <a:t>1</a:t>
            </a:fld>
            <a:endParaRPr lang="en-US"/>
          </a:p>
        </p:txBody>
      </p:sp>
    </p:spTree>
    <p:extLst>
      <p:ext uri="{BB962C8B-B14F-4D97-AF65-F5344CB8AC3E}">
        <p14:creationId xmlns:p14="http://schemas.microsoft.com/office/powerpoint/2010/main" val="41289389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14786B-5388-4F9E-9B97-665242B6B90D}" type="slidenum">
              <a:rPr lang="en-US" smtClean="0"/>
              <a:t>10</a:t>
            </a:fld>
            <a:endParaRPr lang="en-US"/>
          </a:p>
        </p:txBody>
      </p:sp>
    </p:spTree>
    <p:extLst>
      <p:ext uri="{BB962C8B-B14F-4D97-AF65-F5344CB8AC3E}">
        <p14:creationId xmlns:p14="http://schemas.microsoft.com/office/powerpoint/2010/main" val="17083335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14786B-5388-4F9E-9B97-665242B6B90D}" type="slidenum">
              <a:rPr lang="en-US" smtClean="0"/>
              <a:t>11</a:t>
            </a:fld>
            <a:endParaRPr lang="en-US"/>
          </a:p>
        </p:txBody>
      </p:sp>
    </p:spTree>
    <p:extLst>
      <p:ext uri="{BB962C8B-B14F-4D97-AF65-F5344CB8AC3E}">
        <p14:creationId xmlns:p14="http://schemas.microsoft.com/office/powerpoint/2010/main" val="6529925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2803" indent="-172803">
              <a:buFont typeface="Arial" pitchFamily="34" charset="0"/>
              <a:buChar char="•"/>
            </a:pPr>
            <a:r>
              <a:rPr lang="en-US" dirty="0" smtClean="0"/>
              <a:t>Total Formula Revenue for the 2013-15 biennium is estimated at $9.9 billion.</a:t>
            </a:r>
          </a:p>
          <a:p>
            <a:pPr marL="172803" indent="-172803">
              <a:buFont typeface="Arial" pitchFamily="34" charset="0"/>
              <a:buChar char="•"/>
            </a:pPr>
            <a:r>
              <a:rPr lang="en-US" dirty="0" smtClean="0"/>
              <a:t>This is a $1.1</a:t>
            </a:r>
            <a:r>
              <a:rPr lang="en-US" baseline="0" dirty="0" smtClean="0"/>
              <a:t> billion increase over the 2011-13 biennium.</a:t>
            </a:r>
          </a:p>
          <a:p>
            <a:pPr marL="172803" indent="-172803">
              <a:buFont typeface="Arial" pitchFamily="34" charset="0"/>
              <a:buChar char="•"/>
            </a:pPr>
            <a:r>
              <a:rPr lang="en-US" baseline="0" dirty="0" smtClean="0"/>
              <a:t>For 2014-15 the total estimated revenue in the formula is $5.1 billion</a:t>
            </a:r>
          </a:p>
        </p:txBody>
      </p:sp>
      <p:sp>
        <p:nvSpPr>
          <p:cNvPr id="4" name="Date Placeholder 3"/>
          <p:cNvSpPr>
            <a:spLocks noGrp="1"/>
          </p:cNvSpPr>
          <p:nvPr>
            <p:ph type="dt" idx="10"/>
          </p:nvPr>
        </p:nvSpPr>
        <p:spPr/>
        <p:txBody>
          <a:bodyPr/>
          <a:lstStyle/>
          <a:p>
            <a:pPr>
              <a:defRPr/>
            </a:pPr>
            <a:r>
              <a:rPr lang="en-US" smtClean="0"/>
              <a:t>3/14/06</a:t>
            </a:r>
            <a:endParaRPr lang="en-US"/>
          </a:p>
        </p:txBody>
      </p:sp>
      <p:sp>
        <p:nvSpPr>
          <p:cNvPr id="5" name="Footer Placeholder 4"/>
          <p:cNvSpPr>
            <a:spLocks noGrp="1"/>
          </p:cNvSpPr>
          <p:nvPr>
            <p:ph type="ftr" sz="quarter" idx="11"/>
          </p:nvPr>
        </p:nvSpPr>
        <p:spPr/>
        <p:txBody>
          <a:bodyPr/>
          <a:lstStyle/>
          <a:p>
            <a:pPr>
              <a:defRPr/>
            </a:pPr>
            <a:r>
              <a:rPr lang="en-US" smtClean="0"/>
              <a:t>LRO</a:t>
            </a:r>
            <a:endParaRPr lang="en-US"/>
          </a:p>
        </p:txBody>
      </p:sp>
      <p:sp>
        <p:nvSpPr>
          <p:cNvPr id="6" name="Slide Number Placeholder 5"/>
          <p:cNvSpPr>
            <a:spLocks noGrp="1"/>
          </p:cNvSpPr>
          <p:nvPr>
            <p:ph type="sldNum" sz="quarter" idx="12"/>
          </p:nvPr>
        </p:nvSpPr>
        <p:spPr/>
        <p:txBody>
          <a:bodyPr/>
          <a:lstStyle/>
          <a:p>
            <a:pPr>
              <a:defRPr/>
            </a:pPr>
            <a:fld id="{E13F5021-CDF7-4D52-8889-113BCF046103}" type="slidenum">
              <a:rPr lang="en-US" smtClean="0"/>
              <a:pPr>
                <a:defRPr/>
              </a:pPr>
              <a:t>12</a:t>
            </a:fld>
            <a:endParaRPr lang="en-US"/>
          </a:p>
        </p:txBody>
      </p:sp>
    </p:spTree>
    <p:extLst>
      <p:ext uri="{BB962C8B-B14F-4D97-AF65-F5344CB8AC3E}">
        <p14:creationId xmlns:p14="http://schemas.microsoft.com/office/powerpoint/2010/main" val="2283637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a:ln/>
        </p:spPr>
      </p:sp>
      <p:sp>
        <p:nvSpPr>
          <p:cNvPr id="993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9933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16090" indent="-275418">
              <a:defRPr>
                <a:solidFill>
                  <a:schemeClr val="tx1"/>
                </a:solidFill>
                <a:latin typeface="Arial" charset="0"/>
              </a:defRPr>
            </a:lvl2pPr>
            <a:lvl3pPr marL="1101677" indent="-220335">
              <a:defRPr>
                <a:solidFill>
                  <a:schemeClr val="tx1"/>
                </a:solidFill>
                <a:latin typeface="Arial" charset="0"/>
              </a:defRPr>
            </a:lvl3pPr>
            <a:lvl4pPr marL="1542348" indent="-220335">
              <a:defRPr>
                <a:solidFill>
                  <a:schemeClr val="tx1"/>
                </a:solidFill>
                <a:latin typeface="Arial" charset="0"/>
              </a:defRPr>
            </a:lvl4pPr>
            <a:lvl5pPr marL="1983019" indent="-220335">
              <a:defRPr>
                <a:solidFill>
                  <a:schemeClr val="tx1"/>
                </a:solidFill>
                <a:latin typeface="Arial" charset="0"/>
              </a:defRPr>
            </a:lvl5pPr>
            <a:lvl6pPr marL="2423689" indent="-220335" eaLnBrk="0" fontAlgn="base" hangingPunct="0">
              <a:spcBef>
                <a:spcPct val="20000"/>
              </a:spcBef>
              <a:spcAft>
                <a:spcPct val="0"/>
              </a:spcAft>
              <a:buClr>
                <a:schemeClr val="hlink"/>
              </a:buClr>
              <a:defRPr>
                <a:solidFill>
                  <a:schemeClr val="tx1"/>
                </a:solidFill>
                <a:latin typeface="Arial" charset="0"/>
              </a:defRPr>
            </a:lvl6pPr>
            <a:lvl7pPr marL="2864360" indent="-220335" eaLnBrk="0" fontAlgn="base" hangingPunct="0">
              <a:spcBef>
                <a:spcPct val="20000"/>
              </a:spcBef>
              <a:spcAft>
                <a:spcPct val="0"/>
              </a:spcAft>
              <a:buClr>
                <a:schemeClr val="hlink"/>
              </a:buClr>
              <a:defRPr>
                <a:solidFill>
                  <a:schemeClr val="tx1"/>
                </a:solidFill>
                <a:latin typeface="Arial" charset="0"/>
              </a:defRPr>
            </a:lvl7pPr>
            <a:lvl8pPr marL="3305031" indent="-220335" eaLnBrk="0" fontAlgn="base" hangingPunct="0">
              <a:spcBef>
                <a:spcPct val="20000"/>
              </a:spcBef>
              <a:spcAft>
                <a:spcPct val="0"/>
              </a:spcAft>
              <a:buClr>
                <a:schemeClr val="hlink"/>
              </a:buClr>
              <a:defRPr>
                <a:solidFill>
                  <a:schemeClr val="tx1"/>
                </a:solidFill>
                <a:latin typeface="Arial" charset="0"/>
              </a:defRPr>
            </a:lvl8pPr>
            <a:lvl9pPr marL="3745701" indent="-220335" eaLnBrk="0" fontAlgn="base" hangingPunct="0">
              <a:spcBef>
                <a:spcPct val="20000"/>
              </a:spcBef>
              <a:spcAft>
                <a:spcPct val="0"/>
              </a:spcAft>
              <a:buClr>
                <a:schemeClr val="hlink"/>
              </a:buClr>
              <a:defRPr>
                <a:solidFill>
                  <a:schemeClr val="tx1"/>
                </a:solidFill>
                <a:latin typeface="Arial" charset="0"/>
              </a:defRPr>
            </a:lvl9pPr>
          </a:lstStyle>
          <a:p>
            <a:r>
              <a:rPr lang="en-US" altLang="en-US" smtClean="0">
                <a:latin typeface="Times New Roman" pitchFamily="18" charset="0"/>
              </a:rPr>
              <a:t>3/14/06</a:t>
            </a:r>
          </a:p>
        </p:txBody>
      </p:sp>
      <p:sp>
        <p:nvSpPr>
          <p:cNvPr id="99333" name="Footer Placeholder 4"/>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16090" indent="-275418">
              <a:defRPr>
                <a:solidFill>
                  <a:schemeClr val="tx1"/>
                </a:solidFill>
                <a:latin typeface="Arial" charset="0"/>
              </a:defRPr>
            </a:lvl2pPr>
            <a:lvl3pPr marL="1101677" indent="-220335">
              <a:defRPr>
                <a:solidFill>
                  <a:schemeClr val="tx1"/>
                </a:solidFill>
                <a:latin typeface="Arial" charset="0"/>
              </a:defRPr>
            </a:lvl3pPr>
            <a:lvl4pPr marL="1542348" indent="-220335">
              <a:defRPr>
                <a:solidFill>
                  <a:schemeClr val="tx1"/>
                </a:solidFill>
                <a:latin typeface="Arial" charset="0"/>
              </a:defRPr>
            </a:lvl4pPr>
            <a:lvl5pPr marL="1983019" indent="-220335">
              <a:defRPr>
                <a:solidFill>
                  <a:schemeClr val="tx1"/>
                </a:solidFill>
                <a:latin typeface="Arial" charset="0"/>
              </a:defRPr>
            </a:lvl5pPr>
            <a:lvl6pPr marL="2423689" indent="-220335" eaLnBrk="0" fontAlgn="base" hangingPunct="0">
              <a:spcBef>
                <a:spcPct val="20000"/>
              </a:spcBef>
              <a:spcAft>
                <a:spcPct val="0"/>
              </a:spcAft>
              <a:buClr>
                <a:schemeClr val="hlink"/>
              </a:buClr>
              <a:defRPr>
                <a:solidFill>
                  <a:schemeClr val="tx1"/>
                </a:solidFill>
                <a:latin typeface="Arial" charset="0"/>
              </a:defRPr>
            </a:lvl6pPr>
            <a:lvl7pPr marL="2864360" indent="-220335" eaLnBrk="0" fontAlgn="base" hangingPunct="0">
              <a:spcBef>
                <a:spcPct val="20000"/>
              </a:spcBef>
              <a:spcAft>
                <a:spcPct val="0"/>
              </a:spcAft>
              <a:buClr>
                <a:schemeClr val="hlink"/>
              </a:buClr>
              <a:defRPr>
                <a:solidFill>
                  <a:schemeClr val="tx1"/>
                </a:solidFill>
                <a:latin typeface="Arial" charset="0"/>
              </a:defRPr>
            </a:lvl7pPr>
            <a:lvl8pPr marL="3305031" indent="-220335" eaLnBrk="0" fontAlgn="base" hangingPunct="0">
              <a:spcBef>
                <a:spcPct val="20000"/>
              </a:spcBef>
              <a:spcAft>
                <a:spcPct val="0"/>
              </a:spcAft>
              <a:buClr>
                <a:schemeClr val="hlink"/>
              </a:buClr>
              <a:defRPr>
                <a:solidFill>
                  <a:schemeClr val="tx1"/>
                </a:solidFill>
                <a:latin typeface="Arial" charset="0"/>
              </a:defRPr>
            </a:lvl8pPr>
            <a:lvl9pPr marL="3745701" indent="-220335" eaLnBrk="0" fontAlgn="base" hangingPunct="0">
              <a:spcBef>
                <a:spcPct val="20000"/>
              </a:spcBef>
              <a:spcAft>
                <a:spcPct val="0"/>
              </a:spcAft>
              <a:buClr>
                <a:schemeClr val="hlink"/>
              </a:buClr>
              <a:defRPr>
                <a:solidFill>
                  <a:schemeClr val="tx1"/>
                </a:solidFill>
                <a:latin typeface="Arial" charset="0"/>
              </a:defRPr>
            </a:lvl9pPr>
          </a:lstStyle>
          <a:p>
            <a:r>
              <a:rPr lang="en-US" altLang="en-US" smtClean="0">
                <a:latin typeface="Times New Roman" pitchFamily="18" charset="0"/>
              </a:rPr>
              <a:t>LRO</a:t>
            </a:r>
          </a:p>
        </p:txBody>
      </p:sp>
      <p:sp>
        <p:nvSpPr>
          <p:cNvPr id="99334"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16090" indent="-275418">
              <a:defRPr>
                <a:solidFill>
                  <a:schemeClr val="tx1"/>
                </a:solidFill>
                <a:latin typeface="Arial" charset="0"/>
              </a:defRPr>
            </a:lvl2pPr>
            <a:lvl3pPr marL="1101677" indent="-220335">
              <a:defRPr>
                <a:solidFill>
                  <a:schemeClr val="tx1"/>
                </a:solidFill>
                <a:latin typeface="Arial" charset="0"/>
              </a:defRPr>
            </a:lvl3pPr>
            <a:lvl4pPr marL="1542348" indent="-220335">
              <a:defRPr>
                <a:solidFill>
                  <a:schemeClr val="tx1"/>
                </a:solidFill>
                <a:latin typeface="Arial" charset="0"/>
              </a:defRPr>
            </a:lvl4pPr>
            <a:lvl5pPr marL="1983019" indent="-220335">
              <a:defRPr>
                <a:solidFill>
                  <a:schemeClr val="tx1"/>
                </a:solidFill>
                <a:latin typeface="Arial" charset="0"/>
              </a:defRPr>
            </a:lvl5pPr>
            <a:lvl6pPr marL="2423689" indent="-220335" eaLnBrk="0" fontAlgn="base" hangingPunct="0">
              <a:spcBef>
                <a:spcPct val="20000"/>
              </a:spcBef>
              <a:spcAft>
                <a:spcPct val="0"/>
              </a:spcAft>
              <a:buClr>
                <a:schemeClr val="hlink"/>
              </a:buClr>
              <a:defRPr>
                <a:solidFill>
                  <a:schemeClr val="tx1"/>
                </a:solidFill>
                <a:latin typeface="Arial" charset="0"/>
              </a:defRPr>
            </a:lvl6pPr>
            <a:lvl7pPr marL="2864360" indent="-220335" eaLnBrk="0" fontAlgn="base" hangingPunct="0">
              <a:spcBef>
                <a:spcPct val="20000"/>
              </a:spcBef>
              <a:spcAft>
                <a:spcPct val="0"/>
              </a:spcAft>
              <a:buClr>
                <a:schemeClr val="hlink"/>
              </a:buClr>
              <a:defRPr>
                <a:solidFill>
                  <a:schemeClr val="tx1"/>
                </a:solidFill>
                <a:latin typeface="Arial" charset="0"/>
              </a:defRPr>
            </a:lvl7pPr>
            <a:lvl8pPr marL="3305031" indent="-220335" eaLnBrk="0" fontAlgn="base" hangingPunct="0">
              <a:spcBef>
                <a:spcPct val="20000"/>
              </a:spcBef>
              <a:spcAft>
                <a:spcPct val="0"/>
              </a:spcAft>
              <a:buClr>
                <a:schemeClr val="hlink"/>
              </a:buClr>
              <a:defRPr>
                <a:solidFill>
                  <a:schemeClr val="tx1"/>
                </a:solidFill>
                <a:latin typeface="Arial" charset="0"/>
              </a:defRPr>
            </a:lvl8pPr>
            <a:lvl9pPr marL="3745701" indent="-220335" eaLnBrk="0" fontAlgn="base" hangingPunct="0">
              <a:spcBef>
                <a:spcPct val="20000"/>
              </a:spcBef>
              <a:spcAft>
                <a:spcPct val="0"/>
              </a:spcAft>
              <a:buClr>
                <a:schemeClr val="hlink"/>
              </a:buClr>
              <a:defRPr>
                <a:solidFill>
                  <a:schemeClr val="tx1"/>
                </a:solidFill>
                <a:latin typeface="Arial" charset="0"/>
              </a:defRPr>
            </a:lvl9pPr>
          </a:lstStyle>
          <a:p>
            <a:fld id="{172C8142-9778-432B-8CDD-BA2A38228596}" type="slidenum">
              <a:rPr lang="en-US" altLang="en-US" smtClean="0">
                <a:latin typeface="Times New Roman" pitchFamily="18" charset="0"/>
              </a:rPr>
              <a:pPr/>
              <a:t>13</a:t>
            </a:fld>
            <a:endParaRPr lang="en-US" altLang="en-US"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2803" indent="-172803">
              <a:buFont typeface="Arial" pitchFamily="34" charset="0"/>
              <a:buChar char="•"/>
            </a:pPr>
            <a:r>
              <a:rPr lang="en-US" dirty="0" smtClean="0"/>
              <a:t>Total State Revenue is $6.65 billion.</a:t>
            </a:r>
          </a:p>
          <a:p>
            <a:r>
              <a:rPr lang="en-US" dirty="0" smtClean="0"/>
              <a:t>Lottery funds account for $327 million.</a:t>
            </a:r>
            <a:endParaRPr lang="en-US" dirty="0"/>
          </a:p>
        </p:txBody>
      </p:sp>
      <p:sp>
        <p:nvSpPr>
          <p:cNvPr id="4" name="Date Placeholder 3"/>
          <p:cNvSpPr>
            <a:spLocks noGrp="1"/>
          </p:cNvSpPr>
          <p:nvPr>
            <p:ph type="dt" idx="10"/>
          </p:nvPr>
        </p:nvSpPr>
        <p:spPr/>
        <p:txBody>
          <a:bodyPr/>
          <a:lstStyle/>
          <a:p>
            <a:pPr>
              <a:defRPr/>
            </a:pPr>
            <a:r>
              <a:rPr lang="en-US" smtClean="0"/>
              <a:t>3/14/06</a:t>
            </a:r>
            <a:endParaRPr lang="en-US"/>
          </a:p>
        </p:txBody>
      </p:sp>
      <p:sp>
        <p:nvSpPr>
          <p:cNvPr id="5" name="Footer Placeholder 4"/>
          <p:cNvSpPr>
            <a:spLocks noGrp="1"/>
          </p:cNvSpPr>
          <p:nvPr>
            <p:ph type="ftr" sz="quarter" idx="11"/>
          </p:nvPr>
        </p:nvSpPr>
        <p:spPr/>
        <p:txBody>
          <a:bodyPr/>
          <a:lstStyle/>
          <a:p>
            <a:pPr>
              <a:defRPr/>
            </a:pPr>
            <a:r>
              <a:rPr lang="en-US" smtClean="0"/>
              <a:t>LRO</a:t>
            </a:r>
            <a:endParaRPr lang="en-US"/>
          </a:p>
        </p:txBody>
      </p:sp>
      <p:sp>
        <p:nvSpPr>
          <p:cNvPr id="6" name="Slide Number Placeholder 5"/>
          <p:cNvSpPr>
            <a:spLocks noGrp="1"/>
          </p:cNvSpPr>
          <p:nvPr>
            <p:ph type="sldNum" sz="quarter" idx="12"/>
          </p:nvPr>
        </p:nvSpPr>
        <p:spPr/>
        <p:txBody>
          <a:bodyPr/>
          <a:lstStyle/>
          <a:p>
            <a:pPr>
              <a:defRPr/>
            </a:pPr>
            <a:fld id="{E13F5021-CDF7-4D52-8889-113BCF046103}" type="slidenum">
              <a:rPr lang="en-US" smtClean="0"/>
              <a:pPr>
                <a:defRPr/>
              </a:pPr>
              <a:t>14</a:t>
            </a:fld>
            <a:endParaRPr lang="en-US"/>
          </a:p>
        </p:txBody>
      </p:sp>
    </p:spTree>
    <p:extLst>
      <p:ext uri="{BB962C8B-B14F-4D97-AF65-F5344CB8AC3E}">
        <p14:creationId xmlns:p14="http://schemas.microsoft.com/office/powerpoint/2010/main" val="31072260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Means that Common School Funding was increased</a:t>
            </a:r>
            <a:r>
              <a:rPr lang="en-US" baseline="0" dirty="0" smtClean="0"/>
              <a:t> for this biennium.</a:t>
            </a:r>
            <a:endParaRPr lang="en-US" dirty="0"/>
          </a:p>
        </p:txBody>
      </p:sp>
      <p:sp>
        <p:nvSpPr>
          <p:cNvPr id="4" name="Slide Number Placeholder 3"/>
          <p:cNvSpPr>
            <a:spLocks noGrp="1"/>
          </p:cNvSpPr>
          <p:nvPr>
            <p:ph type="sldNum" sz="quarter" idx="10"/>
          </p:nvPr>
        </p:nvSpPr>
        <p:spPr/>
        <p:txBody>
          <a:bodyPr/>
          <a:lstStyle/>
          <a:p>
            <a:fld id="{B114786B-5388-4F9E-9B97-665242B6B90D}" type="slidenum">
              <a:rPr lang="en-US" smtClean="0"/>
              <a:t>15</a:t>
            </a:fld>
            <a:endParaRPr lang="en-US"/>
          </a:p>
        </p:txBody>
      </p:sp>
    </p:spTree>
    <p:extLst>
      <p:ext uri="{BB962C8B-B14F-4D97-AF65-F5344CB8AC3E}">
        <p14:creationId xmlns:p14="http://schemas.microsoft.com/office/powerpoint/2010/main" val="28344464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14786B-5388-4F9E-9B97-665242B6B90D}" type="slidenum">
              <a:rPr lang="en-US" smtClean="0"/>
              <a:t>16</a:t>
            </a:fld>
            <a:endParaRPr lang="en-US"/>
          </a:p>
        </p:txBody>
      </p:sp>
    </p:spTree>
    <p:extLst>
      <p:ext uri="{BB962C8B-B14F-4D97-AF65-F5344CB8AC3E}">
        <p14:creationId xmlns:p14="http://schemas.microsoft.com/office/powerpoint/2010/main" val="32102054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Local revenue remains with the district. However, this is a distribution formula that ensures that each weight equals each other weight across the state. In order to do that, local revenue dollars must be counted in the formula. The result is those districts with high local revenues get less state revenue. Those districts will little local revenue get more state revenue.</a:t>
            </a:r>
          </a:p>
          <a:p>
            <a:endParaRPr lang="en-US" baseline="0" dirty="0" smtClean="0"/>
          </a:p>
          <a:p>
            <a:r>
              <a:rPr lang="en-US" baseline="0" dirty="0" smtClean="0"/>
              <a:t>However, the revenue per weight for each district is equivalent.</a:t>
            </a:r>
          </a:p>
        </p:txBody>
      </p:sp>
      <p:sp>
        <p:nvSpPr>
          <p:cNvPr id="4" name="Slide Number Placeholder 3"/>
          <p:cNvSpPr>
            <a:spLocks noGrp="1"/>
          </p:cNvSpPr>
          <p:nvPr>
            <p:ph type="sldNum" sz="quarter" idx="10"/>
          </p:nvPr>
        </p:nvSpPr>
        <p:spPr/>
        <p:txBody>
          <a:bodyPr/>
          <a:lstStyle/>
          <a:p>
            <a:fld id="{B114786B-5388-4F9E-9B97-665242B6B90D}" type="slidenum">
              <a:rPr lang="en-US" smtClean="0"/>
              <a:t>17</a:t>
            </a:fld>
            <a:endParaRPr lang="en-US"/>
          </a:p>
        </p:txBody>
      </p:sp>
    </p:spTree>
    <p:extLst>
      <p:ext uri="{BB962C8B-B14F-4D97-AF65-F5344CB8AC3E}">
        <p14:creationId xmlns:p14="http://schemas.microsoft.com/office/powerpoint/2010/main" val="37725799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14786B-5388-4F9E-9B97-665242B6B90D}" type="slidenum">
              <a:rPr lang="en-US" smtClean="0"/>
              <a:t>18</a:t>
            </a:fld>
            <a:endParaRPr lang="en-US"/>
          </a:p>
        </p:txBody>
      </p:sp>
    </p:spTree>
    <p:extLst>
      <p:ext uri="{BB962C8B-B14F-4D97-AF65-F5344CB8AC3E}">
        <p14:creationId xmlns:p14="http://schemas.microsoft.com/office/powerpoint/2010/main" val="1757255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Programs are disbursements</a:t>
            </a:r>
            <a:r>
              <a:rPr lang="en-US" baseline="0" dirty="0" smtClean="0"/>
              <a:t> that are for specific purposes. </a:t>
            </a:r>
          </a:p>
          <a:p>
            <a:endParaRPr lang="en-US" baseline="0" dirty="0" smtClean="0"/>
          </a:p>
          <a:p>
            <a:r>
              <a:rPr lang="en-US" baseline="0" dirty="0" smtClean="0"/>
              <a:t>Sub-grants are funds that go to districts, but districts have to meet specific qualifications to obtain these grants.</a:t>
            </a:r>
            <a:endParaRPr lang="en-US" dirty="0"/>
          </a:p>
        </p:txBody>
      </p:sp>
      <p:sp>
        <p:nvSpPr>
          <p:cNvPr id="4" name="Slide Number Placeholder 3"/>
          <p:cNvSpPr>
            <a:spLocks noGrp="1"/>
          </p:cNvSpPr>
          <p:nvPr>
            <p:ph type="sldNum" sz="quarter" idx="10"/>
          </p:nvPr>
        </p:nvSpPr>
        <p:spPr/>
        <p:txBody>
          <a:bodyPr/>
          <a:lstStyle/>
          <a:p>
            <a:fld id="{B114786B-5388-4F9E-9B97-665242B6B90D}" type="slidenum">
              <a:rPr lang="en-US" smtClean="0"/>
              <a:t>19</a:t>
            </a:fld>
            <a:endParaRPr lang="en-US"/>
          </a:p>
        </p:txBody>
      </p:sp>
    </p:spTree>
    <p:extLst>
      <p:ext uri="{BB962C8B-B14F-4D97-AF65-F5344CB8AC3E}">
        <p14:creationId xmlns:p14="http://schemas.microsoft.com/office/powerpoint/2010/main" val="2323718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14786B-5388-4F9E-9B97-665242B6B90D}" type="slidenum">
              <a:rPr lang="en-US" smtClean="0"/>
              <a:t>2</a:t>
            </a:fld>
            <a:endParaRPr lang="en-US"/>
          </a:p>
        </p:txBody>
      </p:sp>
    </p:spTree>
    <p:extLst>
      <p:ext uri="{BB962C8B-B14F-4D97-AF65-F5344CB8AC3E}">
        <p14:creationId xmlns:p14="http://schemas.microsoft.com/office/powerpoint/2010/main" val="7224864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 one</a:t>
            </a:r>
            <a:r>
              <a:rPr lang="en-US" baseline="0" dirty="0" smtClean="0"/>
              <a:t> of the consequences of having programs that are funded through the state school fund?</a:t>
            </a:r>
          </a:p>
          <a:p>
            <a:pPr marL="232943" indent="-232943">
              <a:buAutoNum type="arabicPeriod"/>
            </a:pPr>
            <a:r>
              <a:rPr lang="en-US" baseline="0" dirty="0" smtClean="0"/>
              <a:t>They lower the amount of funding available for districts as part of the general purpose grant</a:t>
            </a:r>
          </a:p>
          <a:p>
            <a:pPr marL="232943" indent="-232943">
              <a:buAutoNum type="arabicPeriod"/>
            </a:pPr>
            <a:r>
              <a:rPr lang="en-US" baseline="0" dirty="0" smtClean="0"/>
              <a:t>They require the districts that receive funding to take on additional responsibility</a:t>
            </a:r>
          </a:p>
          <a:p>
            <a:pPr marL="232943" indent="-232943">
              <a:buAutoNum type="arabicPeriod"/>
            </a:pPr>
            <a:r>
              <a:rPr lang="en-US" baseline="0" dirty="0" smtClean="0"/>
              <a:t>They help provide resources to specific populations that need resources above and beyond the general funds</a:t>
            </a:r>
          </a:p>
          <a:p>
            <a:pPr marL="232943" indent="-232943">
              <a:buAutoNum type="arabicPeriod"/>
            </a:pPr>
            <a:r>
              <a:rPr lang="en-US" baseline="0" dirty="0" smtClean="0"/>
              <a:t>They provide indirect support to districts to further the mission of education Oregon’s students</a:t>
            </a:r>
          </a:p>
          <a:p>
            <a:pPr marL="232943" indent="-232943">
              <a:buAutoNum type="arabicPeriod"/>
            </a:pPr>
            <a:r>
              <a:rPr lang="en-US" baseline="0" dirty="0" smtClean="0"/>
              <a:t>Total funds per biennium going to program is about $78.8 million.</a:t>
            </a:r>
          </a:p>
          <a:p>
            <a:endParaRPr lang="en-US" dirty="0" smtClean="0"/>
          </a:p>
        </p:txBody>
      </p:sp>
      <p:sp>
        <p:nvSpPr>
          <p:cNvPr id="4" name="Slide Number Placeholder 3"/>
          <p:cNvSpPr>
            <a:spLocks noGrp="1"/>
          </p:cNvSpPr>
          <p:nvPr>
            <p:ph type="sldNum" sz="quarter" idx="10"/>
          </p:nvPr>
        </p:nvSpPr>
        <p:spPr/>
        <p:txBody>
          <a:bodyPr/>
          <a:lstStyle/>
          <a:p>
            <a:fld id="{B114786B-5388-4F9E-9B97-665242B6B90D}" type="slidenum">
              <a:rPr lang="en-US" smtClean="0"/>
              <a:t>20</a:t>
            </a:fld>
            <a:endParaRPr lang="en-US"/>
          </a:p>
        </p:txBody>
      </p:sp>
    </p:spTree>
    <p:extLst>
      <p:ext uri="{BB962C8B-B14F-4D97-AF65-F5344CB8AC3E}">
        <p14:creationId xmlns:p14="http://schemas.microsoft.com/office/powerpoint/2010/main" val="9977025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Address</a:t>
            </a:r>
            <a:r>
              <a:rPr lang="en-US" baseline="0" dirty="0" smtClean="0"/>
              <a:t> each of these in this slide. We will show the transportation grant graph</a:t>
            </a:r>
          </a:p>
          <a:p>
            <a:endParaRPr lang="en-US" baseline="0" dirty="0" smtClean="0"/>
          </a:p>
          <a:p>
            <a:r>
              <a:rPr lang="en-US" baseline="0" dirty="0" smtClean="0"/>
              <a:t>The High Cost Disability grant is to help districts offset the costs of special education services for high needs students. In order to qualify a district must spend more than $30,000 on an individual student in a given year. That $30,000 threshold can include prorated salaries of staff that work with the student, transportation and other special education services provided to the student. The total available funds for this grant are $35 million. These funds are prorated if the eligible expenses exceed the amount of funds. Currently, the grant is paying about 75% of eligible costs. </a:t>
            </a:r>
          </a:p>
          <a:p>
            <a:endParaRPr lang="en-US" baseline="0" dirty="0" smtClean="0"/>
          </a:p>
          <a:p>
            <a:r>
              <a:rPr lang="en-US" baseline="0" dirty="0" smtClean="0"/>
              <a:t>The facility grant is $20 million a biennium. It is used to help districts offset the costs to furnish new classroom construction. The grant reimburses up to 8% of total eligible construction costs.</a:t>
            </a:r>
          </a:p>
          <a:p>
            <a:endParaRPr lang="en-US" baseline="0" dirty="0" smtClean="0"/>
          </a:p>
          <a:p>
            <a:r>
              <a:rPr lang="en-US" baseline="0" dirty="0" smtClean="0"/>
              <a:t>Question: what is included in new classroom construction? A: 1. New building; 2. New campus; 3. Portables; 4. Remodel of space not used as classroom in 5 years; 5. New addition</a:t>
            </a:r>
          </a:p>
          <a:p>
            <a:endParaRPr lang="en-US" baseline="0" dirty="0" smtClean="0"/>
          </a:p>
          <a:p>
            <a:r>
              <a:rPr lang="en-US" baseline="0" dirty="0" smtClean="0"/>
              <a:t>Small High School Grant. This grant is given to districts with a high school in the district that has less than 350 </a:t>
            </a:r>
            <a:r>
              <a:rPr lang="en-US" baseline="0" dirty="0" err="1" smtClean="0"/>
              <a:t>ADMr</a:t>
            </a:r>
            <a:r>
              <a:rPr lang="en-US" baseline="0" dirty="0" smtClean="0"/>
              <a:t> for 4 grades and 267 </a:t>
            </a:r>
            <a:r>
              <a:rPr lang="en-US" baseline="0" dirty="0" err="1" smtClean="0"/>
              <a:t>ADMr</a:t>
            </a:r>
            <a:r>
              <a:rPr lang="en-US" baseline="0" dirty="0" smtClean="0"/>
              <a:t> for 3 grades. The district cannot have more than 8,500 </a:t>
            </a:r>
            <a:r>
              <a:rPr lang="en-US" baseline="0" dirty="0" err="1" smtClean="0"/>
              <a:t>ADMw</a:t>
            </a:r>
            <a:r>
              <a:rPr lang="en-US" baseline="0" dirty="0" smtClean="0"/>
              <a:t>.  The total grant is $2.5 million. Scheduled to end June 30, 2015</a:t>
            </a:r>
          </a:p>
          <a:p>
            <a:endParaRPr lang="en-US" baseline="0" dirty="0" smtClean="0"/>
          </a:p>
          <a:p>
            <a:r>
              <a:rPr lang="en-US" baseline="0" dirty="0" smtClean="0"/>
              <a:t>Transportation Grant is there to offset transportation costs. Districts receive up to 90% of eligible transportation expenditures reimbursed from the state. The reimbursement rates are 70%, 80%, 90%. The rates are determined by the districts transportation costs per </a:t>
            </a:r>
            <a:r>
              <a:rPr lang="en-US" baseline="0" dirty="0" err="1" smtClean="0"/>
              <a:t>ADMr</a:t>
            </a:r>
            <a:r>
              <a:rPr lang="en-US" baseline="0" dirty="0" smtClean="0"/>
              <a:t> with the top 10% of districts receiving 90%, the next 10% receiving 80% and the rest receiving 70%. There is no cap nor proration to this </a:t>
            </a:r>
            <a:r>
              <a:rPr lang="en-US" baseline="0" dirty="0" err="1" smtClean="0"/>
              <a:t>subgrant</a:t>
            </a:r>
            <a:r>
              <a:rPr lang="en-US" baseline="0" dirty="0" smtClean="0"/>
              <a:t>. Also included in the eligible costs are depreciation for buses over ten years for the bus. </a:t>
            </a:r>
            <a:endParaRPr lang="en-US" dirty="0"/>
          </a:p>
        </p:txBody>
      </p:sp>
      <p:sp>
        <p:nvSpPr>
          <p:cNvPr id="4" name="Slide Number Placeholder 3"/>
          <p:cNvSpPr>
            <a:spLocks noGrp="1"/>
          </p:cNvSpPr>
          <p:nvPr>
            <p:ph type="sldNum" sz="quarter" idx="10"/>
          </p:nvPr>
        </p:nvSpPr>
        <p:spPr/>
        <p:txBody>
          <a:bodyPr/>
          <a:lstStyle/>
          <a:p>
            <a:fld id="{B114786B-5388-4F9E-9B97-665242B6B90D}" type="slidenum">
              <a:rPr lang="en-US" smtClean="0"/>
              <a:t>21</a:t>
            </a:fld>
            <a:endParaRPr lang="en-US"/>
          </a:p>
        </p:txBody>
      </p:sp>
    </p:spTree>
    <p:extLst>
      <p:ext uri="{BB962C8B-B14F-4D97-AF65-F5344CB8AC3E}">
        <p14:creationId xmlns:p14="http://schemas.microsoft.com/office/powerpoint/2010/main" val="14290578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2803" indent="-172803">
              <a:buFont typeface="Arial" charset="0"/>
              <a:buChar char="•"/>
            </a:pPr>
            <a:r>
              <a:rPr lang="en-US" dirty="0" smtClean="0"/>
              <a:t>Transportation Grant has had slight increase over the years</a:t>
            </a:r>
          </a:p>
          <a:p>
            <a:pPr marL="172803" indent="-172803">
              <a:buFont typeface="Arial" charset="0"/>
              <a:buChar char="•"/>
            </a:pPr>
            <a:r>
              <a:rPr lang="en-US" dirty="0" smtClean="0"/>
              <a:t>For 2014-15 transportation grant estimated at $194,977,971 million</a:t>
            </a:r>
          </a:p>
          <a:p>
            <a:pPr marL="172803" indent="-172803">
              <a:buFont typeface="Arial" charset="0"/>
              <a:buChar char="•"/>
            </a:pPr>
            <a:r>
              <a:rPr lang="en-US" dirty="0" smtClean="0"/>
              <a:t>The growth has been there, but has been slow and steady</a:t>
            </a:r>
          </a:p>
        </p:txBody>
      </p:sp>
      <p:sp>
        <p:nvSpPr>
          <p:cNvPr id="4" name="Date Placeholder 3"/>
          <p:cNvSpPr>
            <a:spLocks noGrp="1"/>
          </p:cNvSpPr>
          <p:nvPr>
            <p:ph type="dt" idx="10"/>
          </p:nvPr>
        </p:nvSpPr>
        <p:spPr/>
        <p:txBody>
          <a:bodyPr/>
          <a:lstStyle/>
          <a:p>
            <a:pPr>
              <a:defRPr/>
            </a:pPr>
            <a:r>
              <a:rPr lang="en-US" smtClean="0"/>
              <a:t>3/14/06</a:t>
            </a:r>
            <a:endParaRPr lang="en-US"/>
          </a:p>
        </p:txBody>
      </p:sp>
      <p:sp>
        <p:nvSpPr>
          <p:cNvPr id="5" name="Footer Placeholder 4"/>
          <p:cNvSpPr>
            <a:spLocks noGrp="1"/>
          </p:cNvSpPr>
          <p:nvPr>
            <p:ph type="ftr" sz="quarter" idx="11"/>
          </p:nvPr>
        </p:nvSpPr>
        <p:spPr/>
        <p:txBody>
          <a:bodyPr/>
          <a:lstStyle/>
          <a:p>
            <a:pPr>
              <a:defRPr/>
            </a:pPr>
            <a:r>
              <a:rPr lang="en-US" smtClean="0"/>
              <a:t>LRO</a:t>
            </a:r>
            <a:endParaRPr lang="en-US"/>
          </a:p>
        </p:txBody>
      </p:sp>
      <p:sp>
        <p:nvSpPr>
          <p:cNvPr id="6" name="Slide Number Placeholder 5"/>
          <p:cNvSpPr>
            <a:spLocks noGrp="1"/>
          </p:cNvSpPr>
          <p:nvPr>
            <p:ph type="sldNum" sz="quarter" idx="12"/>
          </p:nvPr>
        </p:nvSpPr>
        <p:spPr/>
        <p:txBody>
          <a:bodyPr/>
          <a:lstStyle/>
          <a:p>
            <a:pPr>
              <a:defRPr/>
            </a:pPr>
            <a:fld id="{E13F5021-CDF7-4D52-8889-113BCF046103}" type="slidenum">
              <a:rPr lang="en-US" smtClean="0"/>
              <a:pPr>
                <a:defRPr/>
              </a:pPr>
              <a:t>22</a:t>
            </a:fld>
            <a:endParaRPr lang="en-US"/>
          </a:p>
        </p:txBody>
      </p:sp>
    </p:spTree>
    <p:extLst>
      <p:ext uri="{BB962C8B-B14F-4D97-AF65-F5344CB8AC3E}">
        <p14:creationId xmlns:p14="http://schemas.microsoft.com/office/powerpoint/2010/main" val="36289761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several things to remember about disbursements:</a:t>
            </a:r>
          </a:p>
          <a:p>
            <a:pPr marL="232943" indent="-232943">
              <a:buAutoNum type="arabicPeriod"/>
            </a:pPr>
            <a:r>
              <a:rPr lang="en-US" dirty="0" smtClean="0"/>
              <a:t>They</a:t>
            </a:r>
            <a:r>
              <a:rPr lang="en-US" baseline="0" dirty="0" smtClean="0"/>
              <a:t> reduce the amount of funding available to the general purpose grant. Thus reducing the amount per weight that districts can receive</a:t>
            </a:r>
          </a:p>
          <a:p>
            <a:pPr marL="232943" indent="-232943">
              <a:buAutoNum type="arabicPeriod"/>
            </a:pPr>
            <a:r>
              <a:rPr lang="en-US" baseline="0" dirty="0" smtClean="0"/>
              <a:t>They target funds to secondary support of districts or to assist districts with specific programs and grants that will better serve the students of Oregon as a whole.</a:t>
            </a:r>
          </a:p>
          <a:p>
            <a:pPr marL="232943" indent="-232943">
              <a:buAutoNum type="arabicPeriod"/>
            </a:pPr>
            <a:r>
              <a:rPr lang="en-US" baseline="0" dirty="0" smtClean="0"/>
              <a:t>They help with equity because it means all districts in the state are sharing in the burden rather than a few, for the sub-grants at least</a:t>
            </a:r>
          </a:p>
          <a:p>
            <a:pPr marL="690143" lvl="1" indent="-232943">
              <a:buAutoNum type="arabicPeriod"/>
            </a:pPr>
            <a:r>
              <a:rPr lang="en-US" baseline="0" dirty="0" smtClean="0"/>
              <a:t>This last point is very important. For some of the student needs like high cost disability, School For the Deaf, and Long Term Care and Treatment, it is important that all districts share the cost of ensuring these students receive equity of opportunity. It would not be equity between the districts to require that a few districts shoulder the cost for all districts. </a:t>
            </a:r>
          </a:p>
        </p:txBody>
      </p:sp>
      <p:sp>
        <p:nvSpPr>
          <p:cNvPr id="4" name="Slide Number Placeholder 3"/>
          <p:cNvSpPr>
            <a:spLocks noGrp="1"/>
          </p:cNvSpPr>
          <p:nvPr>
            <p:ph type="sldNum" sz="quarter" idx="10"/>
          </p:nvPr>
        </p:nvSpPr>
        <p:spPr/>
        <p:txBody>
          <a:bodyPr/>
          <a:lstStyle/>
          <a:p>
            <a:fld id="{B114786B-5388-4F9E-9B97-665242B6B90D}" type="slidenum">
              <a:rPr lang="en-US" smtClean="0"/>
              <a:t>23</a:t>
            </a:fld>
            <a:endParaRPr lang="en-US"/>
          </a:p>
        </p:txBody>
      </p:sp>
    </p:spTree>
    <p:extLst>
      <p:ext uri="{BB962C8B-B14F-4D97-AF65-F5344CB8AC3E}">
        <p14:creationId xmlns:p14="http://schemas.microsoft.com/office/powerpoint/2010/main" val="33995771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Make sure to explain each weight.</a:t>
            </a:r>
          </a:p>
          <a:p>
            <a:r>
              <a:rPr lang="en-US" dirty="0" smtClean="0"/>
              <a:t>All weights are cumulative except P&amp;P. If the student is IEP eligible then they cannot also be </a:t>
            </a:r>
            <a:r>
              <a:rPr lang="en-US" dirty="0" err="1" smtClean="0"/>
              <a:t>SpEd</a:t>
            </a:r>
            <a:r>
              <a:rPr lang="en-US" dirty="0" smtClean="0"/>
              <a:t> eligible. </a:t>
            </a:r>
            <a:r>
              <a:rPr lang="en-US" dirty="0" err="1" smtClean="0"/>
              <a:t>SpEd</a:t>
            </a:r>
            <a:r>
              <a:rPr lang="en-US" baseline="0" dirty="0" smtClean="0"/>
              <a:t> and ESL are capped at 2.0</a:t>
            </a:r>
          </a:p>
          <a:p>
            <a:endParaRPr lang="en-US" baseline="0" dirty="0" smtClean="0"/>
          </a:p>
          <a:p>
            <a:r>
              <a:rPr lang="en-US" baseline="0" dirty="0" smtClean="0"/>
              <a:t>Cap Waiver, and the small school corrections are formulas.</a:t>
            </a:r>
          </a:p>
          <a:p>
            <a:endParaRPr lang="en-US" dirty="0"/>
          </a:p>
        </p:txBody>
      </p:sp>
      <p:sp>
        <p:nvSpPr>
          <p:cNvPr id="4" name="Slide Number Placeholder 3"/>
          <p:cNvSpPr>
            <a:spLocks noGrp="1"/>
          </p:cNvSpPr>
          <p:nvPr>
            <p:ph type="sldNum" sz="quarter" idx="10"/>
          </p:nvPr>
        </p:nvSpPr>
        <p:spPr/>
        <p:txBody>
          <a:bodyPr/>
          <a:lstStyle/>
          <a:p>
            <a:fld id="{B114786B-5388-4F9E-9B97-665242B6B90D}" type="slidenum">
              <a:rPr lang="en-US" smtClean="0"/>
              <a:t>24</a:t>
            </a:fld>
            <a:endParaRPr lang="en-US"/>
          </a:p>
        </p:txBody>
      </p:sp>
    </p:spTree>
    <p:extLst>
      <p:ext uri="{BB962C8B-B14F-4D97-AF65-F5344CB8AC3E}">
        <p14:creationId xmlns:p14="http://schemas.microsoft.com/office/powerpoint/2010/main" val="417054371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Assume no small school corrections or cap waiver weights.</a:t>
            </a:r>
          </a:p>
          <a:p>
            <a:endParaRPr lang="en-US" dirty="0" smtClean="0"/>
          </a:p>
          <a:p>
            <a:r>
              <a:rPr lang="en-US" dirty="0" smtClean="0"/>
              <a:t>Answer:</a:t>
            </a:r>
          </a:p>
          <a:p>
            <a:r>
              <a:rPr lang="en-US" dirty="0" err="1" smtClean="0"/>
              <a:t>ADMr</a:t>
            </a:r>
            <a:r>
              <a:rPr lang="en-US" dirty="0" smtClean="0"/>
              <a:t> = 1,000</a:t>
            </a:r>
          </a:p>
          <a:p>
            <a:r>
              <a:rPr lang="en-US" dirty="0" smtClean="0"/>
              <a:t>IEP = 100</a:t>
            </a:r>
          </a:p>
          <a:p>
            <a:r>
              <a:rPr lang="en-US" dirty="0" smtClean="0"/>
              <a:t>ESL</a:t>
            </a:r>
            <a:r>
              <a:rPr lang="en-US" baseline="0" dirty="0" smtClean="0"/>
              <a:t> = 100</a:t>
            </a:r>
          </a:p>
          <a:p>
            <a:r>
              <a:rPr lang="en-US" baseline="0" dirty="0" smtClean="0"/>
              <a:t>Poverty = 25</a:t>
            </a:r>
          </a:p>
          <a:p>
            <a:r>
              <a:rPr lang="en-US" baseline="0" dirty="0" smtClean="0"/>
              <a:t> = 1,225</a:t>
            </a:r>
            <a:endParaRPr lang="en-US" dirty="0" smtClean="0"/>
          </a:p>
          <a:p>
            <a:endParaRPr lang="en-US" dirty="0"/>
          </a:p>
        </p:txBody>
      </p:sp>
      <p:sp>
        <p:nvSpPr>
          <p:cNvPr id="4" name="Slide Number Placeholder 3"/>
          <p:cNvSpPr>
            <a:spLocks noGrp="1"/>
          </p:cNvSpPr>
          <p:nvPr>
            <p:ph type="sldNum" sz="quarter" idx="10"/>
          </p:nvPr>
        </p:nvSpPr>
        <p:spPr/>
        <p:txBody>
          <a:bodyPr/>
          <a:lstStyle/>
          <a:p>
            <a:fld id="{B114786B-5388-4F9E-9B97-665242B6B90D}" type="slidenum">
              <a:rPr lang="en-US" smtClean="0"/>
              <a:t>25</a:t>
            </a:fld>
            <a:endParaRPr lang="en-US"/>
          </a:p>
        </p:txBody>
      </p:sp>
    </p:spTree>
    <p:extLst>
      <p:ext uri="{BB962C8B-B14F-4D97-AF65-F5344CB8AC3E}">
        <p14:creationId xmlns:p14="http://schemas.microsoft.com/office/powerpoint/2010/main" val="12110231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Assume</a:t>
            </a:r>
            <a:r>
              <a:rPr lang="en-US" baseline="0" dirty="0" smtClean="0"/>
              <a:t> no cap waiver weights or small school corrections</a:t>
            </a:r>
          </a:p>
          <a:p>
            <a:r>
              <a:rPr lang="en-US" baseline="0" dirty="0" smtClean="0"/>
              <a:t>Answer:</a:t>
            </a:r>
          </a:p>
          <a:p>
            <a:r>
              <a:rPr lang="en-US" baseline="0" dirty="0" err="1" smtClean="0"/>
              <a:t>ADMr</a:t>
            </a:r>
            <a:r>
              <a:rPr lang="en-US" baseline="0" dirty="0" smtClean="0"/>
              <a:t> = 1,000</a:t>
            </a:r>
          </a:p>
          <a:p>
            <a:r>
              <a:rPr lang="en-US" baseline="0" dirty="0" smtClean="0"/>
              <a:t>IEP = 110</a:t>
            </a:r>
          </a:p>
          <a:p>
            <a:r>
              <a:rPr lang="en-US" baseline="0" dirty="0" smtClean="0"/>
              <a:t>ESL = 25</a:t>
            </a:r>
          </a:p>
          <a:p>
            <a:r>
              <a:rPr lang="en-US" baseline="0" dirty="0" smtClean="0"/>
              <a:t>Poverty = 62.5</a:t>
            </a:r>
          </a:p>
          <a:p>
            <a:r>
              <a:rPr lang="en-US" baseline="0" dirty="0" smtClean="0"/>
              <a:t>Neglected/Delinquent = 12.5</a:t>
            </a:r>
          </a:p>
          <a:p>
            <a:endParaRPr lang="en-US" baseline="0" dirty="0" smtClean="0"/>
          </a:p>
          <a:p>
            <a:r>
              <a:rPr lang="en-US" baseline="0" dirty="0" smtClean="0"/>
              <a:t>Total = 1,210</a:t>
            </a:r>
            <a:endParaRPr lang="en-US" dirty="0"/>
          </a:p>
        </p:txBody>
      </p:sp>
      <p:sp>
        <p:nvSpPr>
          <p:cNvPr id="4" name="Slide Number Placeholder 3"/>
          <p:cNvSpPr>
            <a:spLocks noGrp="1"/>
          </p:cNvSpPr>
          <p:nvPr>
            <p:ph type="sldNum" sz="quarter" idx="10"/>
          </p:nvPr>
        </p:nvSpPr>
        <p:spPr/>
        <p:txBody>
          <a:bodyPr/>
          <a:lstStyle/>
          <a:p>
            <a:fld id="{B114786B-5388-4F9E-9B97-665242B6B90D}" type="slidenum">
              <a:rPr lang="en-US" smtClean="0"/>
              <a:t>26</a:t>
            </a:fld>
            <a:endParaRPr lang="en-US"/>
          </a:p>
        </p:txBody>
      </p:sp>
    </p:spTree>
    <p:extLst>
      <p:ext uri="{BB962C8B-B14F-4D97-AF65-F5344CB8AC3E}">
        <p14:creationId xmlns:p14="http://schemas.microsoft.com/office/powerpoint/2010/main" val="20492341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District #1</a:t>
            </a:r>
            <a:r>
              <a:rPr lang="en-US" baseline="0" dirty="0" smtClean="0"/>
              <a:t> = $8,330,000</a:t>
            </a:r>
          </a:p>
          <a:p>
            <a:r>
              <a:rPr lang="en-US" baseline="0" dirty="0" smtClean="0"/>
              <a:t>District #2 = $8,228,000</a:t>
            </a:r>
          </a:p>
          <a:p>
            <a:endParaRPr lang="en-US" dirty="0"/>
          </a:p>
        </p:txBody>
      </p:sp>
      <p:sp>
        <p:nvSpPr>
          <p:cNvPr id="4" name="Slide Number Placeholder 3"/>
          <p:cNvSpPr>
            <a:spLocks noGrp="1"/>
          </p:cNvSpPr>
          <p:nvPr>
            <p:ph type="sldNum" sz="quarter" idx="10"/>
          </p:nvPr>
        </p:nvSpPr>
        <p:spPr/>
        <p:txBody>
          <a:bodyPr/>
          <a:lstStyle/>
          <a:p>
            <a:fld id="{B114786B-5388-4F9E-9B97-665242B6B90D}" type="slidenum">
              <a:rPr lang="en-US" smtClean="0"/>
              <a:t>27</a:t>
            </a:fld>
            <a:endParaRPr lang="en-US"/>
          </a:p>
        </p:txBody>
      </p:sp>
    </p:spTree>
    <p:extLst>
      <p:ext uri="{BB962C8B-B14F-4D97-AF65-F5344CB8AC3E}">
        <p14:creationId xmlns:p14="http://schemas.microsoft.com/office/powerpoint/2010/main" val="4557548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Compare the current and preceding year’s </a:t>
            </a:r>
            <a:r>
              <a:rPr lang="en-US" dirty="0" err="1" smtClean="0"/>
              <a:t>ADMw</a:t>
            </a:r>
            <a:r>
              <a:rPr lang="en-US" dirty="0" smtClean="0"/>
              <a:t>. Whichever</a:t>
            </a:r>
            <a:r>
              <a:rPr lang="en-US" baseline="0" dirty="0" smtClean="0"/>
              <a:t> is bigger is the funding level.</a:t>
            </a:r>
            <a:endParaRPr lang="en-US" dirty="0"/>
          </a:p>
        </p:txBody>
      </p:sp>
      <p:sp>
        <p:nvSpPr>
          <p:cNvPr id="4" name="Slide Number Placeholder 3"/>
          <p:cNvSpPr>
            <a:spLocks noGrp="1"/>
          </p:cNvSpPr>
          <p:nvPr>
            <p:ph type="sldNum" sz="quarter" idx="10"/>
          </p:nvPr>
        </p:nvSpPr>
        <p:spPr/>
        <p:txBody>
          <a:bodyPr/>
          <a:lstStyle/>
          <a:p>
            <a:fld id="{B114786B-5388-4F9E-9B97-665242B6B90D}" type="slidenum">
              <a:rPr lang="en-US" smtClean="0"/>
              <a:t>28</a:t>
            </a:fld>
            <a:endParaRPr lang="en-US"/>
          </a:p>
        </p:txBody>
      </p:sp>
    </p:spTree>
    <p:extLst>
      <p:ext uri="{BB962C8B-B14F-4D97-AF65-F5344CB8AC3E}">
        <p14:creationId xmlns:p14="http://schemas.microsoft.com/office/powerpoint/2010/main" val="360368337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$8,330,000</a:t>
            </a:r>
          </a:p>
          <a:p>
            <a:endParaRPr lang="en-US" dirty="0"/>
          </a:p>
        </p:txBody>
      </p:sp>
      <p:sp>
        <p:nvSpPr>
          <p:cNvPr id="4" name="Slide Number Placeholder 3"/>
          <p:cNvSpPr>
            <a:spLocks noGrp="1"/>
          </p:cNvSpPr>
          <p:nvPr>
            <p:ph type="sldNum" sz="quarter" idx="10"/>
          </p:nvPr>
        </p:nvSpPr>
        <p:spPr/>
        <p:txBody>
          <a:bodyPr/>
          <a:lstStyle/>
          <a:p>
            <a:fld id="{B114786B-5388-4F9E-9B97-665242B6B90D}" type="slidenum">
              <a:rPr lang="en-US" smtClean="0"/>
              <a:t>29</a:t>
            </a:fld>
            <a:endParaRPr lang="en-US"/>
          </a:p>
        </p:txBody>
      </p:sp>
    </p:spTree>
    <p:extLst>
      <p:ext uri="{BB962C8B-B14F-4D97-AF65-F5344CB8AC3E}">
        <p14:creationId xmlns:p14="http://schemas.microsoft.com/office/powerpoint/2010/main" val="35148681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Question: So we can see what happened in the</a:t>
            </a:r>
            <a:r>
              <a:rPr lang="en-US" baseline="0" dirty="0" smtClean="0"/>
              <a:t> 1990s. Do you know why the sudden shift in funding between state and local revenue?</a:t>
            </a:r>
          </a:p>
          <a:p>
            <a:endParaRPr lang="en-US" baseline="0" dirty="0" smtClean="0"/>
          </a:p>
          <a:p>
            <a:r>
              <a:rPr lang="en-US" baseline="0" dirty="0" smtClean="0"/>
              <a:t>Pre measure 5</a:t>
            </a:r>
          </a:p>
          <a:p>
            <a:pPr marL="232943" indent="-232943">
              <a:buAutoNum type="arabicPeriod"/>
            </a:pPr>
            <a:r>
              <a:rPr lang="en-US" baseline="0" dirty="0" smtClean="0"/>
              <a:t>Local revenue primary funding source</a:t>
            </a:r>
          </a:p>
          <a:p>
            <a:pPr marL="232943" indent="-232943">
              <a:buAutoNum type="arabicPeriod"/>
            </a:pPr>
            <a:r>
              <a:rPr lang="en-US" baseline="0" dirty="0" smtClean="0"/>
              <a:t>This resulted in inequity across the state as those districts with more revenue possibilities generally had more revenue</a:t>
            </a:r>
          </a:p>
          <a:p>
            <a:pPr marL="232943" indent="-232943">
              <a:buAutoNum type="arabicPeriod"/>
            </a:pPr>
            <a:r>
              <a:rPr lang="en-US" baseline="0" dirty="0" smtClean="0"/>
              <a:t>Property taxes are more stable and thus stability in the system was higher.</a:t>
            </a:r>
          </a:p>
          <a:p>
            <a:endParaRPr lang="en-US" baseline="0" dirty="0" smtClean="0"/>
          </a:p>
          <a:p>
            <a:endParaRPr lang="en-US" baseline="0" dirty="0" smtClean="0"/>
          </a:p>
          <a:p>
            <a:r>
              <a:rPr lang="en-US" baseline="0" dirty="0" smtClean="0"/>
              <a:t>Answer: Measure 5, Measure 47 and Measure 50.</a:t>
            </a:r>
          </a:p>
          <a:p>
            <a:r>
              <a:rPr lang="en-US" baseline="0" dirty="0" smtClean="0"/>
              <a:t>Measure 5 put a total cap on K-12 funding for property taxes. This did several things:</a:t>
            </a:r>
          </a:p>
          <a:p>
            <a:pPr marL="232943" indent="-232943">
              <a:buAutoNum type="arabicPeriod"/>
            </a:pPr>
            <a:r>
              <a:rPr lang="en-US" baseline="0" dirty="0" smtClean="0"/>
              <a:t>It capped total property taxes to $5 per $1,000 of market value</a:t>
            </a:r>
          </a:p>
          <a:p>
            <a:pPr marL="232943" indent="-232943">
              <a:buAutoNum type="arabicPeriod"/>
            </a:pPr>
            <a:r>
              <a:rPr lang="en-US" baseline="0" dirty="0" smtClean="0"/>
              <a:t>It forced the state to make up the funding to any district that lost funding because of the cap.</a:t>
            </a:r>
          </a:p>
          <a:p>
            <a:pPr marL="232943" indent="-232943">
              <a:buAutoNum type="arabicPeriod"/>
            </a:pPr>
            <a:r>
              <a:rPr lang="en-US" baseline="0" dirty="0" smtClean="0"/>
              <a:t>It made the state the primary source of education funding which led to the current funding formula</a:t>
            </a:r>
          </a:p>
          <a:p>
            <a:endParaRPr lang="en-US" baseline="0" dirty="0" smtClean="0"/>
          </a:p>
          <a:p>
            <a:r>
              <a:rPr lang="en-US" baseline="0" dirty="0" smtClean="0"/>
              <a:t>Measures 47 and 50 reinforced Measure 5</a:t>
            </a:r>
          </a:p>
          <a:p>
            <a:pPr marL="232943" indent="-232943">
              <a:buAutoNum type="arabicPeriod"/>
            </a:pPr>
            <a:r>
              <a:rPr lang="en-US" baseline="0" dirty="0" smtClean="0"/>
              <a:t>Capped assessed values to their 1995 level minus 10%</a:t>
            </a:r>
          </a:p>
          <a:p>
            <a:pPr marL="232943" indent="-232943">
              <a:buAutoNum type="arabicPeriod"/>
            </a:pPr>
            <a:r>
              <a:rPr lang="en-US" baseline="0" dirty="0" smtClean="0"/>
              <a:t>Capped assessed value growth to 3% a year.</a:t>
            </a:r>
          </a:p>
          <a:p>
            <a:pPr marL="232943" indent="-232943">
              <a:buAutoNum type="arabicPeriod"/>
            </a:pPr>
            <a:endParaRPr lang="en-US" baseline="0" dirty="0" smtClean="0"/>
          </a:p>
          <a:p>
            <a:pPr marL="232943" indent="-232943">
              <a:buAutoNum type="arabicPeriod"/>
            </a:pPr>
            <a:endParaRPr lang="en-US" baseline="0" dirty="0" smtClean="0"/>
          </a:p>
          <a:p>
            <a:r>
              <a:rPr lang="en-US" baseline="0" dirty="0" smtClean="0"/>
              <a:t>The results of this:</a:t>
            </a:r>
          </a:p>
          <a:p>
            <a:pPr marL="232943" indent="-232943">
              <a:buAutoNum type="arabicPeriod"/>
            </a:pPr>
            <a:r>
              <a:rPr lang="en-US" baseline="0" dirty="0" smtClean="0"/>
              <a:t>Local revenue percentage of total funding dropped from 65% from 35%</a:t>
            </a:r>
          </a:p>
          <a:p>
            <a:pPr marL="232943" indent="-232943">
              <a:buAutoNum type="arabicPeriod"/>
            </a:pPr>
            <a:r>
              <a:rPr lang="en-US" baseline="0" dirty="0" smtClean="0"/>
              <a:t>State revenue percentage of total funding increased from 35% to 65%</a:t>
            </a:r>
          </a:p>
          <a:p>
            <a:pPr marL="232943" indent="-232943">
              <a:buAutoNum type="arabicPeriod"/>
            </a:pPr>
            <a:r>
              <a:rPr lang="en-US" baseline="0" dirty="0" smtClean="0"/>
              <a:t>State became primary funding of education and created the current funding formula to create equity</a:t>
            </a:r>
          </a:p>
          <a:p>
            <a:pPr marL="232943" indent="-232943">
              <a:buAutoNum type="arabicPeriod"/>
            </a:pPr>
            <a:endParaRPr lang="en-US" baseline="0" dirty="0" smtClean="0"/>
          </a:p>
          <a:p>
            <a:r>
              <a:rPr lang="en-US" baseline="0" dirty="0" smtClean="0"/>
              <a:t>Make sure to further talk about how the graph shows this switch and how state revenue has controlled total revenue for awhile.</a:t>
            </a:r>
          </a:p>
          <a:p>
            <a:pPr marL="232943" indent="-232943">
              <a:buAutoNum type="arabicPeriod"/>
            </a:pPr>
            <a:endParaRPr lang="en-US" baseline="0" dirty="0" smtClean="0"/>
          </a:p>
          <a:p>
            <a:r>
              <a:rPr lang="en-US" baseline="0" dirty="0" smtClean="0"/>
              <a:t>Bonus question: the difference between the real market value and assessed value creates an opportunity to pass what kind of tax?</a:t>
            </a:r>
          </a:p>
        </p:txBody>
      </p:sp>
      <p:sp>
        <p:nvSpPr>
          <p:cNvPr id="4" name="Slide Number Placeholder 3"/>
          <p:cNvSpPr>
            <a:spLocks noGrp="1"/>
          </p:cNvSpPr>
          <p:nvPr>
            <p:ph type="sldNum" sz="quarter" idx="10"/>
          </p:nvPr>
        </p:nvSpPr>
        <p:spPr/>
        <p:txBody>
          <a:bodyPr/>
          <a:lstStyle/>
          <a:p>
            <a:fld id="{B114786B-5388-4F9E-9B97-665242B6B90D}" type="slidenum">
              <a:rPr lang="en-US" smtClean="0"/>
              <a:t>3</a:t>
            </a:fld>
            <a:endParaRPr lang="en-US"/>
          </a:p>
        </p:txBody>
      </p:sp>
    </p:spTree>
    <p:extLst>
      <p:ext uri="{BB962C8B-B14F-4D97-AF65-F5344CB8AC3E}">
        <p14:creationId xmlns:p14="http://schemas.microsoft.com/office/powerpoint/2010/main" val="118234439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14786B-5388-4F9E-9B97-665242B6B90D}" type="slidenum">
              <a:rPr lang="en-US" smtClean="0"/>
              <a:t>30</a:t>
            </a:fld>
            <a:endParaRPr lang="en-US"/>
          </a:p>
        </p:txBody>
      </p:sp>
    </p:spTree>
    <p:extLst>
      <p:ext uri="{BB962C8B-B14F-4D97-AF65-F5344CB8AC3E}">
        <p14:creationId xmlns:p14="http://schemas.microsoft.com/office/powerpoint/2010/main" val="233720545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know each of these variables but the ratio.</a:t>
            </a:r>
          </a:p>
          <a:p>
            <a:r>
              <a:rPr lang="en-US" dirty="0" smtClean="0"/>
              <a:t>The ratio simply ensures</a:t>
            </a:r>
            <a:r>
              <a:rPr lang="en-US" baseline="0" dirty="0" smtClean="0"/>
              <a:t> that all of the funding is distributed and not just the $4,500 per student amount of funding.</a:t>
            </a:r>
            <a:endParaRPr lang="en-US" dirty="0"/>
          </a:p>
        </p:txBody>
      </p:sp>
      <p:sp>
        <p:nvSpPr>
          <p:cNvPr id="4" name="Slide Number Placeholder 3"/>
          <p:cNvSpPr>
            <a:spLocks noGrp="1"/>
          </p:cNvSpPr>
          <p:nvPr>
            <p:ph type="sldNum" sz="quarter" idx="10"/>
          </p:nvPr>
        </p:nvSpPr>
        <p:spPr/>
        <p:txBody>
          <a:bodyPr/>
          <a:lstStyle/>
          <a:p>
            <a:fld id="{B114786B-5388-4F9E-9B97-665242B6B90D}" type="slidenum">
              <a:rPr lang="en-US" smtClean="0"/>
              <a:t>31</a:t>
            </a:fld>
            <a:endParaRPr lang="en-US"/>
          </a:p>
        </p:txBody>
      </p:sp>
    </p:spTree>
    <p:extLst>
      <p:ext uri="{BB962C8B-B14F-4D97-AF65-F5344CB8AC3E}">
        <p14:creationId xmlns:p14="http://schemas.microsoft.com/office/powerpoint/2010/main" val="139174979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2FE95E-1ED8-48E9-8FB8-32471BE25F04}" type="slidenum">
              <a:rPr lang="en-US" smtClean="0"/>
              <a:t>32</a:t>
            </a:fld>
            <a:endParaRPr lang="en-US"/>
          </a:p>
        </p:txBody>
      </p:sp>
    </p:spTree>
    <p:extLst>
      <p:ext uri="{BB962C8B-B14F-4D97-AF65-F5344CB8AC3E}">
        <p14:creationId xmlns:p14="http://schemas.microsoft.com/office/powerpoint/2010/main" val="17643921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Describe</a:t>
            </a:r>
            <a:r>
              <a:rPr lang="en-US" baseline="0" dirty="0" smtClean="0"/>
              <a:t> local option tax: </a:t>
            </a:r>
          </a:p>
          <a:p>
            <a:pPr marL="174708" indent="-174708">
              <a:buFont typeface="Arial" charset="0"/>
              <a:buChar char="•"/>
            </a:pPr>
            <a:r>
              <a:rPr lang="en-US" baseline="0" dirty="0" smtClean="0"/>
              <a:t>This is a tax that allows a local community to agree to tax the difference between the real market value cap imposed by Measure 5 and the assessed value cap imposed by measures 47 and 50.</a:t>
            </a:r>
          </a:p>
          <a:p>
            <a:pPr marL="174708" indent="-174708">
              <a:buFont typeface="Arial" charset="0"/>
              <a:buChar char="•"/>
            </a:pPr>
            <a:r>
              <a:rPr lang="en-US" baseline="0" dirty="0" smtClean="0"/>
              <a:t>This tax has to be passed by the voters.</a:t>
            </a:r>
          </a:p>
          <a:p>
            <a:pPr marL="174708" indent="-174708">
              <a:buFont typeface="Arial" charset="0"/>
              <a:buChar char="•"/>
            </a:pPr>
            <a:r>
              <a:rPr lang="en-US" baseline="0" dirty="0" smtClean="0"/>
              <a:t>This tax is outside of the formula and not considered local revenue. That means that all revenue collected by local option taxes not only stays with the district but does not reduce any state funding for the district.</a:t>
            </a:r>
          </a:p>
          <a:p>
            <a:pPr marL="174708" indent="-174708">
              <a:buFont typeface="Arial" charset="0"/>
              <a:buChar char="•"/>
            </a:pPr>
            <a:r>
              <a:rPr lang="en-US" baseline="0" dirty="0" smtClean="0"/>
              <a:t>Taxes can be for capital improvement of operating costs. </a:t>
            </a:r>
          </a:p>
          <a:p>
            <a:endParaRPr lang="en-US" baseline="0" dirty="0" smtClean="0"/>
          </a:p>
          <a:p>
            <a:endParaRPr lang="en-US" baseline="0" dirty="0" smtClean="0"/>
          </a:p>
          <a:p>
            <a:r>
              <a:rPr lang="en-US" baseline="0" dirty="0" smtClean="0"/>
              <a:t>So what happens when real market value drops closer and closer to assessed value? This is called compression and local option taxes are the first </a:t>
            </a:r>
            <a:r>
              <a:rPr lang="en-US" baseline="0" smtClean="0"/>
              <a:t>to suffer.</a:t>
            </a:r>
            <a:endParaRPr lang="en-US" baseline="0" dirty="0" smtClean="0"/>
          </a:p>
        </p:txBody>
      </p:sp>
      <p:sp>
        <p:nvSpPr>
          <p:cNvPr id="4" name="Slide Number Placeholder 3"/>
          <p:cNvSpPr>
            <a:spLocks noGrp="1"/>
          </p:cNvSpPr>
          <p:nvPr>
            <p:ph type="sldNum" sz="quarter" idx="10"/>
          </p:nvPr>
        </p:nvSpPr>
        <p:spPr/>
        <p:txBody>
          <a:bodyPr/>
          <a:lstStyle/>
          <a:p>
            <a:fld id="{B114786B-5388-4F9E-9B97-665242B6B90D}" type="slidenum">
              <a:rPr lang="en-US" smtClean="0"/>
              <a:t>33</a:t>
            </a:fld>
            <a:endParaRPr lang="en-US"/>
          </a:p>
        </p:txBody>
      </p:sp>
    </p:spTree>
    <p:extLst>
      <p:ext uri="{BB962C8B-B14F-4D97-AF65-F5344CB8AC3E}">
        <p14:creationId xmlns:p14="http://schemas.microsoft.com/office/powerpoint/2010/main" val="357974876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14786B-5388-4F9E-9B97-665242B6B90D}" type="slidenum">
              <a:rPr lang="en-US" smtClean="0"/>
              <a:t>34</a:t>
            </a:fld>
            <a:endParaRPr lang="en-US"/>
          </a:p>
        </p:txBody>
      </p:sp>
    </p:spTree>
    <p:extLst>
      <p:ext uri="{BB962C8B-B14F-4D97-AF65-F5344CB8AC3E}">
        <p14:creationId xmlns:p14="http://schemas.microsoft.com/office/powerpoint/2010/main" val="334106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114786B-5388-4F9E-9B97-665242B6B90D}" type="slidenum">
              <a:rPr lang="en-US" smtClean="0"/>
              <a:t>35</a:t>
            </a:fld>
            <a:endParaRPr lang="en-US"/>
          </a:p>
        </p:txBody>
      </p:sp>
    </p:spTree>
    <p:extLst>
      <p:ext uri="{BB962C8B-B14F-4D97-AF65-F5344CB8AC3E}">
        <p14:creationId xmlns:p14="http://schemas.microsoft.com/office/powerpoint/2010/main" val="3710694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14786B-5388-4F9E-9B97-665242B6B90D}" type="slidenum">
              <a:rPr lang="en-US" smtClean="0"/>
              <a:t>36</a:t>
            </a:fld>
            <a:endParaRPr lang="en-US"/>
          </a:p>
        </p:txBody>
      </p:sp>
    </p:spTree>
    <p:extLst>
      <p:ext uri="{BB962C8B-B14F-4D97-AF65-F5344CB8AC3E}">
        <p14:creationId xmlns:p14="http://schemas.microsoft.com/office/powerpoint/2010/main" val="4685622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114786B-5388-4F9E-9B97-665242B6B90D}" type="slidenum">
              <a:rPr lang="en-US" smtClean="0"/>
              <a:t>37</a:t>
            </a:fld>
            <a:endParaRPr lang="en-US"/>
          </a:p>
        </p:txBody>
      </p:sp>
    </p:spTree>
    <p:extLst>
      <p:ext uri="{BB962C8B-B14F-4D97-AF65-F5344CB8AC3E}">
        <p14:creationId xmlns:p14="http://schemas.microsoft.com/office/powerpoint/2010/main" val="6462265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Define </a:t>
            </a:r>
            <a:r>
              <a:rPr lang="en-US" dirty="0" err="1" smtClean="0"/>
              <a:t>ADMw</a:t>
            </a:r>
            <a:endParaRPr lang="en-US" dirty="0" smtClean="0"/>
          </a:p>
          <a:p>
            <a:r>
              <a:rPr lang="en-US" dirty="0" smtClean="0"/>
              <a:t>Define that this is total formula dollars which includes</a:t>
            </a:r>
            <a:r>
              <a:rPr lang="en-US" baseline="0" dirty="0" smtClean="0"/>
              <a:t> all distributions that occur before money is sent to the district.</a:t>
            </a:r>
          </a:p>
        </p:txBody>
      </p:sp>
      <p:sp>
        <p:nvSpPr>
          <p:cNvPr id="4" name="Slide Number Placeholder 3"/>
          <p:cNvSpPr>
            <a:spLocks noGrp="1"/>
          </p:cNvSpPr>
          <p:nvPr>
            <p:ph type="sldNum" sz="quarter" idx="10"/>
          </p:nvPr>
        </p:nvSpPr>
        <p:spPr/>
        <p:txBody>
          <a:bodyPr/>
          <a:lstStyle/>
          <a:p>
            <a:fld id="{B114786B-5388-4F9E-9B97-665242B6B90D}" type="slidenum">
              <a:rPr lang="en-US" smtClean="0"/>
              <a:t>4</a:t>
            </a:fld>
            <a:endParaRPr lang="en-US"/>
          </a:p>
        </p:txBody>
      </p:sp>
    </p:spTree>
    <p:extLst>
      <p:ext uri="{BB962C8B-B14F-4D97-AF65-F5344CB8AC3E}">
        <p14:creationId xmlns:p14="http://schemas.microsoft.com/office/powerpoint/2010/main" val="1405889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14786B-5388-4F9E-9B97-665242B6B90D}" type="slidenum">
              <a:rPr lang="en-US" smtClean="0"/>
              <a:t>5</a:t>
            </a:fld>
            <a:endParaRPr lang="en-US"/>
          </a:p>
        </p:txBody>
      </p:sp>
    </p:spTree>
    <p:extLst>
      <p:ext uri="{BB962C8B-B14F-4D97-AF65-F5344CB8AC3E}">
        <p14:creationId xmlns:p14="http://schemas.microsoft.com/office/powerpoint/2010/main" val="19751428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three types of possible equity for school funding:</a:t>
            </a:r>
          </a:p>
          <a:p>
            <a:pPr marL="232943" indent="-232943">
              <a:buAutoNum type="arabicPeriod"/>
            </a:pPr>
            <a:r>
              <a:rPr lang="en-US" baseline="0" dirty="0" smtClean="0"/>
              <a:t>Equity of inputs: This type of equity ensures that everyone pays their fair share.</a:t>
            </a:r>
          </a:p>
          <a:p>
            <a:pPr marL="698830" lvl="1" indent="-232943">
              <a:buAutoNum type="arabicPeriod"/>
            </a:pPr>
            <a:r>
              <a:rPr lang="en-US" baseline="0" dirty="0" smtClean="0"/>
              <a:t>Answer if they say this: Measure 5 has imposed some level of equity among the inputs from the taxing districts, but this is not in the formula proper</a:t>
            </a:r>
          </a:p>
          <a:p>
            <a:pPr marL="232943" indent="-232943">
              <a:buAutoNum type="arabicPeriod"/>
            </a:pPr>
            <a:r>
              <a:rPr lang="en-US" baseline="0" dirty="0" smtClean="0"/>
              <a:t>Equity of Outcomes: This means that every student is given the resources needed to achieve the same level of outcomes</a:t>
            </a:r>
          </a:p>
          <a:p>
            <a:pPr marL="232943" indent="-232943">
              <a:buAutoNum type="arabicPeriod"/>
            </a:pPr>
            <a:r>
              <a:rPr lang="en-US" baseline="0" dirty="0" smtClean="0"/>
              <a:t>Equity of Opportunity: This is means that students that need different resources to have the same opportunity to get an education are given different level of resources to obtain the opportunity.</a:t>
            </a:r>
          </a:p>
          <a:p>
            <a:pPr marL="232943" indent="-232943">
              <a:buAutoNum type="arabicPeriod"/>
            </a:pPr>
            <a:endParaRPr lang="en-US" baseline="0" dirty="0" smtClean="0"/>
          </a:p>
          <a:p>
            <a:r>
              <a:rPr lang="en-US" baseline="0" dirty="0" smtClean="0"/>
              <a:t>The end result of this is that unequal groups of students are treated unequally.</a:t>
            </a:r>
          </a:p>
          <a:p>
            <a:endParaRPr lang="en-US" baseline="0" dirty="0" smtClean="0"/>
          </a:p>
          <a:p>
            <a:r>
              <a:rPr lang="en-US" baseline="0" dirty="0" smtClean="0"/>
              <a:t>What are some examples of unequal groups of students? </a:t>
            </a:r>
          </a:p>
          <a:p>
            <a:r>
              <a:rPr lang="en-US" baseline="0" dirty="0" smtClean="0"/>
              <a:t>Which of these groups do you think receive unequal funding?</a:t>
            </a:r>
          </a:p>
          <a:p>
            <a:endParaRPr lang="en-US" baseline="0" dirty="0" smtClean="0"/>
          </a:p>
        </p:txBody>
      </p:sp>
      <p:sp>
        <p:nvSpPr>
          <p:cNvPr id="4" name="Slide Number Placeholder 3"/>
          <p:cNvSpPr>
            <a:spLocks noGrp="1"/>
          </p:cNvSpPr>
          <p:nvPr>
            <p:ph type="sldNum" sz="quarter" idx="10"/>
          </p:nvPr>
        </p:nvSpPr>
        <p:spPr/>
        <p:txBody>
          <a:bodyPr/>
          <a:lstStyle/>
          <a:p>
            <a:fld id="{B114786B-5388-4F9E-9B97-665242B6B90D}" type="slidenum">
              <a:rPr lang="en-US" smtClean="0"/>
              <a:t>6</a:t>
            </a:fld>
            <a:endParaRPr lang="en-US"/>
          </a:p>
        </p:txBody>
      </p:sp>
    </p:spTree>
    <p:extLst>
      <p:ext uri="{BB962C8B-B14F-4D97-AF65-F5344CB8AC3E}">
        <p14:creationId xmlns:p14="http://schemas.microsoft.com/office/powerpoint/2010/main" val="3821797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State School Fund is a distribution formula. That</a:t>
            </a:r>
            <a:r>
              <a:rPr lang="en-US" baseline="0" dirty="0" smtClean="0"/>
              <a:t> means that the formula takes the available revenue and distributes it equitably among all the districts. Thus, if you think about it the formula and the revenue in the formula is a tide. As the revenue in the formula increases, then all boats, districts, rise together. As the revenue in the formula drops, then all districts drop equally. The size of the district is the only thing that changes. </a:t>
            </a:r>
          </a:p>
          <a:p>
            <a:endParaRPr lang="en-US" baseline="0" dirty="0" smtClean="0"/>
          </a:p>
          <a:p>
            <a:r>
              <a:rPr lang="en-US" baseline="0" dirty="0" smtClean="0"/>
              <a:t>This also has other implications. The largest implication is that because the formula is a distribution formula, it is a zero sum game. The amount of revenue is static. There is only state and local revenue in the formula. Thus, if your district is increasing in size them that means that either another district is decreasing in size, and thus receiving less funding, or it means that in general there will be less funding for all districts. The more water it takes to float your district, the less water available for the other districts.</a:t>
            </a:r>
          </a:p>
          <a:p>
            <a:endParaRPr lang="en-US" baseline="0" dirty="0" smtClean="0"/>
          </a:p>
          <a:p>
            <a:r>
              <a:rPr lang="en-US" baseline="0" dirty="0" smtClean="0"/>
              <a:t>The next implication is that because this is a distribution formula, there are very little strings attached to the formula. Districts have a lot of requirements in rule and statute that they have to meet. However very few of those requirements are tied to funding such that if you do not meet the requirements, you lose funding. </a:t>
            </a:r>
          </a:p>
        </p:txBody>
      </p:sp>
      <p:sp>
        <p:nvSpPr>
          <p:cNvPr id="4" name="Slide Number Placeholder 3"/>
          <p:cNvSpPr>
            <a:spLocks noGrp="1"/>
          </p:cNvSpPr>
          <p:nvPr>
            <p:ph type="sldNum" sz="quarter" idx="10"/>
          </p:nvPr>
        </p:nvSpPr>
        <p:spPr/>
        <p:txBody>
          <a:bodyPr/>
          <a:lstStyle/>
          <a:p>
            <a:fld id="{B114786B-5388-4F9E-9B97-665242B6B90D}" type="slidenum">
              <a:rPr lang="en-US" smtClean="0"/>
              <a:t>7</a:t>
            </a:fld>
            <a:endParaRPr lang="en-US"/>
          </a:p>
        </p:txBody>
      </p:sp>
    </p:spTree>
    <p:extLst>
      <p:ext uri="{BB962C8B-B14F-4D97-AF65-F5344CB8AC3E}">
        <p14:creationId xmlns:p14="http://schemas.microsoft.com/office/powerpoint/2010/main" val="3772579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While each student has the equity of opportunity, there are other equities embodied in the formula</a:t>
            </a:r>
          </a:p>
          <a:p>
            <a:endParaRPr lang="en-US" dirty="0" smtClean="0"/>
          </a:p>
          <a:p>
            <a:r>
              <a:rPr lang="en-US" dirty="0" smtClean="0"/>
              <a:t>The first is equity between the districts. Each district is to get the same amount of funding per weight. Districts with more</a:t>
            </a:r>
            <a:r>
              <a:rPr lang="en-US" baseline="0" dirty="0" smtClean="0"/>
              <a:t> weights get more funding and districts with smaller amount of weights get less funding. However, the funding per weight is equal across the state.</a:t>
            </a:r>
          </a:p>
          <a:p>
            <a:endParaRPr lang="en-US" baseline="0" dirty="0" smtClean="0"/>
          </a:p>
          <a:p>
            <a:r>
              <a:rPr lang="en-US" baseline="0" dirty="0" smtClean="0"/>
              <a:t>The second equity is equity between ESDs and districts. This equity is set by statute with districts receiving 95.5% percent of the formula dollars and ESDs receiving 4.5% of the formula dollars.</a:t>
            </a:r>
          </a:p>
          <a:p>
            <a:endParaRPr lang="en-US" dirty="0"/>
          </a:p>
        </p:txBody>
      </p:sp>
      <p:sp>
        <p:nvSpPr>
          <p:cNvPr id="4" name="Slide Number Placeholder 3"/>
          <p:cNvSpPr>
            <a:spLocks noGrp="1"/>
          </p:cNvSpPr>
          <p:nvPr>
            <p:ph type="sldNum" sz="quarter" idx="10"/>
          </p:nvPr>
        </p:nvSpPr>
        <p:spPr/>
        <p:txBody>
          <a:bodyPr/>
          <a:lstStyle/>
          <a:p>
            <a:fld id="{B114786B-5388-4F9E-9B97-665242B6B90D}" type="slidenum">
              <a:rPr lang="en-US" smtClean="0"/>
              <a:t>8</a:t>
            </a:fld>
            <a:endParaRPr lang="en-US"/>
          </a:p>
        </p:txBody>
      </p:sp>
    </p:spTree>
    <p:extLst>
      <p:ext uri="{BB962C8B-B14F-4D97-AF65-F5344CB8AC3E}">
        <p14:creationId xmlns:p14="http://schemas.microsoft.com/office/powerpoint/2010/main" val="13573683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14786B-5388-4F9E-9B97-665242B6B90D}" type="slidenum">
              <a:rPr lang="en-US" smtClean="0"/>
              <a:t>9</a:t>
            </a:fld>
            <a:endParaRPr lang="en-US"/>
          </a:p>
        </p:txBody>
      </p:sp>
    </p:spTree>
    <p:extLst>
      <p:ext uri="{BB962C8B-B14F-4D97-AF65-F5344CB8AC3E}">
        <p14:creationId xmlns:p14="http://schemas.microsoft.com/office/powerpoint/2010/main" val="1551449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6328F9-99CC-41F0-9A92-AE0278A0A82B}" type="datetimeFigureOut">
              <a:rPr lang="en-US" smtClean="0"/>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3EE807-97B4-4D20-AFAB-1F4930364D6C}" type="slidenum">
              <a:rPr lang="en-US" smtClean="0"/>
              <a:t>‹#›</a:t>
            </a:fld>
            <a:endParaRPr lang="en-US"/>
          </a:p>
        </p:txBody>
      </p:sp>
    </p:spTree>
    <p:extLst>
      <p:ext uri="{BB962C8B-B14F-4D97-AF65-F5344CB8AC3E}">
        <p14:creationId xmlns:p14="http://schemas.microsoft.com/office/powerpoint/2010/main" val="3629926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6328F9-99CC-41F0-9A92-AE0278A0A82B}" type="datetimeFigureOut">
              <a:rPr lang="en-US" smtClean="0"/>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3EE807-97B4-4D20-AFAB-1F4930364D6C}" type="slidenum">
              <a:rPr lang="en-US" smtClean="0"/>
              <a:t>‹#›</a:t>
            </a:fld>
            <a:endParaRPr lang="en-US"/>
          </a:p>
        </p:txBody>
      </p:sp>
    </p:spTree>
    <p:extLst>
      <p:ext uri="{BB962C8B-B14F-4D97-AF65-F5344CB8AC3E}">
        <p14:creationId xmlns:p14="http://schemas.microsoft.com/office/powerpoint/2010/main" val="1915136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6328F9-99CC-41F0-9A92-AE0278A0A82B}" type="datetimeFigureOut">
              <a:rPr lang="en-US" smtClean="0"/>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3EE807-97B4-4D20-AFAB-1F4930364D6C}" type="slidenum">
              <a:rPr lang="en-US" smtClean="0"/>
              <a:t>‹#›</a:t>
            </a:fld>
            <a:endParaRPr lang="en-US"/>
          </a:p>
        </p:txBody>
      </p:sp>
    </p:spTree>
    <p:extLst>
      <p:ext uri="{BB962C8B-B14F-4D97-AF65-F5344CB8AC3E}">
        <p14:creationId xmlns:p14="http://schemas.microsoft.com/office/powerpoint/2010/main" val="29890977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6870700" cy="1600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828800"/>
            <a:ext cx="37719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828800"/>
            <a:ext cx="37719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8A891CEC-1158-4C4F-B32F-A2943E761168}" type="slidenum">
              <a:rPr lang="en-US"/>
              <a:pPr>
                <a:defRPr/>
              </a:pPr>
              <a:t>‹#›</a:t>
            </a:fld>
            <a:endParaRPr lang="en-US"/>
          </a:p>
        </p:txBody>
      </p:sp>
    </p:spTree>
    <p:extLst>
      <p:ext uri="{BB962C8B-B14F-4D97-AF65-F5344CB8AC3E}">
        <p14:creationId xmlns:p14="http://schemas.microsoft.com/office/powerpoint/2010/main" val="3844797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6328F9-99CC-41F0-9A92-AE0278A0A82B}" type="datetimeFigureOut">
              <a:rPr lang="en-US" smtClean="0"/>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3EE807-97B4-4D20-AFAB-1F4930364D6C}" type="slidenum">
              <a:rPr lang="en-US" smtClean="0"/>
              <a:t>‹#›</a:t>
            </a:fld>
            <a:endParaRPr lang="en-US"/>
          </a:p>
        </p:txBody>
      </p:sp>
    </p:spTree>
    <p:extLst>
      <p:ext uri="{BB962C8B-B14F-4D97-AF65-F5344CB8AC3E}">
        <p14:creationId xmlns:p14="http://schemas.microsoft.com/office/powerpoint/2010/main" val="2841400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6328F9-99CC-41F0-9A92-AE0278A0A82B}" type="datetimeFigureOut">
              <a:rPr lang="en-US" smtClean="0"/>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3EE807-97B4-4D20-AFAB-1F4930364D6C}" type="slidenum">
              <a:rPr lang="en-US" smtClean="0"/>
              <a:t>‹#›</a:t>
            </a:fld>
            <a:endParaRPr lang="en-US"/>
          </a:p>
        </p:txBody>
      </p:sp>
    </p:spTree>
    <p:extLst>
      <p:ext uri="{BB962C8B-B14F-4D97-AF65-F5344CB8AC3E}">
        <p14:creationId xmlns:p14="http://schemas.microsoft.com/office/powerpoint/2010/main" val="867550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6328F9-99CC-41F0-9A92-AE0278A0A82B}" type="datetimeFigureOut">
              <a:rPr lang="en-US" smtClean="0"/>
              <a:t>11/18/2015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3EE807-97B4-4D20-AFAB-1F4930364D6C}" type="slidenum">
              <a:rPr lang="en-US" smtClean="0"/>
              <a:t>‹#›</a:t>
            </a:fld>
            <a:endParaRPr lang="en-US"/>
          </a:p>
        </p:txBody>
      </p:sp>
    </p:spTree>
    <p:extLst>
      <p:ext uri="{BB962C8B-B14F-4D97-AF65-F5344CB8AC3E}">
        <p14:creationId xmlns:p14="http://schemas.microsoft.com/office/powerpoint/2010/main" val="3297864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6328F9-99CC-41F0-9A92-AE0278A0A82B}" type="datetimeFigureOut">
              <a:rPr lang="en-US" smtClean="0"/>
              <a:t>11/18/2015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3EE807-97B4-4D20-AFAB-1F4930364D6C}" type="slidenum">
              <a:rPr lang="en-US" smtClean="0"/>
              <a:t>‹#›</a:t>
            </a:fld>
            <a:endParaRPr lang="en-US"/>
          </a:p>
        </p:txBody>
      </p:sp>
    </p:spTree>
    <p:extLst>
      <p:ext uri="{BB962C8B-B14F-4D97-AF65-F5344CB8AC3E}">
        <p14:creationId xmlns:p14="http://schemas.microsoft.com/office/powerpoint/2010/main" val="3068559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6328F9-99CC-41F0-9A92-AE0278A0A82B}" type="datetimeFigureOut">
              <a:rPr lang="en-US" smtClean="0"/>
              <a:t>11/18/2015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3EE807-97B4-4D20-AFAB-1F4930364D6C}" type="slidenum">
              <a:rPr lang="en-US" smtClean="0"/>
              <a:t>‹#›</a:t>
            </a:fld>
            <a:endParaRPr lang="en-US"/>
          </a:p>
        </p:txBody>
      </p:sp>
    </p:spTree>
    <p:extLst>
      <p:ext uri="{BB962C8B-B14F-4D97-AF65-F5344CB8AC3E}">
        <p14:creationId xmlns:p14="http://schemas.microsoft.com/office/powerpoint/2010/main" val="970800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6328F9-99CC-41F0-9A92-AE0278A0A82B}" type="datetimeFigureOut">
              <a:rPr lang="en-US" smtClean="0"/>
              <a:t>11/18/2015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3EE807-97B4-4D20-AFAB-1F4930364D6C}" type="slidenum">
              <a:rPr lang="en-US" smtClean="0"/>
              <a:t>‹#›</a:t>
            </a:fld>
            <a:endParaRPr lang="en-US"/>
          </a:p>
        </p:txBody>
      </p:sp>
    </p:spTree>
    <p:extLst>
      <p:ext uri="{BB962C8B-B14F-4D97-AF65-F5344CB8AC3E}">
        <p14:creationId xmlns:p14="http://schemas.microsoft.com/office/powerpoint/2010/main" val="3738007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6328F9-99CC-41F0-9A92-AE0278A0A82B}" type="datetimeFigureOut">
              <a:rPr lang="en-US" smtClean="0"/>
              <a:t>11/18/2015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3EE807-97B4-4D20-AFAB-1F4930364D6C}" type="slidenum">
              <a:rPr lang="en-US" smtClean="0"/>
              <a:t>‹#›</a:t>
            </a:fld>
            <a:endParaRPr lang="en-US"/>
          </a:p>
        </p:txBody>
      </p:sp>
    </p:spTree>
    <p:extLst>
      <p:ext uri="{BB962C8B-B14F-4D97-AF65-F5344CB8AC3E}">
        <p14:creationId xmlns:p14="http://schemas.microsoft.com/office/powerpoint/2010/main" val="261718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6328F9-99CC-41F0-9A92-AE0278A0A82B}" type="datetimeFigureOut">
              <a:rPr lang="en-US" smtClean="0"/>
              <a:t>11/18/2015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3EE807-97B4-4D20-AFAB-1F4930364D6C}" type="slidenum">
              <a:rPr lang="en-US" smtClean="0"/>
              <a:t>‹#›</a:t>
            </a:fld>
            <a:endParaRPr lang="en-US"/>
          </a:p>
        </p:txBody>
      </p:sp>
    </p:spTree>
    <p:extLst>
      <p:ext uri="{BB962C8B-B14F-4D97-AF65-F5344CB8AC3E}">
        <p14:creationId xmlns:p14="http://schemas.microsoft.com/office/powerpoint/2010/main" val="1643050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extLst>
              <a:ext uri="{BEBA8EAE-BF5A-486C-A8C5-ECC9F3942E4B}">
                <a14:imgProps xmlns:a14="http://schemas.microsoft.com/office/drawing/2010/main">
                  <a14:imgLayer r:embed="rId15"/>
                </a14:imgProps>
              </a:ext>
            </a:extLst>
          </a:blip>
          <a:srcRect/>
          <a:stretch>
            <a:fillRect l="50000" t="5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6328F9-99CC-41F0-9A92-AE0278A0A82B}" type="datetimeFigureOut">
              <a:rPr lang="en-US" smtClean="0"/>
              <a:t>11/18/2015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3EE807-97B4-4D20-AFAB-1F4930364D6C}" type="slidenum">
              <a:rPr lang="en-US" smtClean="0"/>
              <a:t>‹#›</a:t>
            </a:fld>
            <a:endParaRPr lang="en-US"/>
          </a:p>
        </p:txBody>
      </p:sp>
    </p:spTree>
    <p:extLst>
      <p:ext uri="{BB962C8B-B14F-4D97-AF65-F5344CB8AC3E}">
        <p14:creationId xmlns:p14="http://schemas.microsoft.com/office/powerpoint/2010/main" val="14882902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chart" Target="../charts/chart4.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chart" Target="../charts/chart5.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chart" Target="../charts/chart7.xml"/><Relationship Id="rId5" Type="http://schemas.openxmlformats.org/officeDocument/2006/relationships/chart" Target="../charts/chart6.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2.jpeg"/><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chart" Target="../charts/chart8.xml"/><Relationship Id="rId4" Type="http://schemas.microsoft.com/office/2007/relationships/hdphoto" Target="../media/hdphoto1.wdp"/></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image" Target="../media/image2.jpeg"/><Relationship Id="rId4" Type="http://schemas.microsoft.com/office/2007/relationships/hdphoto" Target="../media/hdphoto1.wdp"/></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microsoft.com/office/2007/relationships/hdphoto" Target="../media/hdphoto1.wdp"/></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hart" Target="../charts/chart1.xml"/><Relationship Id="rId4" Type="http://schemas.microsoft.com/office/2007/relationships/hdphoto" Target="../media/hdphoto1.wdp"/></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chart" Target="../charts/chart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chart" Target="../charts/chart3.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2.jpeg"/><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1470025"/>
          </a:xfrm>
        </p:spPr>
        <p:txBody>
          <a:bodyPr/>
          <a:lstStyle/>
          <a:p>
            <a:r>
              <a:rPr lang="en-US" dirty="0" smtClean="0"/>
              <a:t>Funding Oregon’s Future</a:t>
            </a:r>
            <a:endParaRPr lang="en-US" dirty="0"/>
          </a:p>
        </p:txBody>
      </p:sp>
      <p:sp>
        <p:nvSpPr>
          <p:cNvPr id="3" name="Subtitle 2"/>
          <p:cNvSpPr>
            <a:spLocks noGrp="1"/>
          </p:cNvSpPr>
          <p:nvPr>
            <p:ph type="subTitle" idx="1"/>
          </p:nvPr>
        </p:nvSpPr>
        <p:spPr>
          <a:xfrm>
            <a:off x="1066800" y="2209800"/>
            <a:ext cx="6400800" cy="1752600"/>
          </a:xfrm>
        </p:spPr>
        <p:txBody>
          <a:bodyPr/>
          <a:lstStyle/>
          <a:p>
            <a:r>
              <a:rPr lang="en-US" dirty="0" smtClean="0">
                <a:solidFill>
                  <a:schemeClr val="tx1">
                    <a:lumMod val="65000"/>
                    <a:lumOff val="35000"/>
                  </a:schemeClr>
                </a:solidFill>
              </a:rPr>
              <a:t>Michael Elliott</a:t>
            </a:r>
          </a:p>
          <a:p>
            <a:r>
              <a:rPr lang="en-US" dirty="0" smtClean="0">
                <a:solidFill>
                  <a:schemeClr val="tx1">
                    <a:lumMod val="65000"/>
                    <a:lumOff val="35000"/>
                  </a:schemeClr>
                </a:solidFill>
              </a:rPr>
              <a:t>State School Fund Coordinator</a:t>
            </a:r>
          </a:p>
          <a:p>
            <a:r>
              <a:rPr lang="en-US" dirty="0" smtClean="0">
                <a:solidFill>
                  <a:schemeClr val="tx1">
                    <a:lumMod val="65000"/>
                    <a:lumOff val="35000"/>
                  </a:schemeClr>
                </a:solidFill>
              </a:rPr>
              <a:t>Oregon Department of Education</a:t>
            </a:r>
          </a:p>
          <a:p>
            <a:endParaRPr lang="en-US" dirty="0"/>
          </a:p>
        </p:txBody>
      </p:sp>
    </p:spTree>
    <p:extLst>
      <p:ext uri="{BB962C8B-B14F-4D97-AF65-F5344CB8AC3E}">
        <p14:creationId xmlns:p14="http://schemas.microsoft.com/office/powerpoint/2010/main" val="25060793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Philosophy</a:t>
            </a:r>
            <a:endParaRPr lang="en-US" dirty="0"/>
          </a:p>
        </p:txBody>
      </p:sp>
      <p:sp>
        <p:nvSpPr>
          <p:cNvPr id="3" name="Content Placeholder 2"/>
          <p:cNvSpPr>
            <a:spLocks noGrp="1"/>
          </p:cNvSpPr>
          <p:nvPr>
            <p:ph idx="1"/>
          </p:nvPr>
        </p:nvSpPr>
        <p:spPr/>
        <p:txBody>
          <a:bodyPr/>
          <a:lstStyle/>
          <a:p>
            <a:pPr marL="0" indent="0" algn="ctr">
              <a:buNone/>
            </a:pPr>
            <a:r>
              <a:rPr lang="en-US" dirty="0" smtClean="0"/>
              <a:t>Questions?</a:t>
            </a:r>
            <a:endParaRPr lang="en-US" dirty="0"/>
          </a:p>
        </p:txBody>
      </p:sp>
    </p:spTree>
    <p:extLst>
      <p:ext uri="{BB962C8B-B14F-4D97-AF65-F5344CB8AC3E}">
        <p14:creationId xmlns:p14="http://schemas.microsoft.com/office/powerpoint/2010/main" val="1550811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5400"/>
            <a:ext cx="8229600" cy="1143000"/>
          </a:xfrm>
        </p:spPr>
        <p:txBody>
          <a:bodyPr>
            <a:noAutofit/>
          </a:bodyPr>
          <a:lstStyle/>
          <a:p>
            <a:r>
              <a:rPr lang="en-US" sz="8000" dirty="0" smtClean="0"/>
              <a:t>Revenue</a:t>
            </a:r>
            <a:endParaRPr lang="en-US" sz="8000" dirty="0"/>
          </a:p>
        </p:txBody>
      </p:sp>
    </p:spTree>
    <p:extLst>
      <p:ext uri="{BB962C8B-B14F-4D97-AF65-F5344CB8AC3E}">
        <p14:creationId xmlns:p14="http://schemas.microsoft.com/office/powerpoint/2010/main" val="26273522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26000"/>
            <a:lum/>
            <a:extLst>
              <a:ext uri="{BEBA8EAE-BF5A-486C-A8C5-ECC9F3942E4B}">
                <a14:imgProps xmlns:a14="http://schemas.microsoft.com/office/drawing/2010/main">
                  <a14:imgLayer r:embed="rId4"/>
                </a14:imgProps>
              </a:ext>
            </a:extLst>
          </a:blip>
          <a:srcRect/>
          <a:stretch>
            <a:fillRect l="50000" t="5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3528" y="692696"/>
            <a:ext cx="8712968" cy="915888"/>
          </a:xfrm>
        </p:spPr>
        <p:txBody>
          <a:bodyPr>
            <a:noAutofit/>
          </a:bodyPr>
          <a:lstStyle/>
          <a:p>
            <a:pPr algn="ctr"/>
            <a:r>
              <a:rPr lang="en-US" sz="4000" dirty="0" smtClean="0"/>
              <a:t>Current State and Local Revenue</a:t>
            </a:r>
            <a:endParaRPr lang="en-US" sz="4000" dirty="0"/>
          </a:p>
        </p:txBody>
      </p:sp>
      <p:sp>
        <p:nvSpPr>
          <p:cNvPr id="3" name="TextBox 2"/>
          <p:cNvSpPr txBox="1"/>
          <p:nvPr/>
        </p:nvSpPr>
        <p:spPr>
          <a:xfrm>
            <a:off x="6084168" y="6309320"/>
            <a:ext cx="1906291" cy="369332"/>
          </a:xfrm>
          <a:prstGeom prst="rect">
            <a:avLst/>
          </a:prstGeom>
          <a:noFill/>
        </p:spPr>
        <p:txBody>
          <a:bodyPr wrap="none" rtlCol="0">
            <a:spAutoFit/>
          </a:bodyPr>
          <a:lstStyle/>
          <a:p>
            <a:r>
              <a:rPr lang="en-US" dirty="0" smtClean="0"/>
              <a:t>2015-17 Biennium</a:t>
            </a:r>
            <a:endParaRPr lang="en-US" dirty="0"/>
          </a:p>
        </p:txBody>
      </p:sp>
      <p:graphicFrame>
        <p:nvGraphicFramePr>
          <p:cNvPr id="5" name="Chart 4"/>
          <p:cNvGraphicFramePr>
            <a:graphicFrameLocks/>
          </p:cNvGraphicFramePr>
          <p:nvPr>
            <p:extLst>
              <p:ext uri="{D42A27DB-BD31-4B8C-83A1-F6EECF244321}">
                <p14:modId xmlns:p14="http://schemas.microsoft.com/office/powerpoint/2010/main" val="3615887446"/>
              </p:ext>
            </p:extLst>
          </p:nvPr>
        </p:nvGraphicFramePr>
        <p:xfrm>
          <a:off x="457200" y="1828800"/>
          <a:ext cx="7848600" cy="41148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267436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20000"/>
            <a:lum/>
            <a:extLst>
              <a:ext uri="{BEBA8EAE-BF5A-486C-A8C5-ECC9F3942E4B}">
                <a14:imgProps xmlns:a14="http://schemas.microsoft.com/office/drawing/2010/main">
                  <a14:imgLayer r:embed="rId4"/>
                </a14:imgProps>
              </a:ext>
            </a:extLst>
          </a:blip>
          <a:srcRect/>
          <a:stretch>
            <a:fillRect l="50000" t="50000"/>
          </a:stretch>
        </a:blipFill>
        <a:effectLst/>
      </p:bgPr>
    </p:bg>
    <p:spTree>
      <p:nvGrpSpPr>
        <p:cNvPr id="1" name=""/>
        <p:cNvGrpSpPr/>
        <p:nvPr/>
      </p:nvGrpSpPr>
      <p:grpSpPr>
        <a:xfrm>
          <a:off x="0" y="0"/>
          <a:ext cx="0" cy="0"/>
          <a:chOff x="0" y="0"/>
          <a:chExt cx="0" cy="0"/>
        </a:xfrm>
      </p:grpSpPr>
      <p:sp>
        <p:nvSpPr>
          <p:cNvPr id="27" name="Slide Number Placeholder 6"/>
          <p:cNvSpPr>
            <a:spLocks noGrp="1"/>
          </p:cNvSpPr>
          <p:nvPr>
            <p:ph type="sldNum" sz="quarter" idx="12"/>
          </p:nvPr>
        </p:nvSpPr>
        <p:spPr/>
        <p:txBody>
          <a:bodyPr/>
          <a:lstStyle/>
          <a:p>
            <a:pPr>
              <a:defRPr/>
            </a:pPr>
            <a:fld id="{F613D95A-B8B3-4828-932D-06DE03C4ADA4}" type="slidenum">
              <a:rPr lang="en-US"/>
              <a:pPr>
                <a:defRPr/>
              </a:pPr>
              <a:t>13</a:t>
            </a:fld>
            <a:endParaRPr lang="en-US"/>
          </a:p>
        </p:txBody>
      </p:sp>
      <p:sp>
        <p:nvSpPr>
          <p:cNvPr id="20483" name="Rectangle 2"/>
          <p:cNvSpPr>
            <a:spLocks noGrp="1" noChangeArrowheads="1"/>
          </p:cNvSpPr>
          <p:nvPr>
            <p:ph type="title"/>
          </p:nvPr>
        </p:nvSpPr>
        <p:spPr>
          <a:xfrm>
            <a:off x="152400" y="304800"/>
            <a:ext cx="6870700" cy="1276350"/>
          </a:xfrm>
        </p:spPr>
        <p:txBody>
          <a:bodyPr/>
          <a:lstStyle/>
          <a:p>
            <a:pPr eaLnBrk="1" hangingPunct="1"/>
            <a:r>
              <a:rPr lang="en-US" altLang="en-US" sz="4000" b="1" dirty="0" smtClean="0"/>
              <a:t>State School Support</a:t>
            </a:r>
            <a:r>
              <a:rPr lang="en-US" altLang="en-US" b="1" dirty="0" smtClean="0"/>
              <a:t/>
            </a:r>
            <a:br>
              <a:rPr lang="en-US" altLang="en-US" b="1" dirty="0" smtClean="0"/>
            </a:br>
            <a:r>
              <a:rPr lang="en-US" altLang="en-US" sz="2400" b="1" dirty="0" smtClean="0"/>
              <a:t>2015-17 Funding Level (estimated millions)</a:t>
            </a:r>
            <a:endParaRPr lang="en-US" altLang="en-US" sz="2400" dirty="0" smtClean="0"/>
          </a:p>
        </p:txBody>
      </p:sp>
      <p:graphicFrame>
        <p:nvGraphicFramePr>
          <p:cNvPr id="468006" name="Group 38"/>
          <p:cNvGraphicFramePr>
            <a:graphicFrameLocks noGrp="1"/>
          </p:cNvGraphicFramePr>
          <p:nvPr>
            <p:ph sz="half" idx="2"/>
            <p:extLst>
              <p:ext uri="{D42A27DB-BD31-4B8C-83A1-F6EECF244321}">
                <p14:modId xmlns:p14="http://schemas.microsoft.com/office/powerpoint/2010/main" val="2083763267"/>
              </p:ext>
            </p:extLst>
          </p:nvPr>
        </p:nvGraphicFramePr>
        <p:xfrm>
          <a:off x="685800" y="1676400"/>
          <a:ext cx="7239000" cy="3352801"/>
        </p:xfrm>
        <a:graphic>
          <a:graphicData uri="http://schemas.openxmlformats.org/drawingml/2006/table">
            <a:tbl>
              <a:tblPr/>
              <a:tblGrid>
                <a:gridCol w="3732808"/>
                <a:gridCol w="1777832"/>
                <a:gridCol w="1728360"/>
              </a:tblGrid>
              <a:tr h="108206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marT="45712" marB="457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2015-16</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Estimated</a:t>
                      </a:r>
                    </a:p>
                  </a:txBody>
                  <a:tcPr marT="45712" marB="457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2016-17</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Estimated</a:t>
                      </a:r>
                    </a:p>
                  </a:txBody>
                  <a:tcPr marT="45712" marB="457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769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State Revenue</a:t>
                      </a:r>
                    </a:p>
                  </a:txBody>
                  <a:tcPr marT="45712" marB="457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$3,617</a:t>
                      </a:r>
                    </a:p>
                  </a:txBody>
                  <a:tcPr marT="45712" marB="457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$3,747</a:t>
                      </a:r>
                    </a:p>
                  </a:txBody>
                  <a:tcPr marT="45712" marB="457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85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Local Revenue</a:t>
                      </a:r>
                    </a:p>
                  </a:txBody>
                  <a:tcPr marT="45712" marB="457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 $1,728</a:t>
                      </a:r>
                    </a:p>
                  </a:txBody>
                  <a:tcPr marT="45712" marB="457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 $1,860</a:t>
                      </a:r>
                    </a:p>
                  </a:txBody>
                  <a:tcPr marT="45712" marB="457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54481">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Total SSF</a:t>
                      </a:r>
                    </a:p>
                  </a:txBody>
                  <a:tcPr marT="45712" marB="457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$5,345</a:t>
                      </a:r>
                    </a:p>
                  </a:txBody>
                  <a:tcPr marT="45712" marB="457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$5,607</a:t>
                      </a:r>
                    </a:p>
                  </a:txBody>
                  <a:tcPr marT="45712" marB="457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53096398"/>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20000"/>
            <a:lum/>
            <a:extLst>
              <a:ext uri="{BEBA8EAE-BF5A-486C-A8C5-ECC9F3942E4B}">
                <a14:imgProps xmlns:a14="http://schemas.microsoft.com/office/drawing/2010/main">
                  <a14:imgLayer r:embed="rId4"/>
                </a14:imgProps>
              </a:ext>
            </a:extLst>
          </a:blip>
          <a:srcRect/>
          <a:stretch>
            <a:fillRect l="50000" t="5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5536" y="620688"/>
            <a:ext cx="8280920" cy="843880"/>
          </a:xfrm>
        </p:spPr>
        <p:txBody>
          <a:bodyPr>
            <a:normAutofit/>
          </a:bodyPr>
          <a:lstStyle/>
          <a:p>
            <a:pPr algn="ctr"/>
            <a:r>
              <a:rPr lang="en-US" sz="4000" dirty="0" smtClean="0"/>
              <a:t>State Revenue ($7.37 B)</a:t>
            </a:r>
            <a:endParaRPr lang="en-US" sz="4000" dirty="0"/>
          </a:p>
        </p:txBody>
      </p:sp>
      <p:graphicFrame>
        <p:nvGraphicFramePr>
          <p:cNvPr id="4" name="Chart 3"/>
          <p:cNvGraphicFramePr>
            <a:graphicFrameLocks/>
          </p:cNvGraphicFramePr>
          <p:nvPr>
            <p:extLst>
              <p:ext uri="{D42A27DB-BD31-4B8C-83A1-F6EECF244321}">
                <p14:modId xmlns:p14="http://schemas.microsoft.com/office/powerpoint/2010/main" val="368103021"/>
              </p:ext>
            </p:extLst>
          </p:nvPr>
        </p:nvGraphicFramePr>
        <p:xfrm>
          <a:off x="762000" y="1447800"/>
          <a:ext cx="7881937" cy="48006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503490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20000"/>
            <a:lum/>
            <a:extLst>
              <a:ext uri="{BEBA8EAE-BF5A-486C-A8C5-ECC9F3942E4B}">
                <a14:imgProps xmlns:a14="http://schemas.microsoft.com/office/drawing/2010/main">
                  <a14:imgLayer r:embed="rId4"/>
                </a14:imgProps>
              </a:ext>
            </a:extLst>
          </a:blip>
          <a:srcRect/>
          <a:stretch>
            <a:fillRect l="50000" t="5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Revenue</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2265652753"/>
              </p:ext>
            </p:extLst>
          </p:nvPr>
        </p:nvGraphicFramePr>
        <p:xfrm>
          <a:off x="762000" y="1676400"/>
          <a:ext cx="7543800" cy="46482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5" name="Chart 4"/>
          <p:cNvGraphicFramePr>
            <a:graphicFrameLocks/>
          </p:cNvGraphicFramePr>
          <p:nvPr>
            <p:extLst>
              <p:ext uri="{D42A27DB-BD31-4B8C-83A1-F6EECF244321}">
                <p14:modId xmlns:p14="http://schemas.microsoft.com/office/powerpoint/2010/main" val="1750587403"/>
              </p:ext>
            </p:extLst>
          </p:nvPr>
        </p:nvGraphicFramePr>
        <p:xfrm>
          <a:off x="678656" y="1695450"/>
          <a:ext cx="7786687" cy="455295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4622746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Revenue</a:t>
            </a:r>
            <a:endParaRPr lang="en-US" dirty="0"/>
          </a:p>
        </p:txBody>
      </p:sp>
      <p:sp>
        <p:nvSpPr>
          <p:cNvPr id="3" name="Content Placeholder 2"/>
          <p:cNvSpPr>
            <a:spLocks noGrp="1"/>
          </p:cNvSpPr>
          <p:nvPr>
            <p:ph idx="1"/>
          </p:nvPr>
        </p:nvSpPr>
        <p:spPr/>
        <p:txBody>
          <a:bodyPr/>
          <a:lstStyle/>
          <a:p>
            <a:pPr marL="0" indent="0">
              <a:buNone/>
            </a:pPr>
            <a:r>
              <a:rPr lang="en-US" dirty="0" smtClean="0"/>
              <a:t>Stays with the district where collected</a:t>
            </a:r>
            <a:endParaRPr lang="en-US" dirty="0"/>
          </a:p>
        </p:txBody>
      </p:sp>
    </p:spTree>
    <p:extLst>
      <p:ext uri="{BB962C8B-B14F-4D97-AF65-F5344CB8AC3E}">
        <p14:creationId xmlns:p14="http://schemas.microsoft.com/office/powerpoint/2010/main" val="8592123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a:extLst>
              <a:ext uri="{BEBA8EAE-BF5A-486C-A8C5-ECC9F3942E4B}">
                <a14:imgProps xmlns:a14="http://schemas.microsoft.com/office/drawing/2010/main">
                  <a14:imgLayer r:embed="rId4"/>
                </a14:imgProps>
              </a:ext>
            </a:extLst>
          </a:blip>
          <a:srcRect/>
          <a:stretch>
            <a:fillRect l="50000" t="5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Revenue</a:t>
            </a:r>
            <a:endParaRPr lang="en-US" dirty="0"/>
          </a:p>
        </p:txBody>
      </p:sp>
      <p:pic>
        <p:nvPicPr>
          <p:cNvPr id="4" name="Content Placeholder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0600" y="1524000"/>
            <a:ext cx="7194069" cy="4114800"/>
          </a:xfrm>
          <a:prstGeom prst="rect">
            <a:avLst/>
          </a:prstGeom>
        </p:spPr>
      </p:pic>
    </p:spTree>
    <p:extLst>
      <p:ext uri="{BB962C8B-B14F-4D97-AF65-F5344CB8AC3E}">
        <p14:creationId xmlns:p14="http://schemas.microsoft.com/office/powerpoint/2010/main" val="29735251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Formula</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600200"/>
                <a:ext cx="8458200" cy="4525963"/>
              </a:xfrm>
            </p:spPr>
            <p:txBody>
              <a:bodyPr>
                <a:normAutofit/>
              </a:bodyPr>
              <a:lstStyle/>
              <a:p>
                <a:pPr marL="0" indent="0">
                  <a:buNone/>
                </a:pPr>
                <a14:m>
                  <m:oMathPara xmlns:m="http://schemas.openxmlformats.org/officeDocument/2006/math">
                    <m:oMathParaPr>
                      <m:jc m:val="centerGroup"/>
                    </m:oMathParaPr>
                    <m:oMath xmlns:m="http://schemas.openxmlformats.org/officeDocument/2006/math">
                      <m:f>
                        <m:fPr>
                          <m:ctrlPr>
                            <a:rPr lang="en-US" sz="2000" b="0" i="1" smtClean="0">
                              <a:latin typeface="Cambria Math"/>
                              <a:ea typeface="Cambria Math" panose="02040503050406030204" pitchFamily="18" charset="0"/>
                            </a:rPr>
                          </m:ctrlPr>
                        </m:fPr>
                        <m:num>
                          <m:d>
                            <m:dPr>
                              <m:ctrlPr>
                                <a:rPr lang="en-US" sz="2000" b="0" i="1" smtClean="0">
                                  <a:latin typeface="Cambria Math"/>
                                  <a:ea typeface="Cambria Math" panose="02040503050406030204" pitchFamily="18" charset="0"/>
                                </a:rPr>
                              </m:ctrlPr>
                            </m:dPr>
                            <m:e>
                              <m:r>
                                <a:rPr lang="en-US" sz="2000" b="0" i="1" smtClean="0">
                                  <a:latin typeface="Cambria Math" panose="02040503050406030204" pitchFamily="18" charset="0"/>
                                  <a:ea typeface="Cambria Math" panose="02040503050406030204" pitchFamily="18" charset="0"/>
                                </a:rPr>
                                <m:t>𝑆𝑡𝑎𝑡𝑒</m:t>
                              </m:r>
                              <m:r>
                                <a:rPr lang="en-US" sz="2000" b="0" i="1" smtClean="0">
                                  <a:latin typeface="Cambria Math" panose="02040503050406030204" pitchFamily="18" charset="0"/>
                                  <a:ea typeface="Cambria Math" panose="02040503050406030204" pitchFamily="18" charset="0"/>
                                </a:rPr>
                                <m:t> </m:t>
                              </m:r>
                              <m:r>
                                <a:rPr lang="en-US" sz="2000" b="0" i="1" smtClean="0">
                                  <a:latin typeface="Cambria Math" panose="02040503050406030204" pitchFamily="18" charset="0"/>
                                  <a:ea typeface="Cambria Math" panose="02040503050406030204" pitchFamily="18" charset="0"/>
                                </a:rPr>
                                <m:t>𝑅𝑒𝑣𝑒𝑛𝑢𝑒</m:t>
                              </m:r>
                              <m:r>
                                <a:rPr lang="en-US" sz="2000" b="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𝐿𝑜𝑐𝑎𝑙</m:t>
                              </m:r>
                              <m:r>
                                <a:rPr lang="en-US" sz="2000" b="0" i="1" smtClean="0">
                                  <a:latin typeface="Cambria Math" panose="02040503050406030204" pitchFamily="18" charset="0"/>
                                  <a:ea typeface="Cambria Math" panose="02040503050406030204" pitchFamily="18" charset="0"/>
                                </a:rPr>
                                <m:t> </m:t>
                              </m:r>
                              <m:r>
                                <a:rPr lang="en-US" sz="2000" b="0" i="1" smtClean="0">
                                  <a:latin typeface="Cambria Math" panose="02040503050406030204" pitchFamily="18" charset="0"/>
                                  <a:ea typeface="Cambria Math" panose="02040503050406030204" pitchFamily="18" charset="0"/>
                                </a:rPr>
                                <m:t>𝑅𝑒𝑣𝑒𝑛𝑢𝑒</m:t>
                              </m:r>
                            </m:e>
                          </m:d>
                          <m:r>
                            <a:rPr lang="en-US" sz="2000" b="0" i="1" smtClean="0">
                              <a:latin typeface="Cambria Math" panose="02040503050406030204" pitchFamily="18" charset="0"/>
                              <a:ea typeface="Cambria Math" panose="02040503050406030204" pitchFamily="18" charset="0"/>
                            </a:rPr>
                            <m:t>−</m:t>
                          </m:r>
                          <m:d>
                            <m:dPr>
                              <m:ctrlPr>
                                <a:rPr lang="en-US" sz="2000" b="0" i="1" smtClean="0">
                                  <a:latin typeface="Cambria Math"/>
                                  <a:ea typeface="Cambria Math" panose="02040503050406030204" pitchFamily="18" charset="0"/>
                                </a:rPr>
                              </m:ctrlPr>
                            </m:dPr>
                            <m:e>
                              <m:r>
                                <a:rPr lang="en-US" sz="2000" b="0" i="1" smtClean="0">
                                  <a:latin typeface="Cambria Math" panose="02040503050406030204" pitchFamily="18" charset="0"/>
                                  <a:ea typeface="Cambria Math" panose="02040503050406030204" pitchFamily="18" charset="0"/>
                                </a:rPr>
                                <m:t>𝐷𝑖𝑠𝑏𝑢𝑟𝑠𝑒𝑚𝑒𝑛𝑡𝑠</m:t>
                              </m:r>
                            </m:e>
                          </m:d>
                        </m:num>
                        <m:den>
                          <m:d>
                            <m:dPr>
                              <m:ctrlPr>
                                <a:rPr lang="en-US" sz="2000" b="0" i="1" smtClean="0">
                                  <a:latin typeface="Cambria Math"/>
                                  <a:ea typeface="Cambria Math" panose="02040503050406030204" pitchFamily="18" charset="0"/>
                                </a:rPr>
                              </m:ctrlPr>
                            </m:dPr>
                            <m:e>
                              <m:r>
                                <a:rPr lang="en-US" sz="2000" b="0" i="1" smtClean="0">
                                  <a:latin typeface="Cambria Math" panose="02040503050406030204" pitchFamily="18" charset="0"/>
                                  <a:ea typeface="Cambria Math" panose="02040503050406030204" pitchFamily="18" charset="0"/>
                                </a:rPr>
                                <m:t>𝑇𝑜𝑡𝑎𝑙</m:t>
                              </m:r>
                              <m:r>
                                <a:rPr lang="en-US" sz="2000" b="0" i="1" smtClean="0">
                                  <a:latin typeface="Cambria Math" panose="02040503050406030204" pitchFamily="18" charset="0"/>
                                  <a:ea typeface="Cambria Math" panose="02040503050406030204" pitchFamily="18" charset="0"/>
                                </a:rPr>
                                <m:t> </m:t>
                              </m:r>
                              <m:r>
                                <a:rPr lang="en-US" sz="2000" b="0" i="1" smtClean="0">
                                  <a:latin typeface="Cambria Math" panose="02040503050406030204" pitchFamily="18" charset="0"/>
                                  <a:ea typeface="Cambria Math" panose="02040503050406030204" pitchFamily="18" charset="0"/>
                                </a:rPr>
                                <m:t>𝑊𝑒𝑖𝑔h𝑡𝑠</m:t>
                              </m:r>
                            </m:e>
                          </m:d>
                        </m:den>
                      </m:f>
                      <m:r>
                        <a:rPr lang="en-US" sz="2000" b="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𝐸𝑞𝑢𝑖𝑡𝑦</m:t>
                      </m:r>
                    </m:oMath>
                  </m:oMathPara>
                </a14:m>
                <a:endParaRPr lang="en-US" sz="2000" dirty="0">
                  <a:latin typeface="Cambria Math" panose="02040503050406030204" pitchFamily="18" charset="0"/>
                  <a:ea typeface="Cambria Math" panose="02040503050406030204" pitchFamily="18" charset="0"/>
                </a:endParaRP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600200"/>
                <a:ext cx="8458200" cy="4525963"/>
              </a:xfrm>
              <a:blipFill rotWithShape="1">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2639615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Disbursements</a:t>
            </a:r>
            <a:endParaRPr lang="en-US" dirty="0"/>
          </a:p>
        </p:txBody>
      </p:sp>
      <p:sp>
        <p:nvSpPr>
          <p:cNvPr id="3" name="Content Placeholder 2"/>
          <p:cNvSpPr>
            <a:spLocks noGrp="1"/>
          </p:cNvSpPr>
          <p:nvPr>
            <p:ph idx="1"/>
          </p:nvPr>
        </p:nvSpPr>
        <p:spPr/>
        <p:txBody>
          <a:bodyPr/>
          <a:lstStyle/>
          <a:p>
            <a:pPr marL="0" indent="0">
              <a:buNone/>
            </a:pPr>
            <a:r>
              <a:rPr lang="en-US" dirty="0" smtClean="0"/>
              <a:t>Programs</a:t>
            </a:r>
          </a:p>
          <a:p>
            <a:pPr marL="0" indent="0">
              <a:buNone/>
            </a:pPr>
            <a:r>
              <a:rPr lang="en-US" dirty="0" smtClean="0"/>
              <a:t>Sub-Grants</a:t>
            </a:r>
            <a:endParaRPr lang="en-US" dirty="0"/>
          </a:p>
        </p:txBody>
      </p:sp>
    </p:spTree>
    <p:extLst>
      <p:ext uri="{BB962C8B-B14F-4D97-AF65-F5344CB8AC3E}">
        <p14:creationId xmlns:p14="http://schemas.microsoft.com/office/powerpoint/2010/main" val="2863255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History</a:t>
            </a:r>
          </a:p>
          <a:p>
            <a:r>
              <a:rPr lang="en-US" dirty="0" smtClean="0"/>
              <a:t>Philosophy</a:t>
            </a:r>
          </a:p>
          <a:p>
            <a:r>
              <a:rPr lang="en-US" dirty="0" smtClean="0"/>
              <a:t>Revenue</a:t>
            </a:r>
          </a:p>
          <a:p>
            <a:r>
              <a:rPr lang="en-US" dirty="0" smtClean="0"/>
              <a:t>Disbursements</a:t>
            </a:r>
          </a:p>
          <a:p>
            <a:r>
              <a:rPr lang="en-US" dirty="0" smtClean="0"/>
              <a:t>Formula</a:t>
            </a:r>
          </a:p>
          <a:p>
            <a:r>
              <a:rPr lang="en-US" dirty="0" smtClean="0"/>
              <a:t>Supplemental Revenue</a:t>
            </a:r>
          </a:p>
        </p:txBody>
      </p:sp>
    </p:spTree>
    <p:extLst>
      <p:ext uri="{BB962C8B-B14F-4D97-AF65-F5344CB8AC3E}">
        <p14:creationId xmlns:p14="http://schemas.microsoft.com/office/powerpoint/2010/main" val="14117354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a:extLst>
              <a:ext uri="{BEBA8EAE-BF5A-486C-A8C5-ECC9F3942E4B}">
                <a14:imgProps xmlns:a14="http://schemas.microsoft.com/office/drawing/2010/main">
                  <a14:imgLayer r:embed="rId4"/>
                </a14:imgProps>
              </a:ext>
            </a:extLst>
          </a:blip>
          <a:srcRect/>
          <a:stretch>
            <a:fillRect l="50000" t="5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Programs</a:t>
            </a:r>
            <a:endParaRPr lang="en-US" dirty="0"/>
          </a:p>
        </p:txBody>
      </p:sp>
      <p:sp>
        <p:nvSpPr>
          <p:cNvPr id="3" name="Content Placeholder 2"/>
          <p:cNvSpPr>
            <a:spLocks noGrp="1"/>
          </p:cNvSpPr>
          <p:nvPr>
            <p:ph idx="1"/>
          </p:nvPr>
        </p:nvSpPr>
        <p:spPr/>
        <p:txBody>
          <a:bodyPr>
            <a:normAutofit fontScale="92500" lnSpcReduction="10000"/>
          </a:bodyPr>
          <a:lstStyle/>
          <a:p>
            <a:pPr>
              <a:buFont typeface="Arial" charset="0"/>
              <a:buChar char="•"/>
            </a:pPr>
            <a:r>
              <a:rPr lang="en-US" dirty="0" smtClean="0"/>
              <a:t>Tag support at ODE - $175,000</a:t>
            </a:r>
          </a:p>
          <a:p>
            <a:pPr>
              <a:buFont typeface="Arial" charset="0"/>
              <a:buChar char="•"/>
            </a:pPr>
            <a:r>
              <a:rPr lang="en-US" dirty="0" smtClean="0"/>
              <a:t>Speech Pathology Program - $75,000</a:t>
            </a:r>
          </a:p>
          <a:p>
            <a:pPr>
              <a:buFont typeface="Arial" charset="0"/>
              <a:buChar char="•"/>
            </a:pPr>
            <a:r>
              <a:rPr lang="en-US" dirty="0" smtClean="0"/>
              <a:t>Network of Quality Teaching and Learning - $22,500,000</a:t>
            </a:r>
          </a:p>
          <a:p>
            <a:pPr>
              <a:buFont typeface="Arial" charset="0"/>
              <a:buChar char="•"/>
            </a:pPr>
            <a:r>
              <a:rPr lang="en-US" dirty="0" smtClean="0"/>
              <a:t>Local Option Equalization Grant - $1,767,791</a:t>
            </a:r>
          </a:p>
          <a:p>
            <a:pPr>
              <a:buFont typeface="Arial" charset="0"/>
              <a:buChar char="•"/>
            </a:pPr>
            <a:r>
              <a:rPr lang="en-US" dirty="0" smtClean="0"/>
              <a:t>Skill Nursing Facility ~ $2,600,000</a:t>
            </a:r>
          </a:p>
          <a:p>
            <a:pPr>
              <a:buFont typeface="Arial" charset="0"/>
              <a:buChar char="•"/>
            </a:pPr>
            <a:r>
              <a:rPr lang="en-US" dirty="0" smtClean="0"/>
              <a:t>Long Term Care and Treatment ~ $11,500,000</a:t>
            </a:r>
          </a:p>
          <a:p>
            <a:pPr>
              <a:buFont typeface="Arial" charset="0"/>
              <a:buChar char="•"/>
            </a:pPr>
            <a:r>
              <a:rPr lang="en-US" dirty="0" smtClean="0"/>
              <a:t>Oregon School for the Deaf ~ $1,500,000</a:t>
            </a:r>
          </a:p>
          <a:p>
            <a:pPr>
              <a:buFont typeface="Arial" charset="0"/>
              <a:buChar char="•"/>
            </a:pPr>
            <a:r>
              <a:rPr lang="en-US" dirty="0" smtClean="0"/>
              <a:t>Oregon Virtual School District - $800,000</a:t>
            </a:r>
          </a:p>
          <a:p>
            <a:endParaRPr lang="en-US" dirty="0"/>
          </a:p>
        </p:txBody>
      </p:sp>
    </p:spTree>
    <p:extLst>
      <p:ext uri="{BB962C8B-B14F-4D97-AF65-F5344CB8AC3E}">
        <p14:creationId xmlns:p14="http://schemas.microsoft.com/office/powerpoint/2010/main" val="4461446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Sub-Grants</a:t>
            </a:r>
            <a:endParaRPr lang="en-US" dirty="0"/>
          </a:p>
        </p:txBody>
      </p:sp>
      <p:sp>
        <p:nvSpPr>
          <p:cNvPr id="3" name="Content Placeholder 2"/>
          <p:cNvSpPr>
            <a:spLocks noGrp="1"/>
          </p:cNvSpPr>
          <p:nvPr>
            <p:ph idx="1"/>
          </p:nvPr>
        </p:nvSpPr>
        <p:spPr/>
        <p:txBody>
          <a:bodyPr/>
          <a:lstStyle/>
          <a:p>
            <a:pPr>
              <a:buFont typeface="Arial" charset="0"/>
              <a:buChar char="•"/>
            </a:pPr>
            <a:r>
              <a:rPr lang="en-US" dirty="0" smtClean="0"/>
              <a:t>Transportation Grant</a:t>
            </a:r>
          </a:p>
          <a:p>
            <a:pPr>
              <a:buFont typeface="Arial" charset="0"/>
              <a:buChar char="•"/>
            </a:pPr>
            <a:r>
              <a:rPr lang="en-US" dirty="0" smtClean="0"/>
              <a:t>High Cost Disability Grant</a:t>
            </a:r>
          </a:p>
          <a:p>
            <a:pPr>
              <a:buFont typeface="Arial" charset="0"/>
              <a:buChar char="•"/>
            </a:pPr>
            <a:r>
              <a:rPr lang="en-US" dirty="0" smtClean="0"/>
              <a:t>Facility Grant</a:t>
            </a:r>
          </a:p>
          <a:p>
            <a:pPr>
              <a:buFont typeface="Arial" charset="0"/>
              <a:buChar char="•"/>
            </a:pPr>
            <a:r>
              <a:rPr lang="en-US" dirty="0" smtClean="0"/>
              <a:t>Small High School Grant</a:t>
            </a:r>
          </a:p>
          <a:p>
            <a:pPr marL="0" indent="0">
              <a:buNone/>
            </a:pPr>
            <a:endParaRPr lang="en-US" dirty="0"/>
          </a:p>
        </p:txBody>
      </p:sp>
    </p:spTree>
    <p:extLst>
      <p:ext uri="{BB962C8B-B14F-4D97-AF65-F5344CB8AC3E}">
        <p14:creationId xmlns:p14="http://schemas.microsoft.com/office/powerpoint/2010/main" val="34579690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a:extLst>
              <a:ext uri="{BEBA8EAE-BF5A-486C-A8C5-ECC9F3942E4B}">
                <a14:imgProps xmlns:a14="http://schemas.microsoft.com/office/drawing/2010/main">
                  <a14:imgLayer r:embed="rId4"/>
                </a14:imgProps>
              </a:ext>
            </a:extLst>
          </a:blip>
          <a:srcRect/>
          <a:stretch>
            <a:fillRect l="50000" t="5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6870700" cy="756320"/>
          </a:xfrm>
        </p:spPr>
        <p:txBody>
          <a:bodyPr>
            <a:normAutofit/>
          </a:bodyPr>
          <a:lstStyle/>
          <a:p>
            <a:pPr algn="ctr"/>
            <a:r>
              <a:rPr lang="en-US" sz="4000" dirty="0" smtClean="0"/>
              <a:t>Transportation Grant</a:t>
            </a:r>
            <a:endParaRPr lang="en-US" sz="4000" dirty="0"/>
          </a:p>
        </p:txBody>
      </p:sp>
      <p:sp>
        <p:nvSpPr>
          <p:cNvPr id="6" name="TextBox 5"/>
          <p:cNvSpPr txBox="1"/>
          <p:nvPr/>
        </p:nvSpPr>
        <p:spPr>
          <a:xfrm>
            <a:off x="1750368" y="1276124"/>
            <a:ext cx="5124162" cy="369332"/>
          </a:xfrm>
          <a:prstGeom prst="rect">
            <a:avLst/>
          </a:prstGeom>
          <a:noFill/>
        </p:spPr>
        <p:txBody>
          <a:bodyPr wrap="square" rtlCol="0">
            <a:spAutoFit/>
          </a:bodyPr>
          <a:lstStyle/>
          <a:p>
            <a:r>
              <a:rPr lang="en-US" dirty="0" smtClean="0"/>
              <a:t>Transportation Grant from 2005-06 to 2015-16*</a:t>
            </a:r>
            <a:endParaRPr lang="en-US" dirty="0"/>
          </a:p>
        </p:txBody>
      </p:sp>
      <p:sp>
        <p:nvSpPr>
          <p:cNvPr id="7" name="TextBox 6"/>
          <p:cNvSpPr txBox="1"/>
          <p:nvPr/>
        </p:nvSpPr>
        <p:spPr>
          <a:xfrm>
            <a:off x="4724400" y="5655503"/>
            <a:ext cx="3268844" cy="369332"/>
          </a:xfrm>
          <a:prstGeom prst="rect">
            <a:avLst/>
          </a:prstGeom>
          <a:noFill/>
        </p:spPr>
        <p:txBody>
          <a:bodyPr wrap="none" rtlCol="0">
            <a:spAutoFit/>
          </a:bodyPr>
          <a:lstStyle/>
          <a:p>
            <a:r>
              <a:rPr lang="en-US" dirty="0" smtClean="0"/>
              <a:t>*2014-15 and 2015-16 Estimated</a:t>
            </a:r>
            <a:endParaRPr lang="en-US" dirty="0"/>
          </a:p>
        </p:txBody>
      </p:sp>
      <p:graphicFrame>
        <p:nvGraphicFramePr>
          <p:cNvPr id="8" name="Chart 7"/>
          <p:cNvGraphicFramePr>
            <a:graphicFrameLocks/>
          </p:cNvGraphicFramePr>
          <p:nvPr>
            <p:extLst>
              <p:ext uri="{D42A27DB-BD31-4B8C-83A1-F6EECF244321}">
                <p14:modId xmlns:p14="http://schemas.microsoft.com/office/powerpoint/2010/main" val="1719604379"/>
              </p:ext>
            </p:extLst>
          </p:nvPr>
        </p:nvGraphicFramePr>
        <p:xfrm>
          <a:off x="1524000" y="1769303"/>
          <a:ext cx="6629400" cy="38862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4480971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a:extLst>
              <a:ext uri="{BEBA8EAE-BF5A-486C-A8C5-ECC9F3942E4B}">
                <a14:imgProps xmlns:a14="http://schemas.microsoft.com/office/drawing/2010/main">
                  <a14:imgLayer r:embed="rId4"/>
                </a14:imgProps>
              </a:ext>
            </a:extLst>
          </a:blip>
          <a:srcRect/>
          <a:stretch>
            <a:fillRect l="50000" t="5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Disbursements</a:t>
            </a:r>
            <a:endParaRPr lang="en-US" dirty="0"/>
          </a:p>
        </p:txBody>
      </p:sp>
      <p:sp>
        <p:nvSpPr>
          <p:cNvPr id="3" name="Content Placeholder 2"/>
          <p:cNvSpPr>
            <a:spLocks noGrp="1"/>
          </p:cNvSpPr>
          <p:nvPr>
            <p:ph idx="1"/>
          </p:nvPr>
        </p:nvSpPr>
        <p:spPr/>
        <p:txBody>
          <a:bodyPr/>
          <a:lstStyle/>
          <a:p>
            <a:endParaRPr lang="en-US"/>
          </a:p>
        </p:txBody>
      </p:sp>
      <p:pic>
        <p:nvPicPr>
          <p:cNvPr id="4" name="Content Placeholder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0600" y="1524000"/>
            <a:ext cx="7194069" cy="4114800"/>
          </a:xfrm>
          <a:prstGeom prst="rect">
            <a:avLst/>
          </a:prstGeom>
        </p:spPr>
      </p:pic>
    </p:spTree>
    <p:extLst>
      <p:ext uri="{BB962C8B-B14F-4D97-AF65-F5344CB8AC3E}">
        <p14:creationId xmlns:p14="http://schemas.microsoft.com/office/powerpoint/2010/main" val="14956816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a:extLst>
              <a:ext uri="{BEBA8EAE-BF5A-486C-A8C5-ECC9F3942E4B}">
                <a14:imgProps xmlns:a14="http://schemas.microsoft.com/office/drawing/2010/main">
                  <a14:imgLayer r:embed="rId4"/>
                </a14:imgProps>
              </a:ext>
            </a:extLst>
          </a:blip>
          <a:srcRect/>
          <a:stretch>
            <a:fillRect l="50000" t="5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lstStyle/>
          <a:p>
            <a:r>
              <a:rPr lang="en-US" dirty="0" smtClean="0"/>
              <a:t>Weights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945302688"/>
              </p:ext>
            </p:extLst>
          </p:nvPr>
        </p:nvGraphicFramePr>
        <p:xfrm>
          <a:off x="457200" y="1143000"/>
          <a:ext cx="7848600" cy="5257800"/>
        </p:xfrm>
        <a:graphic>
          <a:graphicData uri="http://schemas.openxmlformats.org/drawingml/2006/table">
            <a:tbl>
              <a:tblPr firstRow="1" bandRow="1">
                <a:tableStyleId>{5C22544A-7EE6-4342-B048-85BDC9FD1C3A}</a:tableStyleId>
              </a:tblPr>
              <a:tblGrid>
                <a:gridCol w="5114818"/>
                <a:gridCol w="2733782"/>
              </a:tblGrid>
              <a:tr h="525780">
                <a:tc>
                  <a:txBody>
                    <a:bodyPr/>
                    <a:lstStyle/>
                    <a:p>
                      <a:r>
                        <a:rPr lang="en-US" dirty="0" smtClean="0"/>
                        <a:t>Category</a:t>
                      </a:r>
                      <a:endParaRPr lang="en-US" dirty="0"/>
                    </a:p>
                  </a:txBody>
                  <a:tcPr/>
                </a:tc>
                <a:tc>
                  <a:txBody>
                    <a:bodyPr/>
                    <a:lstStyle/>
                    <a:p>
                      <a:pPr algn="ctr"/>
                      <a:r>
                        <a:rPr lang="en-US" dirty="0" smtClean="0"/>
                        <a:t>Weight Amount</a:t>
                      </a:r>
                      <a:endParaRPr lang="en-US" dirty="0"/>
                    </a:p>
                  </a:txBody>
                  <a:tcPr/>
                </a:tc>
              </a:tr>
              <a:tr h="525780">
                <a:tc>
                  <a:txBody>
                    <a:bodyPr/>
                    <a:lstStyle/>
                    <a:p>
                      <a:r>
                        <a:rPr lang="en-US" sz="2000" dirty="0" smtClean="0"/>
                        <a:t>Average Daily Membership</a:t>
                      </a:r>
                      <a:r>
                        <a:rPr lang="en-US" sz="2000" baseline="0" dirty="0" smtClean="0"/>
                        <a:t> (</a:t>
                      </a:r>
                      <a:r>
                        <a:rPr lang="en-US" sz="2000" baseline="0" dirty="0" err="1" smtClean="0"/>
                        <a:t>ADMr</a:t>
                      </a:r>
                      <a:r>
                        <a:rPr lang="en-US" sz="2000" baseline="0" dirty="0" smtClean="0"/>
                        <a:t>)</a:t>
                      </a:r>
                      <a:endParaRPr lang="en-US" sz="2000" dirty="0"/>
                    </a:p>
                  </a:txBody>
                  <a:tcPr/>
                </a:tc>
                <a:tc>
                  <a:txBody>
                    <a:bodyPr/>
                    <a:lstStyle/>
                    <a:p>
                      <a:pPr algn="ctr"/>
                      <a:r>
                        <a:rPr lang="en-US" sz="2000" dirty="0" smtClean="0"/>
                        <a:t>1.0</a:t>
                      </a:r>
                      <a:endParaRPr lang="en-US" sz="2000" dirty="0"/>
                    </a:p>
                  </a:txBody>
                  <a:tcPr/>
                </a:tc>
              </a:tr>
              <a:tr h="525780">
                <a:tc>
                  <a:txBody>
                    <a:bodyPr/>
                    <a:lstStyle/>
                    <a:p>
                      <a:r>
                        <a:rPr lang="en-US" sz="2000" dirty="0" smtClean="0"/>
                        <a:t>Special Education</a:t>
                      </a:r>
                      <a:endParaRPr lang="en-US" sz="2000" dirty="0"/>
                    </a:p>
                  </a:txBody>
                  <a:tcPr/>
                </a:tc>
                <a:tc>
                  <a:txBody>
                    <a:bodyPr/>
                    <a:lstStyle/>
                    <a:p>
                      <a:pPr algn="ctr"/>
                      <a:r>
                        <a:rPr lang="en-US" sz="2000" dirty="0" smtClean="0"/>
                        <a:t>1.0</a:t>
                      </a:r>
                      <a:endParaRPr lang="en-US" sz="2000" dirty="0"/>
                    </a:p>
                  </a:txBody>
                  <a:tcPr/>
                </a:tc>
              </a:tr>
              <a:tr h="525780">
                <a:tc>
                  <a:txBody>
                    <a:bodyPr/>
                    <a:lstStyle/>
                    <a:p>
                      <a:r>
                        <a:rPr lang="en-US" sz="2000" dirty="0" smtClean="0"/>
                        <a:t>Special Education above 11% Cap</a:t>
                      </a:r>
                      <a:endParaRPr lang="en-US" sz="2000" dirty="0"/>
                    </a:p>
                  </a:txBody>
                  <a:tcPr/>
                </a:tc>
                <a:tc>
                  <a:txBody>
                    <a:bodyPr/>
                    <a:lstStyle/>
                    <a:p>
                      <a:pPr algn="ctr"/>
                      <a:r>
                        <a:rPr lang="en-US" sz="2000" dirty="0" smtClean="0"/>
                        <a:t>Variable</a:t>
                      </a:r>
                      <a:endParaRPr lang="en-US" sz="2000" dirty="0"/>
                    </a:p>
                  </a:txBody>
                  <a:tcPr/>
                </a:tc>
              </a:tr>
              <a:tr h="525780">
                <a:tc>
                  <a:txBody>
                    <a:bodyPr/>
                    <a:lstStyle/>
                    <a:p>
                      <a:r>
                        <a:rPr lang="en-US" sz="2000" dirty="0" smtClean="0"/>
                        <a:t>ESL</a:t>
                      </a:r>
                      <a:endParaRPr lang="en-US" sz="2000" dirty="0"/>
                    </a:p>
                  </a:txBody>
                  <a:tcPr/>
                </a:tc>
                <a:tc>
                  <a:txBody>
                    <a:bodyPr/>
                    <a:lstStyle/>
                    <a:p>
                      <a:pPr algn="ctr"/>
                      <a:r>
                        <a:rPr lang="en-US" sz="2000" dirty="0" smtClean="0"/>
                        <a:t>0.5</a:t>
                      </a:r>
                      <a:endParaRPr lang="en-US" sz="2000" dirty="0"/>
                    </a:p>
                  </a:txBody>
                  <a:tcPr/>
                </a:tc>
              </a:tr>
              <a:tr h="525780">
                <a:tc>
                  <a:txBody>
                    <a:bodyPr/>
                    <a:lstStyle/>
                    <a:p>
                      <a:r>
                        <a:rPr lang="en-US" sz="2000" dirty="0" smtClean="0"/>
                        <a:t>Poverty</a:t>
                      </a:r>
                      <a:endParaRPr lang="en-US" sz="2000" dirty="0"/>
                    </a:p>
                  </a:txBody>
                  <a:tcPr/>
                </a:tc>
                <a:tc>
                  <a:txBody>
                    <a:bodyPr/>
                    <a:lstStyle/>
                    <a:p>
                      <a:pPr algn="ctr"/>
                      <a:r>
                        <a:rPr lang="en-US" sz="2000" dirty="0" smtClean="0"/>
                        <a:t>0.25</a:t>
                      </a:r>
                      <a:endParaRPr lang="en-US" sz="2000" dirty="0"/>
                    </a:p>
                  </a:txBody>
                  <a:tcPr/>
                </a:tc>
              </a:tr>
              <a:tr h="525780">
                <a:tc>
                  <a:txBody>
                    <a:bodyPr/>
                    <a:lstStyle/>
                    <a:p>
                      <a:r>
                        <a:rPr lang="en-US" sz="2000" dirty="0" smtClean="0"/>
                        <a:t>Neglected/Delinquent/Foster</a:t>
                      </a:r>
                      <a:endParaRPr lang="en-US" sz="2000" dirty="0"/>
                    </a:p>
                  </a:txBody>
                  <a:tcPr/>
                </a:tc>
                <a:tc>
                  <a:txBody>
                    <a:bodyPr/>
                    <a:lstStyle/>
                    <a:p>
                      <a:pPr algn="ctr"/>
                      <a:r>
                        <a:rPr lang="en-US" sz="2000" dirty="0" smtClean="0"/>
                        <a:t>0.25</a:t>
                      </a:r>
                      <a:endParaRPr lang="en-US" sz="2000" dirty="0"/>
                    </a:p>
                  </a:txBody>
                  <a:tcPr/>
                </a:tc>
              </a:tr>
              <a:tr h="525780">
                <a:tc>
                  <a:txBody>
                    <a:bodyPr/>
                    <a:lstStyle/>
                    <a:p>
                      <a:r>
                        <a:rPr lang="en-US" sz="2000" dirty="0" smtClean="0"/>
                        <a:t>Pregnant and Parenting</a:t>
                      </a:r>
                      <a:endParaRPr lang="en-US" sz="2000" dirty="0"/>
                    </a:p>
                  </a:txBody>
                  <a:tcPr/>
                </a:tc>
                <a:tc>
                  <a:txBody>
                    <a:bodyPr/>
                    <a:lstStyle/>
                    <a:p>
                      <a:pPr algn="ctr"/>
                      <a:r>
                        <a:rPr lang="en-US" sz="2000" dirty="0" smtClean="0"/>
                        <a:t>1.0</a:t>
                      </a:r>
                      <a:endParaRPr lang="en-US" sz="2000" dirty="0"/>
                    </a:p>
                  </a:txBody>
                  <a:tcPr/>
                </a:tc>
              </a:tr>
              <a:tr h="525780">
                <a:tc>
                  <a:txBody>
                    <a:bodyPr/>
                    <a:lstStyle/>
                    <a:p>
                      <a:r>
                        <a:rPr lang="en-US" sz="2000" dirty="0" smtClean="0"/>
                        <a:t>Small High School Correction</a:t>
                      </a:r>
                      <a:endParaRPr lang="en-US" sz="2000" dirty="0"/>
                    </a:p>
                  </a:txBody>
                  <a:tcPr/>
                </a:tc>
                <a:tc>
                  <a:txBody>
                    <a:bodyPr/>
                    <a:lstStyle/>
                    <a:p>
                      <a:pPr algn="ctr"/>
                      <a:r>
                        <a:rPr lang="en-US" sz="2000" dirty="0" smtClean="0"/>
                        <a:t>Variable</a:t>
                      </a:r>
                      <a:endParaRPr lang="en-US" sz="2000" dirty="0"/>
                    </a:p>
                  </a:txBody>
                  <a:tcPr/>
                </a:tc>
              </a:tr>
              <a:tr h="525780">
                <a:tc>
                  <a:txBody>
                    <a:bodyPr/>
                    <a:lstStyle/>
                    <a:p>
                      <a:r>
                        <a:rPr lang="en-US" sz="2000" dirty="0" smtClean="0"/>
                        <a:t>Remote Small Elementary</a:t>
                      </a:r>
                      <a:r>
                        <a:rPr lang="en-US" sz="2000" baseline="0" dirty="0" smtClean="0"/>
                        <a:t> School Correction</a:t>
                      </a:r>
                      <a:endParaRPr lang="en-US" sz="2000" dirty="0"/>
                    </a:p>
                  </a:txBody>
                  <a:tcPr/>
                </a:tc>
                <a:tc>
                  <a:txBody>
                    <a:bodyPr/>
                    <a:lstStyle/>
                    <a:p>
                      <a:pPr algn="ctr"/>
                      <a:r>
                        <a:rPr lang="en-US" sz="2000" dirty="0" smtClean="0"/>
                        <a:t>Variable</a:t>
                      </a:r>
                      <a:endParaRPr lang="en-US" sz="2000" dirty="0"/>
                    </a:p>
                  </a:txBody>
                  <a:tcPr/>
                </a:tc>
              </a:tr>
            </a:tbl>
          </a:graphicData>
        </a:graphic>
      </p:graphicFrame>
    </p:spTree>
    <p:extLst>
      <p:ext uri="{BB962C8B-B14F-4D97-AF65-F5344CB8AC3E}">
        <p14:creationId xmlns:p14="http://schemas.microsoft.com/office/powerpoint/2010/main" val="18479084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Weights</a:t>
            </a:r>
            <a:endParaRPr lang="en-US" dirty="0"/>
          </a:p>
        </p:txBody>
      </p:sp>
      <p:sp>
        <p:nvSpPr>
          <p:cNvPr id="3" name="Content Placeholder 2"/>
          <p:cNvSpPr>
            <a:spLocks noGrp="1"/>
          </p:cNvSpPr>
          <p:nvPr>
            <p:ph idx="1"/>
          </p:nvPr>
        </p:nvSpPr>
        <p:spPr/>
        <p:txBody>
          <a:bodyPr/>
          <a:lstStyle/>
          <a:p>
            <a:pPr marL="0" indent="0">
              <a:buNone/>
            </a:pPr>
            <a:r>
              <a:rPr lang="en-US" dirty="0" smtClean="0"/>
              <a:t>School district has the following students:</a:t>
            </a:r>
          </a:p>
          <a:p>
            <a:pPr marL="514350" indent="-514350">
              <a:buAutoNum type="arabicPeriod"/>
            </a:pPr>
            <a:r>
              <a:rPr lang="en-US" dirty="0" smtClean="0"/>
              <a:t>1,000 </a:t>
            </a:r>
            <a:r>
              <a:rPr lang="en-US" dirty="0" err="1" smtClean="0"/>
              <a:t>ADMr</a:t>
            </a:r>
            <a:endParaRPr lang="en-US" dirty="0" smtClean="0"/>
          </a:p>
          <a:p>
            <a:pPr marL="514350" indent="-514350">
              <a:buAutoNum type="arabicPeriod"/>
            </a:pPr>
            <a:r>
              <a:rPr lang="en-US" dirty="0" smtClean="0"/>
              <a:t>100 eligible for Special Education</a:t>
            </a:r>
          </a:p>
          <a:p>
            <a:pPr marL="514350" indent="-514350">
              <a:buAutoNum type="arabicPeriod"/>
            </a:pPr>
            <a:r>
              <a:rPr lang="en-US" dirty="0" smtClean="0"/>
              <a:t>200 ESL</a:t>
            </a:r>
          </a:p>
          <a:p>
            <a:pPr marL="514350" indent="-514350">
              <a:buAutoNum type="arabicPeriod"/>
            </a:pPr>
            <a:r>
              <a:rPr lang="en-US" dirty="0" smtClean="0"/>
              <a:t>100 Poverty</a:t>
            </a:r>
          </a:p>
          <a:p>
            <a:pPr marL="0" indent="0">
              <a:buNone/>
            </a:pPr>
            <a:r>
              <a:rPr lang="en-US" dirty="0" smtClean="0"/>
              <a:t>What is the total weight?</a:t>
            </a:r>
          </a:p>
        </p:txBody>
      </p:sp>
    </p:spTree>
    <p:extLst>
      <p:ext uri="{BB962C8B-B14F-4D97-AF65-F5344CB8AC3E}">
        <p14:creationId xmlns:p14="http://schemas.microsoft.com/office/powerpoint/2010/main" val="34328068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Weights</a:t>
            </a:r>
            <a:endParaRPr lang="en-US" dirty="0"/>
          </a:p>
        </p:txBody>
      </p:sp>
      <p:sp>
        <p:nvSpPr>
          <p:cNvPr id="3" name="Content Placeholder 2"/>
          <p:cNvSpPr>
            <a:spLocks noGrp="1"/>
          </p:cNvSpPr>
          <p:nvPr>
            <p:ph idx="1"/>
          </p:nvPr>
        </p:nvSpPr>
        <p:spPr>
          <a:xfrm>
            <a:off x="457200" y="1143000"/>
            <a:ext cx="8229600" cy="4525963"/>
          </a:xfrm>
        </p:spPr>
        <p:txBody>
          <a:bodyPr/>
          <a:lstStyle/>
          <a:p>
            <a:pPr marL="0" indent="0">
              <a:buNone/>
            </a:pPr>
            <a:r>
              <a:rPr lang="en-US" dirty="0" smtClean="0"/>
              <a:t>District has following students:</a:t>
            </a:r>
          </a:p>
          <a:p>
            <a:pPr marL="514350" indent="-514350">
              <a:buAutoNum type="arabicPeriod"/>
            </a:pPr>
            <a:r>
              <a:rPr lang="en-US" dirty="0" smtClean="0"/>
              <a:t>1,000 </a:t>
            </a:r>
            <a:r>
              <a:rPr lang="en-US" dirty="0" err="1" smtClean="0"/>
              <a:t>ADMr</a:t>
            </a:r>
            <a:endParaRPr lang="en-US" dirty="0" smtClean="0"/>
          </a:p>
          <a:p>
            <a:pPr marL="514350" indent="-514350">
              <a:buAutoNum type="arabicPeriod"/>
            </a:pPr>
            <a:r>
              <a:rPr lang="en-US" dirty="0" smtClean="0"/>
              <a:t>200 IEP</a:t>
            </a:r>
          </a:p>
          <a:p>
            <a:pPr marL="514350" indent="-514350">
              <a:buAutoNum type="arabicPeriod"/>
            </a:pPr>
            <a:r>
              <a:rPr lang="en-US" dirty="0" smtClean="0"/>
              <a:t>50 ESL</a:t>
            </a:r>
          </a:p>
          <a:p>
            <a:pPr marL="514350" indent="-514350">
              <a:buAutoNum type="arabicPeriod"/>
            </a:pPr>
            <a:r>
              <a:rPr lang="en-US" dirty="0" smtClean="0"/>
              <a:t>250 Poverty</a:t>
            </a:r>
          </a:p>
          <a:p>
            <a:pPr marL="514350" indent="-514350">
              <a:buAutoNum type="arabicPeriod"/>
            </a:pPr>
            <a:r>
              <a:rPr lang="en-US" dirty="0" smtClean="0"/>
              <a:t>50 Neglected/Delinquent</a:t>
            </a:r>
          </a:p>
          <a:p>
            <a:pPr marL="0" indent="0">
              <a:buNone/>
            </a:pPr>
            <a:r>
              <a:rPr lang="en-US" dirty="0" smtClean="0"/>
              <a:t>Total Weights?</a:t>
            </a:r>
          </a:p>
        </p:txBody>
      </p:sp>
    </p:spTree>
    <p:extLst>
      <p:ext uri="{BB962C8B-B14F-4D97-AF65-F5344CB8AC3E}">
        <p14:creationId xmlns:p14="http://schemas.microsoft.com/office/powerpoint/2010/main" val="31037994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Weights</a:t>
            </a:r>
            <a:endParaRPr lang="en-US" dirty="0"/>
          </a:p>
        </p:txBody>
      </p:sp>
      <p:sp>
        <p:nvSpPr>
          <p:cNvPr id="3" name="Content Placeholder 2"/>
          <p:cNvSpPr>
            <a:spLocks noGrp="1"/>
          </p:cNvSpPr>
          <p:nvPr>
            <p:ph idx="1"/>
          </p:nvPr>
        </p:nvSpPr>
        <p:spPr/>
        <p:txBody>
          <a:bodyPr/>
          <a:lstStyle/>
          <a:p>
            <a:pPr marL="0" indent="0">
              <a:buNone/>
            </a:pPr>
            <a:r>
              <a:rPr lang="en-US" dirty="0" smtClean="0"/>
              <a:t>Assume a per student funding of $6,800</a:t>
            </a:r>
          </a:p>
          <a:p>
            <a:pPr marL="514350" indent="-514350">
              <a:buAutoNum type="arabicPeriod"/>
            </a:pPr>
            <a:r>
              <a:rPr lang="en-US" dirty="0" smtClean="0"/>
              <a:t>How much does District #1 get?</a:t>
            </a:r>
          </a:p>
          <a:p>
            <a:pPr marL="514350" indent="-514350">
              <a:buAutoNum type="arabicPeriod"/>
            </a:pPr>
            <a:r>
              <a:rPr lang="en-US" dirty="0" smtClean="0"/>
              <a:t>How much does District #2 get?</a:t>
            </a:r>
            <a:endParaRPr lang="en-US" dirty="0"/>
          </a:p>
        </p:txBody>
      </p:sp>
    </p:spTree>
    <p:extLst>
      <p:ext uri="{BB962C8B-B14F-4D97-AF65-F5344CB8AC3E}">
        <p14:creationId xmlns:p14="http://schemas.microsoft.com/office/powerpoint/2010/main" val="20032102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Extended </a:t>
            </a:r>
            <a:r>
              <a:rPr lang="en-US" dirty="0" err="1" smtClean="0"/>
              <a:t>ADMw</a:t>
            </a:r>
            <a:endParaRPr lang="en-US" dirty="0"/>
          </a:p>
        </p:txBody>
      </p:sp>
      <p:sp>
        <p:nvSpPr>
          <p:cNvPr id="3" name="Content Placeholder 2"/>
          <p:cNvSpPr>
            <a:spLocks noGrp="1"/>
          </p:cNvSpPr>
          <p:nvPr>
            <p:ph idx="1"/>
          </p:nvPr>
        </p:nvSpPr>
        <p:spPr>
          <a:xfrm>
            <a:off x="304800" y="2057400"/>
            <a:ext cx="8229600" cy="1600200"/>
          </a:xfrm>
        </p:spPr>
        <p:txBody>
          <a:bodyPr>
            <a:normAutofit/>
          </a:bodyPr>
          <a:lstStyle/>
          <a:p>
            <a:pPr marL="0" indent="0" algn="ctr">
              <a:buNone/>
            </a:pPr>
            <a:r>
              <a:rPr lang="en-US" sz="8800" dirty="0" smtClean="0"/>
              <a:t>YEAR		 </a:t>
            </a:r>
            <a:r>
              <a:rPr lang="en-US" sz="2400" dirty="0" smtClean="0"/>
              <a:t>vs 		YEAR</a:t>
            </a:r>
            <a:endParaRPr lang="en-US" sz="8800" dirty="0"/>
          </a:p>
        </p:txBody>
      </p:sp>
    </p:spTree>
    <p:extLst>
      <p:ext uri="{BB962C8B-B14F-4D97-AF65-F5344CB8AC3E}">
        <p14:creationId xmlns:p14="http://schemas.microsoft.com/office/powerpoint/2010/main" val="7843654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Extended </a:t>
            </a:r>
            <a:r>
              <a:rPr lang="en-US" dirty="0" err="1" smtClean="0"/>
              <a:t>ADMw</a:t>
            </a:r>
            <a:endParaRPr lang="en-US" dirty="0"/>
          </a:p>
        </p:txBody>
      </p:sp>
      <p:sp>
        <p:nvSpPr>
          <p:cNvPr id="3" name="Content Placeholder 2"/>
          <p:cNvSpPr>
            <a:spLocks noGrp="1"/>
          </p:cNvSpPr>
          <p:nvPr>
            <p:ph idx="1"/>
          </p:nvPr>
        </p:nvSpPr>
        <p:spPr/>
        <p:txBody>
          <a:bodyPr/>
          <a:lstStyle/>
          <a:p>
            <a:pPr marL="0" indent="0">
              <a:buNone/>
            </a:pPr>
            <a:r>
              <a:rPr lang="en-US" dirty="0" smtClean="0"/>
              <a:t>The first year’s </a:t>
            </a:r>
            <a:r>
              <a:rPr lang="en-US" dirty="0" err="1" smtClean="0"/>
              <a:t>ADMw</a:t>
            </a:r>
            <a:r>
              <a:rPr lang="en-US" dirty="0" smtClean="0"/>
              <a:t> is 1,225 and the second year’s </a:t>
            </a:r>
            <a:r>
              <a:rPr lang="en-US" dirty="0" err="1" smtClean="0"/>
              <a:t>ADMw</a:t>
            </a:r>
            <a:r>
              <a:rPr lang="en-US" dirty="0" smtClean="0"/>
              <a:t> is 1,210, and the per student funding is $6,800. How much will the district receive?</a:t>
            </a:r>
            <a:endParaRPr lang="en-US" dirty="0"/>
          </a:p>
        </p:txBody>
      </p:sp>
    </p:spTree>
    <p:extLst>
      <p:ext uri="{BB962C8B-B14F-4D97-AF65-F5344CB8AC3E}">
        <p14:creationId xmlns:p14="http://schemas.microsoft.com/office/powerpoint/2010/main" val="2524989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alphaModFix amt="0"/>
            <a:lum/>
            <a:extLst>
              <a:ext uri="{BEBA8EAE-BF5A-486C-A8C5-ECC9F3942E4B}">
                <a14:imgProps xmlns:a14="http://schemas.microsoft.com/office/drawing/2010/main">
                  <a14:imgLayer r:embed="rId4"/>
                </a14:imgProps>
              </a:ext>
            </a:extLst>
          </a:blip>
          <a:srcRect/>
          <a:stretch>
            <a:fillRect l="50000" t="5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50185" y="226512"/>
            <a:ext cx="7086600" cy="944562"/>
          </a:xfrm>
        </p:spPr>
        <p:txBody>
          <a:bodyPr/>
          <a:lstStyle/>
          <a:p>
            <a:r>
              <a:rPr lang="en-US" dirty="0" smtClean="0"/>
              <a:t>History</a:t>
            </a:r>
            <a:endParaRPr lang="en-US" dirty="0"/>
          </a:p>
        </p:txBody>
      </p:sp>
      <p:sp>
        <p:nvSpPr>
          <p:cNvPr id="5" name="TextBox 4"/>
          <p:cNvSpPr txBox="1"/>
          <p:nvPr/>
        </p:nvSpPr>
        <p:spPr>
          <a:xfrm>
            <a:off x="2667000" y="1219200"/>
            <a:ext cx="3352800" cy="461665"/>
          </a:xfrm>
          <a:prstGeom prst="rect">
            <a:avLst/>
          </a:prstGeom>
          <a:noFill/>
        </p:spPr>
        <p:txBody>
          <a:bodyPr wrap="square" rtlCol="0">
            <a:spAutoFit/>
          </a:bodyPr>
          <a:lstStyle/>
          <a:p>
            <a:r>
              <a:rPr lang="en-US" sz="2400" dirty="0" smtClean="0"/>
              <a:t>K-12 Funding 1990-2017*</a:t>
            </a:r>
            <a:endParaRPr lang="en-US" sz="2400" dirty="0"/>
          </a:p>
        </p:txBody>
      </p:sp>
      <p:sp>
        <p:nvSpPr>
          <p:cNvPr id="6" name="TextBox 5"/>
          <p:cNvSpPr txBox="1"/>
          <p:nvPr/>
        </p:nvSpPr>
        <p:spPr>
          <a:xfrm>
            <a:off x="5831305" y="6368534"/>
            <a:ext cx="2293448" cy="369332"/>
          </a:xfrm>
          <a:prstGeom prst="rect">
            <a:avLst/>
          </a:prstGeom>
          <a:noFill/>
        </p:spPr>
        <p:txBody>
          <a:bodyPr wrap="none" rtlCol="0">
            <a:spAutoFit/>
          </a:bodyPr>
          <a:lstStyle/>
          <a:p>
            <a:r>
              <a:rPr lang="en-US" dirty="0" smtClean="0"/>
              <a:t>*2015-2017 Estimated</a:t>
            </a:r>
            <a:endParaRPr lang="en-US" dirty="0"/>
          </a:p>
        </p:txBody>
      </p:sp>
      <p:graphicFrame>
        <p:nvGraphicFramePr>
          <p:cNvPr id="7" name="Chart 6"/>
          <p:cNvGraphicFramePr>
            <a:graphicFrameLocks/>
          </p:cNvGraphicFramePr>
          <p:nvPr>
            <p:extLst>
              <p:ext uri="{D42A27DB-BD31-4B8C-83A1-F6EECF244321}">
                <p14:modId xmlns:p14="http://schemas.microsoft.com/office/powerpoint/2010/main" val="836904595"/>
              </p:ext>
            </p:extLst>
          </p:nvPr>
        </p:nvGraphicFramePr>
        <p:xfrm>
          <a:off x="381000" y="1763068"/>
          <a:ext cx="8229600" cy="459105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81249977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Teacher Experience</a:t>
            </a:r>
            <a:endParaRPr lang="en-US" dirty="0"/>
          </a:p>
        </p:txBody>
      </p:sp>
      <p:sp>
        <p:nvSpPr>
          <p:cNvPr id="3" name="Content Placeholder 2"/>
          <p:cNvSpPr>
            <a:spLocks noGrp="1"/>
          </p:cNvSpPr>
          <p:nvPr>
            <p:ph idx="1"/>
          </p:nvPr>
        </p:nvSpPr>
        <p:spPr/>
        <p:txBody>
          <a:bodyPr/>
          <a:lstStyle/>
          <a:p>
            <a:pPr marL="0" indent="0">
              <a:buNone/>
            </a:pPr>
            <a:r>
              <a:rPr lang="en-US" dirty="0" smtClean="0"/>
              <a:t>District Average – State Average</a:t>
            </a:r>
          </a:p>
          <a:p>
            <a:pPr marL="0" indent="0">
              <a:buNone/>
            </a:pPr>
            <a:endParaRPr lang="en-US" dirty="0"/>
          </a:p>
          <a:p>
            <a:pPr marL="0" indent="0">
              <a:buNone/>
            </a:pPr>
            <a:r>
              <a:rPr lang="en-US" dirty="0" smtClean="0"/>
              <a:t>Positive or </a:t>
            </a:r>
            <a:r>
              <a:rPr lang="en-US" dirty="0" smtClean="0">
                <a:solidFill>
                  <a:srgbClr val="FF0000"/>
                </a:solidFill>
              </a:rPr>
              <a:t>Negative</a:t>
            </a:r>
            <a:endParaRPr lang="en-US" dirty="0">
              <a:solidFill>
                <a:srgbClr val="FF0000"/>
              </a:solidFill>
            </a:endParaRPr>
          </a:p>
        </p:txBody>
      </p:sp>
    </p:spTree>
    <p:extLst>
      <p:ext uri="{BB962C8B-B14F-4D97-AF65-F5344CB8AC3E}">
        <p14:creationId xmlns:p14="http://schemas.microsoft.com/office/powerpoint/2010/main" val="31450558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Actual Formula</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pPr marL="0" indent="0">
                  <a:buNone/>
                </a:pPr>
                <a14:m>
                  <m:oMathPara xmlns:m="http://schemas.openxmlformats.org/officeDocument/2006/math">
                    <m:oMathParaPr>
                      <m:jc m:val="centerGroup"/>
                    </m:oMathParaPr>
                    <m:oMath xmlns:m="http://schemas.openxmlformats.org/officeDocument/2006/math">
                      <m:r>
                        <a:rPr lang="en-US" sz="2800" b="0" i="1" smtClean="0">
                          <a:latin typeface="Cambria Math"/>
                        </a:rPr>
                        <m:t>𝐸𝑥𝑡𝑒𝑛𝑑𝑒𝑑</m:t>
                      </m:r>
                      <m:r>
                        <a:rPr lang="en-US" sz="2800" b="0" i="1" smtClean="0">
                          <a:latin typeface="Cambria Math"/>
                        </a:rPr>
                        <m:t> </m:t>
                      </m:r>
                      <m:r>
                        <a:rPr lang="en-US" sz="2800" b="0" i="1" smtClean="0">
                          <a:latin typeface="Cambria Math"/>
                        </a:rPr>
                        <m:t>𝐴𝐷𝑀𝑤</m:t>
                      </m:r>
                      <m:r>
                        <a:rPr lang="en-US" sz="2800" b="0" i="1" smtClean="0">
                          <a:latin typeface="Cambria Math"/>
                        </a:rPr>
                        <m:t> ∗</m:t>
                      </m:r>
                      <m:d>
                        <m:dPr>
                          <m:ctrlPr>
                            <a:rPr lang="en-US" sz="2800" b="0" i="1" smtClean="0">
                              <a:latin typeface="Cambria Math"/>
                            </a:rPr>
                          </m:ctrlPr>
                        </m:dPr>
                        <m:e>
                          <m:r>
                            <a:rPr lang="en-US" sz="2800" b="0" i="1" smtClean="0">
                              <a:latin typeface="Cambria Math"/>
                            </a:rPr>
                            <m:t>$4,500+</m:t>
                          </m:r>
                          <m:d>
                            <m:dPr>
                              <m:ctrlPr>
                                <a:rPr lang="en-US" sz="2800" b="0" i="1" smtClean="0">
                                  <a:latin typeface="Cambria Math"/>
                                </a:rPr>
                              </m:ctrlPr>
                            </m:dPr>
                            <m:e>
                              <m:r>
                                <a:rPr lang="en-US" sz="2800" b="0" i="1" smtClean="0">
                                  <a:latin typeface="Cambria Math"/>
                                </a:rPr>
                                <m:t>$25∗</m:t>
                              </m:r>
                              <m:r>
                                <a:rPr lang="en-US" sz="2800" b="0" i="1" smtClean="0">
                                  <a:latin typeface="Cambria Math"/>
                                </a:rPr>
                                <m:t>𝑇𝑒𝑎𝑐h𝑒𝑟</m:t>
                              </m:r>
                              <m:r>
                                <a:rPr lang="en-US" sz="2800" b="0" i="1" smtClean="0">
                                  <a:latin typeface="Cambria Math"/>
                                </a:rPr>
                                <m:t> </m:t>
                              </m:r>
                              <m:r>
                                <a:rPr lang="en-US" sz="2800" b="0" i="1" smtClean="0">
                                  <a:latin typeface="Cambria Math"/>
                                </a:rPr>
                                <m:t>𝐸𝑥𝑝𝑒𝑟𝑖𝑒𝑛𝑐𝑒</m:t>
                              </m:r>
                              <m:r>
                                <a:rPr lang="en-US" sz="2800" b="0" i="1" smtClean="0">
                                  <a:latin typeface="Cambria Math"/>
                                </a:rPr>
                                <m:t> </m:t>
                              </m:r>
                              <m:r>
                                <a:rPr lang="en-US" sz="2800" b="0" i="1" smtClean="0">
                                  <a:latin typeface="Cambria Math"/>
                                </a:rPr>
                                <m:t>𝐷𝑖𝑓𝑓𝑒𝑟𝑒𝑛𝑐𝑒</m:t>
                              </m:r>
                            </m:e>
                          </m:d>
                        </m:e>
                      </m:d>
                      <m:r>
                        <a:rPr lang="en-US" sz="2800" b="0" i="1" smtClean="0">
                          <a:latin typeface="Cambria Math"/>
                        </a:rPr>
                        <m:t>∗</m:t>
                      </m:r>
                      <m:r>
                        <a:rPr lang="en-US" sz="2800" b="0" i="1" smtClean="0">
                          <a:latin typeface="Cambria Math"/>
                        </a:rPr>
                        <m:t>𝑅𝑎𝑡𝑖𝑜</m:t>
                      </m:r>
                    </m:oMath>
                  </m:oMathPara>
                </a14:m>
                <a:endParaRPr lang="en-US" sz="28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9579340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457200"/>
            <a:ext cx="7543800" cy="762000"/>
          </a:xfrm>
        </p:spPr>
        <p:txBody>
          <a:bodyPr/>
          <a:lstStyle/>
          <a:p>
            <a:pPr marL="0" indent="0" algn="ctr">
              <a:buNone/>
            </a:pPr>
            <a:r>
              <a:rPr lang="en-US" sz="4400" dirty="0" smtClean="0">
                <a:latin typeface="Calibri" panose="020F0502020204030204" pitchFamily="34" charset="0"/>
              </a:rPr>
              <a:t>Timeline</a:t>
            </a:r>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83880721"/>
              </p:ext>
            </p:extLst>
          </p:nvPr>
        </p:nvGraphicFramePr>
        <p:xfrm>
          <a:off x="381000" y="1371600"/>
          <a:ext cx="8382000" cy="3606800"/>
        </p:xfrm>
        <a:graphic>
          <a:graphicData uri="http://schemas.openxmlformats.org/drawingml/2006/table">
            <a:tbl>
              <a:tblPr firstRow="1" bandRow="1">
                <a:tableStyleId>{5C22544A-7EE6-4342-B048-85BDC9FD1C3A}</a:tableStyleId>
              </a:tblPr>
              <a:tblGrid>
                <a:gridCol w="3352800"/>
                <a:gridCol w="5029200"/>
              </a:tblGrid>
              <a:tr h="370840">
                <a:tc>
                  <a:txBody>
                    <a:bodyPr/>
                    <a:lstStyle/>
                    <a:p>
                      <a:r>
                        <a:rPr lang="en-US" dirty="0" smtClean="0"/>
                        <a:t>Month</a:t>
                      </a:r>
                      <a:endParaRPr lang="en-US" dirty="0"/>
                    </a:p>
                  </a:txBody>
                  <a:tcPr/>
                </a:tc>
                <a:tc>
                  <a:txBody>
                    <a:bodyPr/>
                    <a:lstStyle/>
                    <a:p>
                      <a:r>
                        <a:rPr lang="en-US" dirty="0" smtClean="0"/>
                        <a:t>Action</a:t>
                      </a:r>
                      <a:endParaRPr lang="en-US" dirty="0"/>
                    </a:p>
                  </a:txBody>
                  <a:tcPr/>
                </a:tc>
              </a:tr>
              <a:tr h="370840">
                <a:tc>
                  <a:txBody>
                    <a:bodyPr/>
                    <a:lstStyle/>
                    <a:p>
                      <a:r>
                        <a:rPr lang="en-US" dirty="0" smtClean="0"/>
                        <a:t>December</a:t>
                      </a:r>
                      <a:r>
                        <a:rPr lang="en-US" baseline="0" dirty="0" smtClean="0"/>
                        <a:t> of prior year</a:t>
                      </a:r>
                      <a:endParaRPr lang="en-US" dirty="0"/>
                    </a:p>
                  </a:txBody>
                  <a:tcPr/>
                </a:tc>
                <a:tc>
                  <a:txBody>
                    <a:bodyPr/>
                    <a:lstStyle/>
                    <a:p>
                      <a:r>
                        <a:rPr lang="en-US" dirty="0" smtClean="0"/>
                        <a:t>School District</a:t>
                      </a:r>
                      <a:r>
                        <a:rPr lang="en-US" baseline="0" dirty="0" smtClean="0"/>
                        <a:t> Business Managers submit estimates of the year’s attendance and local revenue</a:t>
                      </a:r>
                      <a:endParaRPr lang="en-US" dirty="0"/>
                    </a:p>
                  </a:txBody>
                  <a:tcPr/>
                </a:tc>
              </a:tr>
              <a:tr h="370840">
                <a:tc>
                  <a:txBody>
                    <a:bodyPr/>
                    <a:lstStyle/>
                    <a:p>
                      <a:r>
                        <a:rPr lang="en-US" dirty="0" smtClean="0"/>
                        <a:t>First Monday in March</a:t>
                      </a:r>
                      <a:endParaRPr lang="en-US" dirty="0"/>
                    </a:p>
                  </a:txBody>
                  <a:tcPr/>
                </a:tc>
                <a:tc>
                  <a:txBody>
                    <a:bodyPr/>
                    <a:lstStyle/>
                    <a:p>
                      <a:r>
                        <a:rPr lang="en-US" dirty="0" smtClean="0"/>
                        <a:t>Official</a:t>
                      </a:r>
                      <a:r>
                        <a:rPr lang="en-US" baseline="0" dirty="0" smtClean="0"/>
                        <a:t> Estimate for upcoming year published</a:t>
                      </a:r>
                      <a:endParaRPr lang="en-US" dirty="0"/>
                    </a:p>
                  </a:txBody>
                  <a:tcPr/>
                </a:tc>
              </a:tr>
              <a:tr h="370840">
                <a:tc>
                  <a:txBody>
                    <a:bodyPr/>
                    <a:lstStyle/>
                    <a:p>
                      <a:r>
                        <a:rPr lang="en-US" dirty="0" smtClean="0"/>
                        <a:t>March</a:t>
                      </a:r>
                      <a:r>
                        <a:rPr lang="en-US" baseline="0" dirty="0" smtClean="0"/>
                        <a:t> through July</a:t>
                      </a:r>
                      <a:endParaRPr lang="en-US" dirty="0"/>
                    </a:p>
                  </a:txBody>
                  <a:tcPr/>
                </a:tc>
                <a:tc>
                  <a:txBody>
                    <a:bodyPr/>
                    <a:lstStyle/>
                    <a:p>
                      <a:r>
                        <a:rPr lang="en-US" dirty="0" smtClean="0"/>
                        <a:t>Estimates are updated</a:t>
                      </a:r>
                      <a:endParaRPr lang="en-US" dirty="0"/>
                    </a:p>
                  </a:txBody>
                  <a:tcPr/>
                </a:tc>
              </a:tr>
              <a:tr h="370840">
                <a:tc>
                  <a:txBody>
                    <a:bodyPr/>
                    <a:lstStyle/>
                    <a:p>
                      <a:r>
                        <a:rPr lang="en-US" dirty="0" smtClean="0"/>
                        <a:t>July</a:t>
                      </a:r>
                      <a:r>
                        <a:rPr lang="en-US" baseline="0" dirty="0" smtClean="0"/>
                        <a:t> 15</a:t>
                      </a:r>
                      <a:r>
                        <a:rPr lang="en-US" baseline="30000" dirty="0" smtClean="0"/>
                        <a:t>th</a:t>
                      </a:r>
                      <a:endParaRPr lang="en-US" dirty="0"/>
                    </a:p>
                  </a:txBody>
                  <a:tcPr/>
                </a:tc>
                <a:tc>
                  <a:txBody>
                    <a:bodyPr/>
                    <a:lstStyle/>
                    <a:p>
                      <a:r>
                        <a:rPr lang="en-US" dirty="0" smtClean="0"/>
                        <a:t>First State</a:t>
                      </a:r>
                      <a:r>
                        <a:rPr lang="en-US" baseline="0" dirty="0" smtClean="0"/>
                        <a:t> School Fund payment made</a:t>
                      </a:r>
                      <a:endParaRPr lang="en-US" dirty="0"/>
                    </a:p>
                  </a:txBody>
                  <a:tcPr/>
                </a:tc>
              </a:tr>
              <a:tr h="370840">
                <a:tc>
                  <a:txBody>
                    <a:bodyPr/>
                    <a:lstStyle/>
                    <a:p>
                      <a:r>
                        <a:rPr lang="en-US" dirty="0" smtClean="0"/>
                        <a:t>July through January</a:t>
                      </a:r>
                      <a:endParaRPr lang="en-US" dirty="0"/>
                    </a:p>
                  </a:txBody>
                  <a:tcPr/>
                </a:tc>
                <a:tc>
                  <a:txBody>
                    <a:bodyPr/>
                    <a:lstStyle/>
                    <a:p>
                      <a:r>
                        <a:rPr lang="en-US" dirty="0" smtClean="0"/>
                        <a:t>Monthly payments made with update</a:t>
                      </a:r>
                      <a:r>
                        <a:rPr lang="en-US" baseline="0" dirty="0" smtClean="0"/>
                        <a:t> possible</a:t>
                      </a:r>
                      <a:endParaRPr lang="en-US" dirty="0"/>
                    </a:p>
                  </a:txBody>
                  <a:tcPr/>
                </a:tc>
              </a:tr>
              <a:tr h="370840">
                <a:tc>
                  <a:txBody>
                    <a:bodyPr/>
                    <a:lstStyle/>
                    <a:p>
                      <a:r>
                        <a:rPr lang="en-US" dirty="0" smtClean="0"/>
                        <a:t>January/February/March/April</a:t>
                      </a:r>
                      <a:endParaRPr lang="en-US" dirty="0"/>
                    </a:p>
                  </a:txBody>
                  <a:tcPr/>
                </a:tc>
                <a:tc>
                  <a:txBody>
                    <a:bodyPr/>
                    <a:lstStyle/>
                    <a:p>
                      <a:r>
                        <a:rPr lang="en-US" dirty="0" smtClean="0"/>
                        <a:t>Update ADM and</a:t>
                      </a:r>
                      <a:r>
                        <a:rPr lang="en-US" baseline="0" dirty="0" smtClean="0"/>
                        <a:t> Local Revenue data</a:t>
                      </a:r>
                      <a:endParaRPr lang="en-US" dirty="0"/>
                    </a:p>
                  </a:txBody>
                  <a:tcPr/>
                </a:tc>
              </a:tr>
              <a:tr h="370840">
                <a:tc>
                  <a:txBody>
                    <a:bodyPr/>
                    <a:lstStyle/>
                    <a:p>
                      <a:r>
                        <a:rPr lang="en-US" dirty="0" smtClean="0"/>
                        <a:t>May</a:t>
                      </a:r>
                      <a:endParaRPr lang="en-US" dirty="0"/>
                    </a:p>
                  </a:txBody>
                  <a:tcPr/>
                </a:tc>
                <a:tc>
                  <a:txBody>
                    <a:bodyPr/>
                    <a:lstStyle/>
                    <a:p>
                      <a:r>
                        <a:rPr lang="en-US" dirty="0" smtClean="0"/>
                        <a:t>Last payment made</a:t>
                      </a:r>
                      <a:endParaRPr lang="en-US" dirty="0"/>
                    </a:p>
                  </a:txBody>
                  <a:tcPr/>
                </a:tc>
              </a:tr>
              <a:tr h="370840">
                <a:tc>
                  <a:txBody>
                    <a:bodyPr/>
                    <a:lstStyle/>
                    <a:p>
                      <a:r>
                        <a:rPr lang="en-US" dirty="0" smtClean="0"/>
                        <a:t>May of following year</a:t>
                      </a:r>
                      <a:endParaRPr lang="en-US" dirty="0"/>
                    </a:p>
                  </a:txBody>
                  <a:tcPr/>
                </a:tc>
                <a:tc>
                  <a:txBody>
                    <a:bodyPr/>
                    <a:lstStyle/>
                    <a:p>
                      <a:r>
                        <a:rPr lang="en-US" dirty="0" smtClean="0"/>
                        <a:t>Reconciliation</a:t>
                      </a:r>
                      <a:endParaRPr lang="en-US" dirty="0"/>
                    </a:p>
                  </a:txBody>
                  <a:tcPr/>
                </a:tc>
              </a:tr>
            </a:tbl>
          </a:graphicData>
        </a:graphic>
      </p:graphicFrame>
    </p:spTree>
    <p:extLst>
      <p:ext uri="{BB962C8B-B14F-4D97-AF65-F5344CB8AC3E}">
        <p14:creationId xmlns:p14="http://schemas.microsoft.com/office/powerpoint/2010/main" val="310630983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Revenue Outside the Lines</a:t>
            </a:r>
            <a:endParaRPr lang="en-US" dirty="0"/>
          </a:p>
        </p:txBody>
      </p:sp>
      <p:sp>
        <p:nvSpPr>
          <p:cNvPr id="3" name="Content Placeholder 2"/>
          <p:cNvSpPr>
            <a:spLocks noGrp="1"/>
          </p:cNvSpPr>
          <p:nvPr>
            <p:ph idx="1"/>
          </p:nvPr>
        </p:nvSpPr>
        <p:spPr>
          <a:xfrm>
            <a:off x="3896961" y="1600200"/>
            <a:ext cx="2971800" cy="609600"/>
          </a:xfrm>
        </p:spPr>
        <p:txBody>
          <a:bodyPr/>
          <a:lstStyle/>
          <a:p>
            <a:pPr marL="0" indent="0">
              <a:buNone/>
            </a:pPr>
            <a:r>
              <a:rPr lang="en-US" dirty="0" smtClean="0"/>
              <a:t>Local Option Tax</a:t>
            </a:r>
          </a:p>
          <a:p>
            <a:pPr marL="0" indent="0">
              <a:buNone/>
            </a:pPr>
            <a:endParaRPr lang="en-US" dirty="0"/>
          </a:p>
        </p:txBody>
      </p:sp>
      <p:sp>
        <p:nvSpPr>
          <p:cNvPr id="4" name="TextBox 3"/>
          <p:cNvSpPr txBox="1"/>
          <p:nvPr/>
        </p:nvSpPr>
        <p:spPr>
          <a:xfrm>
            <a:off x="1066800" y="2286000"/>
            <a:ext cx="2200411" cy="461665"/>
          </a:xfrm>
          <a:prstGeom prst="rect">
            <a:avLst/>
          </a:prstGeom>
          <a:noFill/>
          <a:ln>
            <a:solidFill>
              <a:schemeClr val="accent1"/>
            </a:solidFill>
          </a:ln>
        </p:spPr>
        <p:txBody>
          <a:bodyPr wrap="none" rtlCol="0">
            <a:spAutoFit/>
          </a:bodyPr>
          <a:lstStyle/>
          <a:p>
            <a:r>
              <a:rPr lang="en-US" sz="2400" dirty="0" smtClean="0"/>
              <a:t>Measure 5 Limit</a:t>
            </a:r>
          </a:p>
        </p:txBody>
      </p:sp>
      <p:sp>
        <p:nvSpPr>
          <p:cNvPr id="5" name="TextBox 4"/>
          <p:cNvSpPr txBox="1"/>
          <p:nvPr/>
        </p:nvSpPr>
        <p:spPr>
          <a:xfrm>
            <a:off x="762000" y="4710391"/>
            <a:ext cx="3134961" cy="461665"/>
          </a:xfrm>
          <a:prstGeom prst="rect">
            <a:avLst/>
          </a:prstGeom>
          <a:noFill/>
          <a:ln>
            <a:solidFill>
              <a:schemeClr val="accent1"/>
            </a:solidFill>
          </a:ln>
        </p:spPr>
        <p:txBody>
          <a:bodyPr wrap="none" rtlCol="0">
            <a:spAutoFit/>
          </a:bodyPr>
          <a:lstStyle/>
          <a:p>
            <a:r>
              <a:rPr lang="en-US" sz="2400" dirty="0" smtClean="0"/>
              <a:t>Measures 47 &amp; 50 Limit</a:t>
            </a:r>
          </a:p>
        </p:txBody>
      </p:sp>
      <p:sp>
        <p:nvSpPr>
          <p:cNvPr id="6" name="Right Brace 5"/>
          <p:cNvSpPr/>
          <p:nvPr/>
        </p:nvSpPr>
        <p:spPr>
          <a:xfrm>
            <a:off x="1752600" y="2895600"/>
            <a:ext cx="1219200" cy="1676400"/>
          </a:xfrm>
          <a:prstGeom prst="rightBrace">
            <a:avLst/>
          </a:prstGeom>
          <a:ln w="508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p:cNvSpPr txBox="1"/>
          <p:nvPr/>
        </p:nvSpPr>
        <p:spPr>
          <a:xfrm>
            <a:off x="3267211" y="3549134"/>
            <a:ext cx="2224904" cy="461665"/>
          </a:xfrm>
          <a:prstGeom prst="rect">
            <a:avLst/>
          </a:prstGeom>
          <a:noFill/>
          <a:ln>
            <a:solidFill>
              <a:schemeClr val="accent1"/>
            </a:solidFill>
          </a:ln>
        </p:spPr>
        <p:txBody>
          <a:bodyPr wrap="none" rtlCol="0">
            <a:spAutoFit/>
          </a:bodyPr>
          <a:lstStyle/>
          <a:p>
            <a:r>
              <a:rPr lang="en-US" sz="2400" dirty="0" smtClean="0"/>
              <a:t>Local Option Tax</a:t>
            </a:r>
            <a:endParaRPr lang="en-US" sz="2400" dirty="0"/>
          </a:p>
        </p:txBody>
      </p:sp>
    </p:spTree>
    <p:extLst>
      <p:ext uri="{BB962C8B-B14F-4D97-AF65-F5344CB8AC3E}">
        <p14:creationId xmlns:p14="http://schemas.microsoft.com/office/powerpoint/2010/main" val="42178032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Revenue Outside the Lines</a:t>
            </a:r>
            <a:endParaRPr lang="en-US" dirty="0"/>
          </a:p>
        </p:txBody>
      </p:sp>
      <p:sp>
        <p:nvSpPr>
          <p:cNvPr id="3" name="Content Placeholder 2"/>
          <p:cNvSpPr>
            <a:spLocks noGrp="1"/>
          </p:cNvSpPr>
          <p:nvPr>
            <p:ph idx="1"/>
          </p:nvPr>
        </p:nvSpPr>
        <p:spPr/>
        <p:txBody>
          <a:bodyPr/>
          <a:lstStyle/>
          <a:p>
            <a:pPr marL="0" indent="0">
              <a:buNone/>
            </a:pPr>
            <a:r>
              <a:rPr lang="en-US" dirty="0" smtClean="0"/>
              <a:t>Construction Excise Tax</a:t>
            </a:r>
          </a:p>
          <a:p>
            <a:pPr>
              <a:buFont typeface="Arial" charset="0"/>
              <a:buChar char="•"/>
            </a:pPr>
            <a:r>
              <a:rPr lang="en-US" dirty="0" smtClean="0"/>
              <a:t>New construction only</a:t>
            </a:r>
          </a:p>
          <a:p>
            <a:pPr>
              <a:buFont typeface="Arial" charset="0"/>
              <a:buChar char="•"/>
            </a:pPr>
            <a:r>
              <a:rPr lang="en-US" dirty="0" smtClean="0"/>
              <a:t>Funds for capital improvements</a:t>
            </a:r>
          </a:p>
          <a:p>
            <a:pPr>
              <a:buFont typeface="Arial" charset="0"/>
              <a:buChar char="•"/>
            </a:pPr>
            <a:r>
              <a:rPr lang="en-US" dirty="0" smtClean="0"/>
              <a:t>$1 for residential </a:t>
            </a:r>
          </a:p>
          <a:p>
            <a:pPr>
              <a:buFont typeface="Arial" charset="0"/>
              <a:buChar char="•"/>
            </a:pPr>
            <a:r>
              <a:rPr lang="en-US" dirty="0" smtClean="0"/>
              <a:t>$0.50 for non-residential</a:t>
            </a:r>
          </a:p>
          <a:p>
            <a:pPr>
              <a:buFont typeface="Arial" charset="0"/>
              <a:buChar char="•"/>
            </a:pPr>
            <a:r>
              <a:rPr lang="en-US" dirty="0" smtClean="0"/>
              <a:t>$25,000 cap</a:t>
            </a:r>
            <a:endParaRPr lang="en-US" dirty="0"/>
          </a:p>
        </p:txBody>
      </p:sp>
    </p:spTree>
    <p:extLst>
      <p:ext uri="{BB962C8B-B14F-4D97-AF65-F5344CB8AC3E}">
        <p14:creationId xmlns:p14="http://schemas.microsoft.com/office/powerpoint/2010/main" val="5105196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Reporting</a:t>
            </a:r>
            <a:endParaRPr lang="en-US" dirty="0"/>
          </a:p>
        </p:txBody>
      </p:sp>
      <p:sp>
        <p:nvSpPr>
          <p:cNvPr id="3" name="Content Placeholder 2"/>
          <p:cNvSpPr>
            <a:spLocks noGrp="1"/>
          </p:cNvSpPr>
          <p:nvPr>
            <p:ph idx="1"/>
          </p:nvPr>
        </p:nvSpPr>
        <p:spPr/>
        <p:txBody>
          <a:bodyPr/>
          <a:lstStyle/>
          <a:p>
            <a:r>
              <a:rPr lang="en-US" dirty="0" smtClean="0"/>
              <a:t>Annual independent audit</a:t>
            </a:r>
          </a:p>
          <a:p>
            <a:r>
              <a:rPr lang="en-US" dirty="0" smtClean="0"/>
              <a:t>File budget and audit with ODE</a:t>
            </a:r>
          </a:p>
          <a:p>
            <a:r>
              <a:rPr lang="en-US" dirty="0" smtClean="0"/>
              <a:t>Other required collections</a:t>
            </a:r>
            <a:endParaRPr lang="en-US" dirty="0"/>
          </a:p>
        </p:txBody>
      </p:sp>
    </p:spTree>
    <p:extLst>
      <p:ext uri="{BB962C8B-B14F-4D97-AF65-F5344CB8AC3E}">
        <p14:creationId xmlns:p14="http://schemas.microsoft.com/office/powerpoint/2010/main" val="18605489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52600"/>
            <a:ext cx="8229600" cy="1143000"/>
          </a:xfrm>
        </p:spPr>
        <p:txBody>
          <a:bodyPr/>
          <a:lstStyle/>
          <a:p>
            <a:r>
              <a:rPr lang="en-US" dirty="0" smtClean="0"/>
              <a:t>Questions?</a:t>
            </a:r>
            <a:endParaRPr lang="en-US" dirty="0"/>
          </a:p>
        </p:txBody>
      </p:sp>
    </p:spTree>
    <p:extLst>
      <p:ext uri="{BB962C8B-B14F-4D97-AF65-F5344CB8AC3E}">
        <p14:creationId xmlns:p14="http://schemas.microsoft.com/office/powerpoint/2010/main" val="31350402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4525963"/>
          </a:xfrm>
        </p:spPr>
        <p:txBody>
          <a:bodyPr/>
          <a:lstStyle/>
          <a:p>
            <a:pPr marL="0" indent="0">
              <a:buNone/>
            </a:pPr>
            <a:r>
              <a:rPr lang="en-US" dirty="0" smtClean="0"/>
              <a:t>Michael Elliott</a:t>
            </a:r>
          </a:p>
          <a:p>
            <a:pPr marL="0" indent="0">
              <a:buNone/>
            </a:pPr>
            <a:r>
              <a:rPr lang="en-US" dirty="0" smtClean="0"/>
              <a:t>Oregon Department of Education</a:t>
            </a:r>
          </a:p>
          <a:p>
            <a:pPr marL="0" indent="0">
              <a:buNone/>
            </a:pPr>
            <a:r>
              <a:rPr lang="en-US" dirty="0" smtClean="0"/>
              <a:t>503-947-5627</a:t>
            </a:r>
          </a:p>
          <a:p>
            <a:pPr marL="0" indent="0">
              <a:buNone/>
            </a:pPr>
            <a:r>
              <a:rPr lang="en-US" dirty="0" smtClean="0"/>
              <a:t>Michael.s.elliott@state.or.us</a:t>
            </a:r>
            <a:endParaRPr lang="en-US" dirty="0"/>
          </a:p>
        </p:txBody>
      </p:sp>
    </p:spTree>
    <p:extLst>
      <p:ext uri="{BB962C8B-B14F-4D97-AF65-F5344CB8AC3E}">
        <p14:creationId xmlns:p14="http://schemas.microsoft.com/office/powerpoint/2010/main" val="2770471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a:extLst>
              <a:ext uri="{BEBA8EAE-BF5A-486C-A8C5-ECC9F3942E4B}">
                <a14:imgProps xmlns:a14="http://schemas.microsoft.com/office/drawing/2010/main">
                  <a14:imgLayer r:embed="rId4"/>
                </a14:imgProps>
              </a:ext>
            </a:extLst>
          </a:blip>
          <a:srcRect/>
          <a:stretch>
            <a:fillRect l="50000" t="5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a:t>
            </a:r>
            <a:endParaRPr lang="en-US" dirty="0"/>
          </a:p>
        </p:txBody>
      </p:sp>
      <p:graphicFrame>
        <p:nvGraphicFramePr>
          <p:cNvPr id="5" name="Chart 4" title="Total Formula Funding per ADMw 1990-91 to 2014-15"/>
          <p:cNvGraphicFramePr>
            <a:graphicFrameLocks/>
          </p:cNvGraphicFramePr>
          <p:nvPr>
            <p:extLst>
              <p:ext uri="{D42A27DB-BD31-4B8C-83A1-F6EECF244321}">
                <p14:modId xmlns:p14="http://schemas.microsoft.com/office/powerpoint/2010/main" val="1825953288"/>
              </p:ext>
            </p:extLst>
          </p:nvPr>
        </p:nvGraphicFramePr>
        <p:xfrm>
          <a:off x="304800" y="1447800"/>
          <a:ext cx="8458200" cy="50292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0712604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a:extLst>
              <a:ext uri="{BEBA8EAE-BF5A-486C-A8C5-ECC9F3942E4B}">
                <a14:imgProps xmlns:a14="http://schemas.microsoft.com/office/drawing/2010/main">
                  <a14:imgLayer r:embed="rId4"/>
                </a14:imgProps>
              </a:ext>
            </a:extLst>
          </a:blip>
          <a:srcRect/>
          <a:stretch>
            <a:fillRect l="50000" t="5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History</a:t>
            </a:r>
            <a:endParaRPr lang="en-US" dirty="0"/>
          </a:p>
        </p:txBody>
      </p:sp>
      <p:graphicFrame>
        <p:nvGraphicFramePr>
          <p:cNvPr id="6" name="Chart 5"/>
          <p:cNvGraphicFramePr>
            <a:graphicFrameLocks/>
          </p:cNvGraphicFramePr>
          <p:nvPr>
            <p:extLst>
              <p:ext uri="{D42A27DB-BD31-4B8C-83A1-F6EECF244321}">
                <p14:modId xmlns:p14="http://schemas.microsoft.com/office/powerpoint/2010/main" val="16410705"/>
              </p:ext>
            </p:extLst>
          </p:nvPr>
        </p:nvGraphicFramePr>
        <p:xfrm>
          <a:off x="533400" y="1612106"/>
          <a:ext cx="8229600" cy="4636294"/>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971266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Philosophy</a:t>
            </a:r>
            <a:endParaRPr lang="en-US" dirty="0"/>
          </a:p>
        </p:txBody>
      </p:sp>
      <p:sp>
        <p:nvSpPr>
          <p:cNvPr id="3" name="Content Placeholder 2"/>
          <p:cNvSpPr>
            <a:spLocks noGrp="1"/>
          </p:cNvSpPr>
          <p:nvPr>
            <p:ph idx="1"/>
          </p:nvPr>
        </p:nvSpPr>
        <p:spPr/>
        <p:txBody>
          <a:bodyPr/>
          <a:lstStyle/>
          <a:p>
            <a:pPr marL="0" indent="0">
              <a:buNone/>
            </a:pPr>
            <a:r>
              <a:rPr lang="en-US" dirty="0" smtClean="0"/>
              <a:t>Discussion:</a:t>
            </a:r>
          </a:p>
          <a:p>
            <a:pPr marL="514350" indent="-514350">
              <a:buAutoNum type="arabicPeriod"/>
            </a:pPr>
            <a:r>
              <a:rPr lang="en-US" dirty="0" smtClean="0"/>
              <a:t>Is the formula a distribution formula or a spending formula and what is the difference?</a:t>
            </a:r>
          </a:p>
          <a:p>
            <a:pPr marL="514350" indent="-514350">
              <a:buAutoNum type="arabicPeriod"/>
            </a:pPr>
            <a:r>
              <a:rPr lang="en-US" dirty="0" smtClean="0"/>
              <a:t>Is the formula based on equity or equality and what is the difference?</a:t>
            </a:r>
            <a:endParaRPr lang="en-US" dirty="0"/>
          </a:p>
        </p:txBody>
      </p:sp>
    </p:spTree>
    <p:extLst>
      <p:ext uri="{BB962C8B-B14F-4D97-AF65-F5344CB8AC3E}">
        <p14:creationId xmlns:p14="http://schemas.microsoft.com/office/powerpoint/2010/main" val="4243565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a:extLst>
              <a:ext uri="{BEBA8EAE-BF5A-486C-A8C5-ECC9F3942E4B}">
                <a14:imgProps xmlns:a14="http://schemas.microsoft.com/office/drawing/2010/main">
                  <a14:imgLayer r:embed="rId4"/>
                </a14:imgProps>
              </a:ext>
            </a:extLst>
          </a:blip>
          <a:srcRect/>
          <a:stretch>
            <a:fillRect l="50000" t="5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Philosophy</a:t>
            </a:r>
            <a:endParaRPr lang="en-US" dirty="0"/>
          </a:p>
        </p:txBody>
      </p:sp>
      <p:pic>
        <p:nvPicPr>
          <p:cNvPr id="4" name="Content Placeholder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0600" y="1524000"/>
            <a:ext cx="7194069" cy="4114800"/>
          </a:xfrm>
          <a:prstGeom prst="rect">
            <a:avLst/>
          </a:prstGeom>
        </p:spPr>
      </p:pic>
    </p:spTree>
    <p:extLst>
      <p:ext uri="{BB962C8B-B14F-4D97-AF65-F5344CB8AC3E}">
        <p14:creationId xmlns:p14="http://schemas.microsoft.com/office/powerpoint/2010/main" val="3819983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Philosophy</a:t>
            </a:r>
            <a:endParaRPr lang="en-US" dirty="0"/>
          </a:p>
        </p:txBody>
      </p:sp>
      <p:sp>
        <p:nvSpPr>
          <p:cNvPr id="3" name="Content Placeholder 2"/>
          <p:cNvSpPr>
            <a:spLocks noGrp="1"/>
          </p:cNvSpPr>
          <p:nvPr>
            <p:ph idx="1"/>
          </p:nvPr>
        </p:nvSpPr>
        <p:spPr/>
        <p:txBody>
          <a:bodyPr/>
          <a:lstStyle/>
          <a:p>
            <a:pPr marL="0" indent="0">
              <a:buNone/>
            </a:pPr>
            <a:r>
              <a:rPr lang="en-US" dirty="0" smtClean="0"/>
              <a:t>Other Equities in Formula:</a:t>
            </a:r>
          </a:p>
          <a:p>
            <a:pPr>
              <a:buFont typeface="Arial" charset="0"/>
              <a:buChar char="•"/>
            </a:pPr>
            <a:r>
              <a:rPr lang="en-US" dirty="0" smtClean="0"/>
              <a:t>District Equity</a:t>
            </a:r>
          </a:p>
          <a:p>
            <a:pPr>
              <a:buFont typeface="Arial" charset="0"/>
              <a:buChar char="•"/>
            </a:pPr>
            <a:r>
              <a:rPr lang="en-US" dirty="0" smtClean="0"/>
              <a:t>District &amp; ESD Equity</a:t>
            </a:r>
          </a:p>
          <a:p>
            <a:pPr>
              <a:buFont typeface="Arial" charset="0"/>
              <a:buChar char="•"/>
            </a:pPr>
            <a:endParaRPr lang="en-US" dirty="0"/>
          </a:p>
        </p:txBody>
      </p:sp>
    </p:spTree>
    <p:extLst>
      <p:ext uri="{BB962C8B-B14F-4D97-AF65-F5344CB8AC3E}">
        <p14:creationId xmlns:p14="http://schemas.microsoft.com/office/powerpoint/2010/main" val="1811031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Philosophy</a:t>
            </a:r>
            <a:endParaRPr lang="en-US" dirty="0"/>
          </a:p>
        </p:txBody>
      </p:sp>
      <p:sp>
        <p:nvSpPr>
          <p:cNvPr id="3" name="Content Placeholder 2"/>
          <p:cNvSpPr>
            <a:spLocks noGrp="1"/>
          </p:cNvSpPr>
          <p:nvPr>
            <p:ph idx="1"/>
          </p:nvPr>
        </p:nvSpPr>
        <p:spPr/>
        <p:txBody>
          <a:bodyPr/>
          <a:lstStyle/>
          <a:p>
            <a:pPr marL="0" indent="0">
              <a:buNone/>
            </a:pPr>
            <a:r>
              <a:rPr lang="en-US" dirty="0" smtClean="0"/>
              <a:t>Formula is </a:t>
            </a:r>
            <a:r>
              <a:rPr lang="en-US" b="1" dirty="0" smtClean="0"/>
              <a:t>NOT:</a:t>
            </a:r>
            <a:endParaRPr lang="en-US" dirty="0" smtClean="0"/>
          </a:p>
          <a:p>
            <a:r>
              <a:rPr lang="en-US" dirty="0" smtClean="0"/>
              <a:t>Cost reimbursement</a:t>
            </a:r>
          </a:p>
          <a:p>
            <a:r>
              <a:rPr lang="en-US" dirty="0" smtClean="0"/>
              <a:t>Entitlement</a:t>
            </a:r>
          </a:p>
          <a:p>
            <a:r>
              <a:rPr lang="en-US" dirty="0" smtClean="0"/>
              <a:t>Guaranteed</a:t>
            </a:r>
          </a:p>
          <a:p>
            <a:r>
              <a:rPr lang="en-US" dirty="0" smtClean="0"/>
              <a:t>Accountability System</a:t>
            </a:r>
          </a:p>
          <a:p>
            <a:endParaRPr lang="en-US" dirty="0"/>
          </a:p>
        </p:txBody>
      </p:sp>
    </p:spTree>
    <p:extLst>
      <p:ext uri="{BB962C8B-B14F-4D97-AF65-F5344CB8AC3E}">
        <p14:creationId xmlns:p14="http://schemas.microsoft.com/office/powerpoint/2010/main" val="13882374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1389</TotalTime>
  <Words>2582</Words>
  <Application>Microsoft Office PowerPoint</Application>
  <PresentationFormat>On-screen Show (4:3)</PresentationFormat>
  <Paragraphs>350</Paragraphs>
  <Slides>37</Slides>
  <Notes>37</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Funding Oregon’s Future</vt:lpstr>
      <vt:lpstr>Introduction</vt:lpstr>
      <vt:lpstr>History</vt:lpstr>
      <vt:lpstr>History</vt:lpstr>
      <vt:lpstr>History</vt:lpstr>
      <vt:lpstr>Philosophy</vt:lpstr>
      <vt:lpstr>Philosophy</vt:lpstr>
      <vt:lpstr>Philosophy</vt:lpstr>
      <vt:lpstr>Philosophy</vt:lpstr>
      <vt:lpstr>Philosophy</vt:lpstr>
      <vt:lpstr>Revenue</vt:lpstr>
      <vt:lpstr>Current State and Local Revenue</vt:lpstr>
      <vt:lpstr>State School Support 2015-17 Funding Level (estimated millions)</vt:lpstr>
      <vt:lpstr>State Revenue ($7.37 B)</vt:lpstr>
      <vt:lpstr>Local Revenue</vt:lpstr>
      <vt:lpstr>Local Revenue</vt:lpstr>
      <vt:lpstr>Local Revenue</vt:lpstr>
      <vt:lpstr>Formula</vt:lpstr>
      <vt:lpstr>Disbursements</vt:lpstr>
      <vt:lpstr>Programs</vt:lpstr>
      <vt:lpstr>Sub-Grants</vt:lpstr>
      <vt:lpstr>Transportation Grant</vt:lpstr>
      <vt:lpstr>Disbursements</vt:lpstr>
      <vt:lpstr>Weights</vt:lpstr>
      <vt:lpstr>Weights</vt:lpstr>
      <vt:lpstr>Weights</vt:lpstr>
      <vt:lpstr>Weights</vt:lpstr>
      <vt:lpstr>Extended ADMw</vt:lpstr>
      <vt:lpstr>Extended ADMw</vt:lpstr>
      <vt:lpstr>Teacher Experience</vt:lpstr>
      <vt:lpstr>Actual Formula</vt:lpstr>
      <vt:lpstr>PowerPoint Presentation</vt:lpstr>
      <vt:lpstr>Revenue Outside the Lines</vt:lpstr>
      <vt:lpstr>Revenue Outside the Lines</vt:lpstr>
      <vt:lpstr>Reporting</vt:lpstr>
      <vt:lpstr>Questions?</vt:lpstr>
      <vt:lpstr>PowerPoint Presentation</vt:lpstr>
    </vt:vector>
  </TitlesOfParts>
  <Company>Oregon Department of Education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elliottm</dc:creator>
  <cp:lastModifiedBy>elliottm</cp:lastModifiedBy>
  <cp:revision>48</cp:revision>
  <cp:lastPrinted>2014-11-26T00:24:45Z</cp:lastPrinted>
  <dcterms:created xsi:type="dcterms:W3CDTF">2014-10-29T16:05:02Z</dcterms:created>
  <dcterms:modified xsi:type="dcterms:W3CDTF">2015-11-18T17:27:47Z</dcterms:modified>
</cp:coreProperties>
</file>