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5" r:id="rId2"/>
    <p:sldId id="277" r:id="rId3"/>
    <p:sldId id="258" r:id="rId4"/>
    <p:sldId id="256" r:id="rId5"/>
    <p:sldId id="257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9" r:id="rId21"/>
    <p:sldId id="28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E30FB5-1128-46FE-84B7-9E2821C4B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A3D0FFD-1BC1-41A2-8615-CDA205D5B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0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32AB473-F3D2-4AA4-BB12-B1C9C6FBD83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F18DFD-2EE2-45F0-A7CB-E218A5018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84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18DFD-2EE2-45F0-A7CB-E218A5018C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9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E89EB-4300-460A-AC91-1809C1BE3B5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0C244-80BF-4EE1-910C-99E53CBF97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 Black" panose="020B0A04020102020204" pitchFamily="34" charset="0"/>
              </a:rPr>
              <a:t>The Impact of the ACA </a:t>
            </a:r>
            <a:r>
              <a:rPr lang="en-US" dirty="0" smtClean="0">
                <a:latin typeface="Arial Black" panose="020B0A04020102020204" pitchFamily="34" charset="0"/>
              </a:rPr>
              <a:t/>
            </a:r>
            <a:br>
              <a:rPr lang="en-US" dirty="0" smtClean="0">
                <a:latin typeface="Arial Black" panose="020B0A04020102020204" pitchFamily="34" charset="0"/>
              </a:rPr>
            </a:br>
            <a:r>
              <a:rPr lang="en-US" dirty="0" smtClean="0">
                <a:latin typeface="Arial Black" panose="020B0A04020102020204" pitchFamily="34" charset="0"/>
              </a:rPr>
              <a:t>and </a:t>
            </a:r>
            <a:br>
              <a:rPr lang="en-US" dirty="0" smtClean="0">
                <a:latin typeface="Arial Black" panose="020B0A04020102020204" pitchFamily="34" charset="0"/>
              </a:rPr>
            </a:br>
            <a:r>
              <a:rPr lang="en-US" dirty="0" smtClean="0">
                <a:latin typeface="Arial Black" panose="020B0A04020102020204" pitchFamily="34" charset="0"/>
              </a:rPr>
              <a:t>Its </a:t>
            </a:r>
            <a:r>
              <a:rPr lang="en-US" dirty="0">
                <a:latin typeface="Arial Black" panose="020B0A04020102020204" pitchFamily="34" charset="0"/>
              </a:rPr>
              <a:t>Effect on Negotiations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Arial Black" panose="020B0A04020102020204" pitchFamily="34" charset="0"/>
              </a:rPr>
              <a:t>Angie Peterman, Executive Director, OASBO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Colette </a:t>
            </a:r>
            <a:r>
              <a:rPr lang="en-US" sz="1800" dirty="0">
                <a:solidFill>
                  <a:schemeClr val="tx1"/>
                </a:solidFill>
                <a:latin typeface="Arial Black" panose="020B0A04020102020204" pitchFamily="34" charset="0"/>
              </a:rPr>
              <a:t>Blakely, Labor &amp; PACE Services Consultant, </a:t>
            </a:r>
            <a:r>
              <a:rPr lang="en-US" sz="1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OSBA</a:t>
            </a:r>
            <a:endParaRPr lang="en-US" sz="1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411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705178"/>
            <a:ext cx="74676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3600" b="1" dirty="0" smtClean="0"/>
              <a:t>Review Current </a:t>
            </a:r>
            <a:r>
              <a:rPr lang="en-US" sz="3600" b="1" dirty="0"/>
              <a:t>contract </a:t>
            </a:r>
            <a:r>
              <a:rPr lang="en-US" sz="3600" b="1" dirty="0" smtClean="0"/>
              <a:t>language</a:t>
            </a:r>
            <a:r>
              <a:rPr lang="en-US" sz="3200" b="1" dirty="0" smtClean="0"/>
              <a:t>:</a:t>
            </a:r>
          </a:p>
          <a:p>
            <a:pPr lvl="1"/>
            <a:endParaRPr lang="en-US" sz="3200" b="1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Contribution caps and any automatic increases</a:t>
            </a:r>
            <a:r>
              <a:rPr lang="en-US" sz="3200" dirty="0" smtClean="0"/>
              <a:t>.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Are insurance contributions based on fixed dollar amount or percentage of cost</a:t>
            </a:r>
            <a:r>
              <a:rPr lang="en-US" sz="3200" dirty="0" smtClean="0"/>
              <a:t>?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Benefit for double covered employees.</a:t>
            </a:r>
          </a:p>
        </p:txBody>
      </p:sp>
    </p:spTree>
    <p:extLst>
      <p:ext uri="{BB962C8B-B14F-4D97-AF65-F5344CB8AC3E}">
        <p14:creationId xmlns:p14="http://schemas.microsoft.com/office/powerpoint/2010/main" val="2863843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52400"/>
            <a:ext cx="89916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sz="3200" dirty="0" smtClean="0"/>
          </a:p>
          <a:p>
            <a:pPr lvl="1" algn="ctr"/>
            <a:r>
              <a:rPr lang="en-US" sz="4400" dirty="0" smtClean="0"/>
              <a:t>Opt-Out </a:t>
            </a:r>
            <a:r>
              <a:rPr lang="en-US" sz="4400" dirty="0"/>
              <a:t>provisions:</a:t>
            </a:r>
            <a:r>
              <a:rPr lang="en-US" sz="3200" dirty="0"/>
              <a:t>	</a:t>
            </a:r>
          </a:p>
          <a:p>
            <a:pPr lvl="2"/>
            <a:endParaRPr lang="en-US" sz="3200" dirty="0" smtClean="0"/>
          </a:p>
          <a:p>
            <a:pPr lvl="2"/>
            <a:endParaRPr lang="en-US" sz="32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What </a:t>
            </a:r>
            <a:r>
              <a:rPr lang="en-US" sz="3200" dirty="0"/>
              <a:t>opt-out incentives are provided to employees?</a:t>
            </a:r>
          </a:p>
          <a:p>
            <a:pPr lvl="2"/>
            <a:endParaRPr lang="en-US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What </a:t>
            </a:r>
            <a:r>
              <a:rPr lang="en-US" sz="3200" dirty="0"/>
              <a:t>would it cost the District if opt-out employees and their families migrated back into District insurance?</a:t>
            </a:r>
          </a:p>
        </p:txBody>
      </p:sp>
    </p:spTree>
    <p:extLst>
      <p:ext uri="{BB962C8B-B14F-4D97-AF65-F5344CB8AC3E}">
        <p14:creationId xmlns:p14="http://schemas.microsoft.com/office/powerpoint/2010/main" val="666615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04801"/>
            <a:ext cx="80772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lvl="1"/>
            <a:r>
              <a:rPr lang="en-US" sz="3200" dirty="0"/>
              <a:t>How is full time defined in the collective bargaining agreement?</a:t>
            </a:r>
          </a:p>
          <a:p>
            <a:pPr lvl="2"/>
            <a:endParaRPr lang="en-US" sz="32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Under </a:t>
            </a:r>
            <a:r>
              <a:rPr lang="en-US" sz="3200" dirty="0"/>
              <a:t>the PPACA full time employees are defined as employees working 30 hours or more.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Efforts </a:t>
            </a:r>
            <a:r>
              <a:rPr lang="en-US" sz="3200" dirty="0"/>
              <a:t>to change the definition to 40 hours are continuing, but have failed up to this point.</a:t>
            </a:r>
          </a:p>
        </p:txBody>
      </p:sp>
    </p:spTree>
    <p:extLst>
      <p:ext uri="{BB962C8B-B14F-4D97-AF65-F5344CB8AC3E}">
        <p14:creationId xmlns:p14="http://schemas.microsoft.com/office/powerpoint/2010/main" val="1526804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57200"/>
            <a:ext cx="8610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lvl="1"/>
            <a:r>
              <a:rPr lang="en-US" sz="4400" dirty="0"/>
              <a:t>Insurance Committees</a:t>
            </a:r>
          </a:p>
          <a:p>
            <a:pPr lvl="2"/>
            <a:endParaRPr lang="en-US" sz="32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Who </a:t>
            </a:r>
            <a:r>
              <a:rPr lang="en-US" sz="3200" dirty="0"/>
              <a:t>is on the District insurance committee?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What </a:t>
            </a:r>
            <a:r>
              <a:rPr lang="en-US" sz="3200" dirty="0"/>
              <a:t>is the current practice and/or language regarding plan selection?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Who </a:t>
            </a:r>
            <a:r>
              <a:rPr lang="en-US" sz="3200" dirty="0"/>
              <a:t>has final decision making authority on plan selection?</a:t>
            </a:r>
          </a:p>
        </p:txBody>
      </p:sp>
    </p:spTree>
    <p:extLst>
      <p:ext uri="{BB962C8B-B14F-4D97-AF65-F5344CB8AC3E}">
        <p14:creationId xmlns:p14="http://schemas.microsoft.com/office/powerpoint/2010/main" val="4240044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86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sz="3200" b="1" dirty="0" smtClean="0"/>
          </a:p>
          <a:p>
            <a:pPr lvl="1"/>
            <a:r>
              <a:rPr lang="en-US" sz="4400" b="1" dirty="0" smtClean="0"/>
              <a:t>Choices, Choices, Choices</a:t>
            </a:r>
          </a:p>
          <a:p>
            <a:pPr lvl="1"/>
            <a:endParaRPr lang="en-US" sz="3200" b="1" dirty="0"/>
          </a:p>
          <a:p>
            <a:pPr lvl="1"/>
            <a:endParaRPr lang="en-US" sz="3200" b="1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Flexible Spending Accounts (FSAs</a:t>
            </a:r>
            <a:r>
              <a:rPr lang="en-US" sz="3200" dirty="0" smtClean="0"/>
              <a:t>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Health Savings Accounts (HSAs</a:t>
            </a:r>
            <a:r>
              <a:rPr lang="en-US" sz="3200" dirty="0" smtClean="0"/>
              <a:t>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Health Reimbursement Accounts (HRAs</a:t>
            </a:r>
            <a:r>
              <a:rPr lang="en-US" sz="3200" dirty="0" smtClean="0"/>
              <a:t>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Provisions on insurance pools</a:t>
            </a:r>
          </a:p>
        </p:txBody>
      </p:sp>
    </p:spTree>
    <p:extLst>
      <p:ext uri="{BB962C8B-B14F-4D97-AF65-F5344CB8AC3E}">
        <p14:creationId xmlns:p14="http://schemas.microsoft.com/office/powerpoint/2010/main" val="43407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 District Trends Around Insurance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676400"/>
            <a:ext cx="8458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Offering HSA contributions rather than insurance contribution increases</a:t>
            </a:r>
            <a:r>
              <a:rPr lang="en-US" sz="32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Selecting higher deductible plans for employees to choose from</a:t>
            </a:r>
            <a:r>
              <a:rPr lang="en-US" sz="32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Districts bringing in 3</a:t>
            </a:r>
            <a:r>
              <a:rPr lang="en-US" sz="3200" baseline="30000" dirty="0"/>
              <a:t>rd</a:t>
            </a:r>
            <a:r>
              <a:rPr lang="en-US" sz="3200" dirty="0"/>
              <a:t> party administrators to discuss healthcare changes with employees.</a:t>
            </a:r>
          </a:p>
        </p:txBody>
      </p:sp>
    </p:spTree>
    <p:extLst>
      <p:ext uri="{BB962C8B-B14F-4D97-AF65-F5344CB8AC3E}">
        <p14:creationId xmlns:p14="http://schemas.microsoft.com/office/powerpoint/2010/main" val="4150331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Trends in Union Proposals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1600200"/>
            <a:ext cx="8305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Language guaranteeing employees cash equivalent of insurance cap if employee elects to purchase insurance from Cover Oregon in the future</a:t>
            </a:r>
            <a:r>
              <a:rPr lang="en-US" sz="32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Proposals on insurance pooling</a:t>
            </a:r>
            <a:r>
              <a:rPr lang="en-US" sz="32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Language guaranteeing current District contribution amounts if OEBB moves to tiered rates only.</a:t>
            </a:r>
          </a:p>
        </p:txBody>
      </p:sp>
    </p:spTree>
    <p:extLst>
      <p:ext uri="{BB962C8B-B14F-4D97-AF65-F5344CB8AC3E}">
        <p14:creationId xmlns:p14="http://schemas.microsoft.com/office/powerpoint/2010/main" val="3350204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Bargaining Strategies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1219200"/>
            <a:ext cx="8610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Begin </a:t>
            </a:r>
            <a:r>
              <a:rPr lang="en-US" sz="3200" dirty="0"/>
              <a:t>educating Association leadership on financial impacts of the healthcare reform under PPACA now.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Bargain </a:t>
            </a:r>
            <a:r>
              <a:rPr lang="en-US" sz="3200" dirty="0"/>
              <a:t>for fixed dollar amount contribution rather than a percentage.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Bargain </a:t>
            </a:r>
            <a:r>
              <a:rPr lang="en-US" sz="3200" dirty="0"/>
              <a:t>to provide insurance only to employees who work  30 hours or more.</a:t>
            </a:r>
          </a:p>
        </p:txBody>
      </p:sp>
    </p:spTree>
    <p:extLst>
      <p:ext uri="{BB962C8B-B14F-4D97-AF65-F5344CB8AC3E}">
        <p14:creationId xmlns:p14="http://schemas.microsoft.com/office/powerpoint/2010/main" val="2629956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Bargaining Strategies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6800" y="1752600"/>
            <a:ext cx="7467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Bargain to limit plan selection to not include Cadillac plans.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Consider </a:t>
            </a:r>
            <a:r>
              <a:rPr lang="en-US" sz="3200" dirty="0"/>
              <a:t>negotiating the move to tiered rates now rather than later.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Negotiate </a:t>
            </a:r>
            <a:r>
              <a:rPr lang="en-US" sz="3200" dirty="0"/>
              <a:t>a monetized benefit to replace any early retirement incentives based on insurance.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659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Bargaining Strategies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676400"/>
            <a:ext cx="7696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If bargaining a multi-year agreement give careful consideration how insurance language will work under PPACA rules during the term of the agreement.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When </a:t>
            </a:r>
            <a:r>
              <a:rPr lang="en-US" sz="3200" dirty="0"/>
              <a:t>drafting language regarding the insurance cap, include the words, “Based on the composite rate, the District will contribute...” </a:t>
            </a:r>
          </a:p>
        </p:txBody>
      </p:sp>
    </p:spTree>
    <p:extLst>
      <p:ext uri="{BB962C8B-B14F-4D97-AF65-F5344CB8AC3E}">
        <p14:creationId xmlns:p14="http://schemas.microsoft.com/office/powerpoint/2010/main" val="643697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609600"/>
            <a:ext cx="7315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180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66800"/>
            <a:ext cx="79248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822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90599"/>
          </a:xfrm>
        </p:spPr>
        <p:txBody>
          <a:bodyPr/>
          <a:lstStyle/>
          <a:p>
            <a:r>
              <a:rPr lang="en-US" dirty="0" smtClean="0"/>
              <a:t>We’re here to Help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Angie Peterman, Executive Director,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OASBO</a:t>
            </a:r>
          </a:p>
          <a:p>
            <a:r>
              <a:rPr lang="en-US" sz="33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503-480-7218</a:t>
            </a:r>
            <a:endParaRPr lang="en-US" sz="33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Colette Blakely, Labor &amp; PACE Services Consultant,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OSBA</a:t>
            </a: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1-800-578-6722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257300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35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 –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legislation requiring health care coverage</a:t>
            </a:r>
          </a:p>
          <a:p>
            <a:pPr lvl="1"/>
            <a:r>
              <a:rPr lang="en-US" dirty="0" smtClean="0"/>
              <a:t>Individuals required to have coverage or</a:t>
            </a:r>
          </a:p>
          <a:p>
            <a:pPr lvl="2"/>
            <a:r>
              <a:rPr lang="en-US" dirty="0" smtClean="0"/>
              <a:t>Have an exemption from the requirement; or</a:t>
            </a:r>
          </a:p>
          <a:p>
            <a:pPr lvl="2"/>
            <a:r>
              <a:rPr lang="en-US" dirty="0" smtClean="0"/>
              <a:t>Make an individual shared responsibility tax payment when filing their individual federal income tax return</a:t>
            </a:r>
          </a:p>
          <a:p>
            <a:pPr lvl="1"/>
            <a:r>
              <a:rPr lang="en-US" dirty="0" smtClean="0"/>
              <a:t>Employers required to offer coverage</a:t>
            </a:r>
          </a:p>
          <a:p>
            <a:pPr lvl="1"/>
            <a:r>
              <a:rPr lang="en-US" dirty="0" smtClean="0"/>
              <a:t>Subjects those not in compliance with various financial penalties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Employer Mandate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Applies to employers with 100 or more full-time equivalent employees</a:t>
            </a:r>
          </a:p>
          <a:p>
            <a:r>
              <a:rPr lang="en-US" dirty="0" smtClean="0"/>
              <a:t>2016 that number drops to 50 </a:t>
            </a:r>
            <a:r>
              <a:rPr lang="en-US" dirty="0" err="1" smtClean="0"/>
              <a:t>fte</a:t>
            </a:r>
            <a:r>
              <a:rPr lang="en-US" dirty="0" smtClean="0"/>
              <a:t> </a:t>
            </a:r>
          </a:p>
          <a:p>
            <a:r>
              <a:rPr lang="en-US" dirty="0" smtClean="0"/>
              <a:t>Must offer coverage to employees working 30+ hours per week or 130+ hours per month</a:t>
            </a:r>
          </a:p>
          <a:p>
            <a:r>
              <a:rPr lang="en-US" dirty="0" smtClean="0"/>
              <a:t>Employers must provide coverage that is adequate and affordable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Comply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Employers may be subject to “pay or play” penalties</a:t>
            </a:r>
          </a:p>
          <a:p>
            <a:pPr lvl="1"/>
            <a:r>
              <a:rPr lang="en-US" dirty="0" smtClean="0"/>
              <a:t>If they don’t provide coverage to at least 95% of eligible employees (70% in 2015)</a:t>
            </a:r>
          </a:p>
          <a:p>
            <a:pPr lvl="1"/>
            <a:r>
              <a:rPr lang="en-US" dirty="0" smtClean="0"/>
              <a:t>Coverage is not deemed affordable</a:t>
            </a:r>
          </a:p>
          <a:p>
            <a:r>
              <a:rPr lang="en-US" dirty="0" smtClean="0"/>
              <a:t>Penalty Amounts</a:t>
            </a:r>
          </a:p>
          <a:p>
            <a:pPr lvl="1"/>
            <a:r>
              <a:rPr lang="en-US" dirty="0" smtClean="0"/>
              <a:t>$2,000 per employee if not offered</a:t>
            </a:r>
          </a:p>
          <a:p>
            <a:pPr lvl="1"/>
            <a:r>
              <a:rPr lang="en-US" dirty="0" smtClean="0"/>
              <a:t>$3,000 per employee if not affordable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IRS reporting requirements</a:t>
            </a:r>
          </a:p>
          <a:p>
            <a:pPr lvl="1"/>
            <a:r>
              <a:rPr lang="en-US" dirty="0" smtClean="0"/>
              <a:t>To assist in enforcement of ACA mandates</a:t>
            </a:r>
          </a:p>
          <a:p>
            <a:pPr lvl="1"/>
            <a:r>
              <a:rPr lang="en-US" dirty="0" smtClean="0"/>
              <a:t>Begins with 2015 calendar year reporting</a:t>
            </a:r>
          </a:p>
          <a:p>
            <a:pPr lvl="1"/>
            <a:r>
              <a:rPr lang="en-US" dirty="0" smtClean="0"/>
              <a:t>OEBB plans:</a:t>
            </a:r>
          </a:p>
          <a:p>
            <a:pPr lvl="2"/>
            <a:r>
              <a:rPr lang="en-US" dirty="0" smtClean="0"/>
              <a:t>OEBB providers will file 1095-B form</a:t>
            </a:r>
          </a:p>
          <a:p>
            <a:pPr lvl="2"/>
            <a:r>
              <a:rPr lang="en-US" dirty="0" smtClean="0"/>
              <a:t>Districts must provide 1094-C and 1095-C forms</a:t>
            </a:r>
          </a:p>
          <a:p>
            <a:pPr lvl="1"/>
            <a:r>
              <a:rPr lang="en-US" dirty="0" smtClean="0"/>
              <a:t>Other plans:</a:t>
            </a:r>
          </a:p>
          <a:p>
            <a:pPr lvl="2"/>
            <a:r>
              <a:rPr lang="en-US" dirty="0" smtClean="0"/>
              <a:t>Need to work with provider regarding filing of necessary forms and documents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Cadillac Tax Beginning 2018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40% nondeductible excise tax </a:t>
            </a:r>
          </a:p>
          <a:p>
            <a:pPr lvl="1"/>
            <a:r>
              <a:rPr lang="en-US" dirty="0" smtClean="0"/>
              <a:t>Imposed on aggregate value of health plan costs in excess of:</a:t>
            </a:r>
          </a:p>
          <a:p>
            <a:pPr lvl="2"/>
            <a:r>
              <a:rPr lang="en-US" dirty="0" smtClean="0"/>
              <a:t>$10,200 for individual coverage</a:t>
            </a:r>
          </a:p>
          <a:p>
            <a:pPr lvl="2"/>
            <a:r>
              <a:rPr lang="en-US" dirty="0" smtClean="0"/>
              <a:t>$27,500 for family coverage</a:t>
            </a:r>
          </a:p>
          <a:p>
            <a:pPr lvl="1"/>
            <a:r>
              <a:rPr lang="en-US" dirty="0" smtClean="0"/>
              <a:t>Value indexed for inflation using CPI(U)</a:t>
            </a:r>
          </a:p>
          <a:p>
            <a:pPr lvl="2"/>
            <a:r>
              <a:rPr lang="en-US" dirty="0" smtClean="0"/>
              <a:t>CPI(U) increasing between 2%-4% per year</a:t>
            </a:r>
          </a:p>
          <a:p>
            <a:pPr lvl="2"/>
            <a:r>
              <a:rPr lang="en-US" dirty="0" smtClean="0"/>
              <a:t>Health insurance increasing 7%-10% per year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Cadillac Tax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plans do you offer</a:t>
            </a:r>
          </a:p>
          <a:p>
            <a:pPr lvl="1"/>
            <a:r>
              <a:rPr lang="en-US" dirty="0" smtClean="0"/>
              <a:t>Lower premium and higher deductible</a:t>
            </a:r>
          </a:p>
          <a:p>
            <a:pPr lvl="1"/>
            <a:r>
              <a:rPr lang="en-US" dirty="0" smtClean="0"/>
              <a:t>Higher premium and lower deductible</a:t>
            </a:r>
          </a:p>
          <a:p>
            <a:r>
              <a:rPr lang="en-US" dirty="0" smtClean="0"/>
              <a:t>OEBB plans</a:t>
            </a:r>
          </a:p>
          <a:p>
            <a:pPr lvl="1"/>
            <a:r>
              <a:rPr lang="en-US" dirty="0" smtClean="0"/>
              <a:t>Currently all OEBB plans except possibly Plan H may be subject to excise tax by 2018</a:t>
            </a:r>
          </a:p>
          <a:p>
            <a:pPr lvl="1"/>
            <a:r>
              <a:rPr lang="en-US" dirty="0" smtClean="0"/>
              <a:t>Using current projections even Plan H will be subject to excise tax by 2024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Leads us to strategies for complying with ACA and keeping costs and risk of penalties down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723</Words>
  <Application>Microsoft Office PowerPoint</Application>
  <PresentationFormat>On-screen Show (4:3)</PresentationFormat>
  <Paragraphs>126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Arial Black</vt:lpstr>
      <vt:lpstr>Calibri</vt:lpstr>
      <vt:lpstr>Office Theme</vt:lpstr>
      <vt:lpstr>The Impact of the ACA  and  Its Effect on Negotiations</vt:lpstr>
      <vt:lpstr>PowerPoint Presentation</vt:lpstr>
      <vt:lpstr>ACA – What is it?</vt:lpstr>
      <vt:lpstr>Employer Mandate</vt:lpstr>
      <vt:lpstr>Failure to Comply</vt:lpstr>
      <vt:lpstr>Reporting</vt:lpstr>
      <vt:lpstr>Upcoming Considerations</vt:lpstr>
      <vt:lpstr>Cadillac Tax Considerations</vt:lpstr>
      <vt:lpstr>  Strategies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Current District Trends Around Insurance</vt:lpstr>
      <vt:lpstr>Trends in Union Proposals</vt:lpstr>
      <vt:lpstr>Bargaining Strategies</vt:lpstr>
      <vt:lpstr>Bargaining Strategies</vt:lpstr>
      <vt:lpstr>Bargaining Strategies</vt:lpstr>
      <vt:lpstr>PowerPoint Presentation</vt:lpstr>
      <vt:lpstr>We’re here to Help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 – What is it?</dc:title>
  <dc:creator>Angie Peterman</dc:creator>
  <cp:lastModifiedBy>Colette Blakely</cp:lastModifiedBy>
  <cp:revision>16</cp:revision>
  <cp:lastPrinted>2015-11-25T22:42:26Z</cp:lastPrinted>
  <dcterms:created xsi:type="dcterms:W3CDTF">2015-11-24T00:40:26Z</dcterms:created>
  <dcterms:modified xsi:type="dcterms:W3CDTF">2015-12-01T20:13:34Z</dcterms:modified>
</cp:coreProperties>
</file>