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58" r:id="rId3"/>
    <p:sldId id="259" r:id="rId4"/>
    <p:sldId id="260" r:id="rId5"/>
    <p:sldId id="261" r:id="rId6"/>
    <p:sldId id="262" r:id="rId7"/>
    <p:sldId id="264" r:id="rId8"/>
    <p:sldId id="265" r:id="rId9"/>
    <p:sldId id="268" r:id="rId10"/>
    <p:sldId id="270" r:id="rId11"/>
    <p:sldId id="271" r:id="rId12"/>
    <p:sldId id="293" r:id="rId13"/>
    <p:sldId id="267" r:id="rId14"/>
    <p:sldId id="290" r:id="rId15"/>
    <p:sldId id="294" r:id="rId16"/>
    <p:sldId id="295" r:id="rId17"/>
    <p:sldId id="296" r:id="rId18"/>
    <p:sldId id="297" r:id="rId19"/>
    <p:sldId id="298" r:id="rId20"/>
    <p:sldId id="299" r:id="rId21"/>
    <p:sldId id="300" r:id="rId22"/>
    <p:sldId id="301" r:id="rId23"/>
    <p:sldId id="302" r:id="rId24"/>
    <p:sldId id="303" r:id="rId25"/>
    <p:sldId id="291" r:id="rId26"/>
    <p:sldId id="272" r:id="rId27"/>
    <p:sldId id="278" r:id="rId28"/>
    <p:sldId id="280" r:id="rId29"/>
    <p:sldId id="279" r:id="rId30"/>
    <p:sldId id="273" r:id="rId31"/>
    <p:sldId id="276" r:id="rId32"/>
    <p:sldId id="292" r:id="rId33"/>
    <p:sldId id="304" r:id="rId34"/>
    <p:sldId id="275" r:id="rId35"/>
    <p:sldId id="285" r:id="rId36"/>
    <p:sldId id="286" r:id="rId37"/>
    <p:sldId id="287" r:id="rId3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37" autoAdjust="0"/>
  </p:normalViewPr>
  <p:slideViewPr>
    <p:cSldViewPr>
      <p:cViewPr>
        <p:scale>
          <a:sx n="76" d="100"/>
          <a:sy n="76" d="100"/>
        </p:scale>
        <p:origin x="-294"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881D0B-A348-4688-A210-7C85871D650D}"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en-US"/>
        </a:p>
      </dgm:t>
    </dgm:pt>
    <dgm:pt modelId="{5A6253A0-9CD3-4168-9528-2C2972F0BDA0}">
      <dgm:prSet phldrT="[Text]" custT="1"/>
      <dgm:spPr>
        <a:ln>
          <a:prstDash val="solid"/>
        </a:ln>
      </dgm:spPr>
      <dgm:t>
        <a:bodyPr/>
        <a:lstStyle/>
        <a:p>
          <a:r>
            <a:rPr lang="en-US" sz="1400" dirty="0" smtClean="0"/>
            <a:t>Teachers in tested grades and subjects &amp; Principals </a:t>
          </a:r>
          <a:endParaRPr lang="en-US" sz="1400" dirty="0"/>
        </a:p>
      </dgm:t>
    </dgm:pt>
    <dgm:pt modelId="{1BA2F8CA-9F19-4FE4-B3E6-6BB99C5060C6}" type="parTrans" cxnId="{1D311F9E-74A8-40DF-A96B-98B873B33DD3}">
      <dgm:prSet/>
      <dgm:spPr/>
      <dgm:t>
        <a:bodyPr/>
        <a:lstStyle/>
        <a:p>
          <a:endParaRPr lang="en-US"/>
        </a:p>
      </dgm:t>
    </dgm:pt>
    <dgm:pt modelId="{89CF5ACE-F7A8-4610-8987-AAF9B5F5977E}" type="sibTrans" cxnId="{1D311F9E-74A8-40DF-A96B-98B873B33DD3}">
      <dgm:prSet/>
      <dgm:spPr/>
      <dgm:t>
        <a:bodyPr/>
        <a:lstStyle/>
        <a:p>
          <a:endParaRPr lang="en-US"/>
        </a:p>
      </dgm:t>
    </dgm:pt>
    <dgm:pt modelId="{8BD5A34B-D126-4FBA-B4B6-9F5A987ADA20}">
      <dgm:prSet phldrT="[Text]"/>
      <dgm:spPr>
        <a:solidFill>
          <a:schemeClr val="accent2">
            <a:lumMod val="40000"/>
            <a:lumOff val="60000"/>
            <a:alpha val="90000"/>
          </a:schemeClr>
        </a:solidFill>
        <a:ln>
          <a:prstDash val="solid"/>
        </a:ln>
      </dgm:spPr>
      <dgm:t>
        <a:bodyPr/>
        <a:lstStyle/>
        <a:p>
          <a:r>
            <a:rPr lang="en-US" dirty="0" smtClean="0"/>
            <a:t>Category 1 SLG goal</a:t>
          </a:r>
          <a:endParaRPr lang="en-US" dirty="0"/>
        </a:p>
      </dgm:t>
    </dgm:pt>
    <dgm:pt modelId="{CC4BBD73-2DA0-4132-B579-46E6351BF0AA}" type="parTrans" cxnId="{664C1C30-9F33-48DB-A088-DFA9E295ECA4}">
      <dgm:prSet/>
      <dgm:spPr>
        <a:ln>
          <a:prstDash val="solid"/>
        </a:ln>
      </dgm:spPr>
      <dgm:t>
        <a:bodyPr/>
        <a:lstStyle/>
        <a:p>
          <a:endParaRPr lang="en-US"/>
        </a:p>
      </dgm:t>
    </dgm:pt>
    <dgm:pt modelId="{96131758-164F-4178-8308-3D8A3E770250}" type="sibTrans" cxnId="{664C1C30-9F33-48DB-A088-DFA9E295ECA4}">
      <dgm:prSet/>
      <dgm:spPr/>
      <dgm:t>
        <a:bodyPr/>
        <a:lstStyle/>
        <a:p>
          <a:endParaRPr lang="en-US"/>
        </a:p>
      </dgm:t>
    </dgm:pt>
    <dgm:pt modelId="{0FAD2DE3-942A-4967-8AB1-812E151DC7FE}">
      <dgm:prSet phldrT="[Text]"/>
      <dgm:spPr>
        <a:solidFill>
          <a:schemeClr val="accent3">
            <a:lumMod val="20000"/>
            <a:lumOff val="80000"/>
            <a:alpha val="90000"/>
          </a:schemeClr>
        </a:solidFill>
        <a:ln>
          <a:prstDash val="solid"/>
        </a:ln>
      </dgm:spPr>
      <dgm:t>
        <a:bodyPr/>
        <a:lstStyle/>
        <a:p>
          <a:r>
            <a:rPr lang="en-US" dirty="0" smtClean="0"/>
            <a:t>Category 2 SLG goal</a:t>
          </a:r>
          <a:endParaRPr lang="en-US" dirty="0"/>
        </a:p>
      </dgm:t>
    </dgm:pt>
    <dgm:pt modelId="{4CAFDD72-A086-4733-B2CC-F41FE2E13F61}" type="parTrans" cxnId="{C4367256-D7D2-444F-A449-7150B9CF2459}">
      <dgm:prSet/>
      <dgm:spPr>
        <a:ln>
          <a:prstDash val="solid"/>
        </a:ln>
      </dgm:spPr>
      <dgm:t>
        <a:bodyPr/>
        <a:lstStyle/>
        <a:p>
          <a:endParaRPr lang="en-US"/>
        </a:p>
      </dgm:t>
    </dgm:pt>
    <dgm:pt modelId="{6128AA30-6142-46F3-B95F-A0F510776FFA}" type="sibTrans" cxnId="{C4367256-D7D2-444F-A449-7150B9CF2459}">
      <dgm:prSet/>
      <dgm:spPr/>
      <dgm:t>
        <a:bodyPr/>
        <a:lstStyle/>
        <a:p>
          <a:endParaRPr lang="en-US"/>
        </a:p>
      </dgm:t>
    </dgm:pt>
    <dgm:pt modelId="{066652A4-C158-4DDD-B777-F5C763034DD7}">
      <dgm:prSet phldrT="[Text]"/>
      <dgm:spPr>
        <a:ln>
          <a:prstDash val="solid"/>
        </a:ln>
      </dgm:spPr>
      <dgm:t>
        <a:bodyPr/>
        <a:lstStyle/>
        <a:p>
          <a:r>
            <a:rPr lang="en-US" dirty="0" smtClean="0"/>
            <a:t>Teachers in non-tested grades and subjects</a:t>
          </a:r>
          <a:endParaRPr lang="en-US" dirty="0"/>
        </a:p>
      </dgm:t>
    </dgm:pt>
    <dgm:pt modelId="{AECC20EE-2F3F-4351-BEB0-DD510FCB1AE5}" type="parTrans" cxnId="{8FCD7FB5-7664-4D4B-9418-1D4C7B40A166}">
      <dgm:prSet/>
      <dgm:spPr/>
      <dgm:t>
        <a:bodyPr/>
        <a:lstStyle/>
        <a:p>
          <a:endParaRPr lang="en-US"/>
        </a:p>
      </dgm:t>
    </dgm:pt>
    <dgm:pt modelId="{B38106DA-53E7-4564-B9E8-FEEC7C23DB63}" type="sibTrans" cxnId="{8FCD7FB5-7664-4D4B-9418-1D4C7B40A166}">
      <dgm:prSet/>
      <dgm:spPr/>
      <dgm:t>
        <a:bodyPr/>
        <a:lstStyle/>
        <a:p>
          <a:endParaRPr lang="en-US"/>
        </a:p>
      </dgm:t>
    </dgm:pt>
    <dgm:pt modelId="{8453B0EB-D384-45D4-8CA4-39C04E4B1BEA}">
      <dgm:prSet phldrT="[Text]"/>
      <dgm:spPr>
        <a:solidFill>
          <a:schemeClr val="accent3">
            <a:lumMod val="20000"/>
            <a:lumOff val="80000"/>
            <a:alpha val="90000"/>
          </a:schemeClr>
        </a:solidFill>
        <a:ln>
          <a:prstDash val="solid"/>
        </a:ln>
      </dgm:spPr>
      <dgm:t>
        <a:bodyPr/>
        <a:lstStyle/>
        <a:p>
          <a:r>
            <a:rPr lang="en-US" dirty="0" smtClean="0"/>
            <a:t>Category 2 SLG goal</a:t>
          </a:r>
          <a:endParaRPr lang="en-US" dirty="0"/>
        </a:p>
      </dgm:t>
    </dgm:pt>
    <dgm:pt modelId="{E540E78B-5F22-4494-81C2-B6F34BA07B6C}" type="parTrans" cxnId="{050BCA50-4621-4D6A-8D44-2A4679812A65}">
      <dgm:prSet/>
      <dgm:spPr>
        <a:ln>
          <a:prstDash val="solid"/>
        </a:ln>
      </dgm:spPr>
      <dgm:t>
        <a:bodyPr/>
        <a:lstStyle/>
        <a:p>
          <a:endParaRPr lang="en-US"/>
        </a:p>
      </dgm:t>
    </dgm:pt>
    <dgm:pt modelId="{EF969DA5-6DE1-4CDA-8CDF-6FF6354708DC}" type="sibTrans" cxnId="{050BCA50-4621-4D6A-8D44-2A4679812A65}">
      <dgm:prSet/>
      <dgm:spPr/>
      <dgm:t>
        <a:bodyPr/>
        <a:lstStyle/>
        <a:p>
          <a:endParaRPr lang="en-US"/>
        </a:p>
      </dgm:t>
    </dgm:pt>
    <dgm:pt modelId="{80E194CA-27E8-40FA-939F-77D1247CEC71}">
      <dgm:prSet phldrT="[Text]"/>
      <dgm:spPr>
        <a:solidFill>
          <a:schemeClr val="accent3">
            <a:lumMod val="20000"/>
            <a:lumOff val="80000"/>
            <a:alpha val="90000"/>
          </a:schemeClr>
        </a:solidFill>
        <a:ln>
          <a:prstDash val="solid"/>
        </a:ln>
      </dgm:spPr>
      <dgm:t>
        <a:bodyPr/>
        <a:lstStyle/>
        <a:p>
          <a:r>
            <a:rPr lang="en-US" dirty="0" smtClean="0"/>
            <a:t>Category 2 SLG goal</a:t>
          </a:r>
          <a:endParaRPr lang="en-US" dirty="0"/>
        </a:p>
      </dgm:t>
    </dgm:pt>
    <dgm:pt modelId="{6B23B4E9-E062-44C7-94D1-628540A2007D}" type="parTrans" cxnId="{7BCB688F-602B-44C3-A8E1-490021E523A7}">
      <dgm:prSet/>
      <dgm:spPr>
        <a:ln>
          <a:prstDash val="solid"/>
        </a:ln>
      </dgm:spPr>
      <dgm:t>
        <a:bodyPr/>
        <a:lstStyle/>
        <a:p>
          <a:endParaRPr lang="en-US"/>
        </a:p>
      </dgm:t>
    </dgm:pt>
    <dgm:pt modelId="{01B2A8B9-CB31-4745-B137-207C237F76B5}" type="sibTrans" cxnId="{7BCB688F-602B-44C3-A8E1-490021E523A7}">
      <dgm:prSet/>
      <dgm:spPr/>
      <dgm:t>
        <a:bodyPr/>
        <a:lstStyle/>
        <a:p>
          <a:endParaRPr lang="en-US"/>
        </a:p>
      </dgm:t>
    </dgm:pt>
    <dgm:pt modelId="{2703E1FE-6ED3-424E-9DED-437362449337}" type="pres">
      <dgm:prSet presAssocID="{24881D0B-A348-4688-A210-7C85871D650D}" presName="diagram" presStyleCnt="0">
        <dgm:presLayoutVars>
          <dgm:chPref val="1"/>
          <dgm:dir/>
          <dgm:animOne val="branch"/>
          <dgm:animLvl val="lvl"/>
          <dgm:resizeHandles/>
        </dgm:presLayoutVars>
      </dgm:prSet>
      <dgm:spPr/>
      <dgm:t>
        <a:bodyPr/>
        <a:lstStyle/>
        <a:p>
          <a:endParaRPr lang="en-US"/>
        </a:p>
      </dgm:t>
    </dgm:pt>
    <dgm:pt modelId="{F0FD9259-7F51-4330-922A-03359BA6CA77}" type="pres">
      <dgm:prSet presAssocID="{5A6253A0-9CD3-4168-9528-2C2972F0BDA0}" presName="root" presStyleCnt="0"/>
      <dgm:spPr/>
    </dgm:pt>
    <dgm:pt modelId="{676B5DA1-5F0B-47A7-9B0B-78EE2D7A4764}" type="pres">
      <dgm:prSet presAssocID="{5A6253A0-9CD3-4168-9528-2C2972F0BDA0}" presName="rootComposite" presStyleCnt="0"/>
      <dgm:spPr/>
    </dgm:pt>
    <dgm:pt modelId="{A6469140-A3B7-4457-9382-C3026CA7DA7B}" type="pres">
      <dgm:prSet presAssocID="{5A6253A0-9CD3-4168-9528-2C2972F0BDA0}" presName="rootText" presStyleLbl="node1" presStyleIdx="0" presStyleCnt="2"/>
      <dgm:spPr/>
      <dgm:t>
        <a:bodyPr/>
        <a:lstStyle/>
        <a:p>
          <a:endParaRPr lang="en-US"/>
        </a:p>
      </dgm:t>
    </dgm:pt>
    <dgm:pt modelId="{3C932A34-EA2B-4822-A9DB-2BB34793890D}" type="pres">
      <dgm:prSet presAssocID="{5A6253A0-9CD3-4168-9528-2C2972F0BDA0}" presName="rootConnector" presStyleLbl="node1" presStyleIdx="0" presStyleCnt="2"/>
      <dgm:spPr/>
      <dgm:t>
        <a:bodyPr/>
        <a:lstStyle/>
        <a:p>
          <a:endParaRPr lang="en-US"/>
        </a:p>
      </dgm:t>
    </dgm:pt>
    <dgm:pt modelId="{C7412F00-FFA9-4B18-8C56-E3C6BE4F16C0}" type="pres">
      <dgm:prSet presAssocID="{5A6253A0-9CD3-4168-9528-2C2972F0BDA0}" presName="childShape" presStyleCnt="0"/>
      <dgm:spPr/>
    </dgm:pt>
    <dgm:pt modelId="{B2C1775E-6A97-4810-B839-F14A2E4635C7}" type="pres">
      <dgm:prSet presAssocID="{CC4BBD73-2DA0-4132-B579-46E6351BF0AA}" presName="Name13" presStyleLbl="parChTrans1D2" presStyleIdx="0" presStyleCnt="4"/>
      <dgm:spPr/>
      <dgm:t>
        <a:bodyPr/>
        <a:lstStyle/>
        <a:p>
          <a:endParaRPr lang="en-US"/>
        </a:p>
      </dgm:t>
    </dgm:pt>
    <dgm:pt modelId="{E5192106-1420-4032-8EAE-21BE56BB1A79}" type="pres">
      <dgm:prSet presAssocID="{8BD5A34B-D126-4FBA-B4B6-9F5A987ADA20}" presName="childText" presStyleLbl="bgAcc1" presStyleIdx="0" presStyleCnt="4">
        <dgm:presLayoutVars>
          <dgm:bulletEnabled val="1"/>
        </dgm:presLayoutVars>
      </dgm:prSet>
      <dgm:spPr/>
      <dgm:t>
        <a:bodyPr/>
        <a:lstStyle/>
        <a:p>
          <a:endParaRPr lang="en-US"/>
        </a:p>
      </dgm:t>
    </dgm:pt>
    <dgm:pt modelId="{56D8841E-9183-47C5-9471-9CB6B81D4309}" type="pres">
      <dgm:prSet presAssocID="{4CAFDD72-A086-4733-B2CC-F41FE2E13F61}" presName="Name13" presStyleLbl="parChTrans1D2" presStyleIdx="1" presStyleCnt="4"/>
      <dgm:spPr/>
      <dgm:t>
        <a:bodyPr/>
        <a:lstStyle/>
        <a:p>
          <a:endParaRPr lang="en-US"/>
        </a:p>
      </dgm:t>
    </dgm:pt>
    <dgm:pt modelId="{86A97CCC-FE35-44F9-A7C9-0CEC77D42A7D}" type="pres">
      <dgm:prSet presAssocID="{0FAD2DE3-942A-4967-8AB1-812E151DC7FE}" presName="childText" presStyleLbl="bgAcc1" presStyleIdx="1" presStyleCnt="4">
        <dgm:presLayoutVars>
          <dgm:bulletEnabled val="1"/>
        </dgm:presLayoutVars>
      </dgm:prSet>
      <dgm:spPr/>
      <dgm:t>
        <a:bodyPr/>
        <a:lstStyle/>
        <a:p>
          <a:endParaRPr lang="en-US"/>
        </a:p>
      </dgm:t>
    </dgm:pt>
    <dgm:pt modelId="{2611B10E-4AB7-4D42-B706-28B24B8349B7}" type="pres">
      <dgm:prSet presAssocID="{066652A4-C158-4DDD-B777-F5C763034DD7}" presName="root" presStyleCnt="0"/>
      <dgm:spPr/>
    </dgm:pt>
    <dgm:pt modelId="{520519D9-8B51-464A-A426-B588BE063EE8}" type="pres">
      <dgm:prSet presAssocID="{066652A4-C158-4DDD-B777-F5C763034DD7}" presName="rootComposite" presStyleCnt="0"/>
      <dgm:spPr/>
    </dgm:pt>
    <dgm:pt modelId="{8B585317-3B49-4171-81DE-1A3517B888C5}" type="pres">
      <dgm:prSet presAssocID="{066652A4-C158-4DDD-B777-F5C763034DD7}" presName="rootText" presStyleLbl="node1" presStyleIdx="1" presStyleCnt="2"/>
      <dgm:spPr/>
      <dgm:t>
        <a:bodyPr/>
        <a:lstStyle/>
        <a:p>
          <a:endParaRPr lang="en-US"/>
        </a:p>
      </dgm:t>
    </dgm:pt>
    <dgm:pt modelId="{FF79C749-E289-41D6-81E3-A3CC598066DC}" type="pres">
      <dgm:prSet presAssocID="{066652A4-C158-4DDD-B777-F5C763034DD7}" presName="rootConnector" presStyleLbl="node1" presStyleIdx="1" presStyleCnt="2"/>
      <dgm:spPr/>
      <dgm:t>
        <a:bodyPr/>
        <a:lstStyle/>
        <a:p>
          <a:endParaRPr lang="en-US"/>
        </a:p>
      </dgm:t>
    </dgm:pt>
    <dgm:pt modelId="{23A58073-2A64-47E5-B705-05A8321737C6}" type="pres">
      <dgm:prSet presAssocID="{066652A4-C158-4DDD-B777-F5C763034DD7}" presName="childShape" presStyleCnt="0"/>
      <dgm:spPr/>
    </dgm:pt>
    <dgm:pt modelId="{B70B5FE9-73F2-4FB9-AC64-68F556610845}" type="pres">
      <dgm:prSet presAssocID="{E540E78B-5F22-4494-81C2-B6F34BA07B6C}" presName="Name13" presStyleLbl="parChTrans1D2" presStyleIdx="2" presStyleCnt="4"/>
      <dgm:spPr/>
      <dgm:t>
        <a:bodyPr/>
        <a:lstStyle/>
        <a:p>
          <a:endParaRPr lang="en-US"/>
        </a:p>
      </dgm:t>
    </dgm:pt>
    <dgm:pt modelId="{E13869B9-7834-4003-8E14-B6C6FCAC73DD}" type="pres">
      <dgm:prSet presAssocID="{8453B0EB-D384-45D4-8CA4-39C04E4B1BEA}" presName="childText" presStyleLbl="bgAcc1" presStyleIdx="2" presStyleCnt="4">
        <dgm:presLayoutVars>
          <dgm:bulletEnabled val="1"/>
        </dgm:presLayoutVars>
      </dgm:prSet>
      <dgm:spPr/>
      <dgm:t>
        <a:bodyPr/>
        <a:lstStyle/>
        <a:p>
          <a:endParaRPr lang="en-US"/>
        </a:p>
      </dgm:t>
    </dgm:pt>
    <dgm:pt modelId="{12A80BCD-D8D0-446C-8D1A-2FC977668112}" type="pres">
      <dgm:prSet presAssocID="{6B23B4E9-E062-44C7-94D1-628540A2007D}" presName="Name13" presStyleLbl="parChTrans1D2" presStyleIdx="3" presStyleCnt="4"/>
      <dgm:spPr/>
      <dgm:t>
        <a:bodyPr/>
        <a:lstStyle/>
        <a:p>
          <a:endParaRPr lang="en-US"/>
        </a:p>
      </dgm:t>
    </dgm:pt>
    <dgm:pt modelId="{8BDCBE2B-6E22-4BF4-B991-4B153867410D}" type="pres">
      <dgm:prSet presAssocID="{80E194CA-27E8-40FA-939F-77D1247CEC71}" presName="childText" presStyleLbl="bgAcc1" presStyleIdx="3" presStyleCnt="4" custLinFactNeighborX="1166" custLinFactNeighborY="-1766">
        <dgm:presLayoutVars>
          <dgm:bulletEnabled val="1"/>
        </dgm:presLayoutVars>
      </dgm:prSet>
      <dgm:spPr/>
      <dgm:t>
        <a:bodyPr/>
        <a:lstStyle/>
        <a:p>
          <a:endParaRPr lang="en-US"/>
        </a:p>
      </dgm:t>
    </dgm:pt>
  </dgm:ptLst>
  <dgm:cxnLst>
    <dgm:cxn modelId="{D5CC8800-F9CC-40D4-A333-E56F306B9AD8}" type="presOf" srcId="{5A6253A0-9CD3-4168-9528-2C2972F0BDA0}" destId="{3C932A34-EA2B-4822-A9DB-2BB34793890D}" srcOrd="1" destOrd="0" presId="urn:microsoft.com/office/officeart/2005/8/layout/hierarchy3"/>
    <dgm:cxn modelId="{8ADF3B52-6488-42FB-B8D5-E8F188BB57BC}" type="presOf" srcId="{8453B0EB-D384-45D4-8CA4-39C04E4B1BEA}" destId="{E13869B9-7834-4003-8E14-B6C6FCAC73DD}" srcOrd="0" destOrd="0" presId="urn:microsoft.com/office/officeart/2005/8/layout/hierarchy3"/>
    <dgm:cxn modelId="{C4367256-D7D2-444F-A449-7150B9CF2459}" srcId="{5A6253A0-9CD3-4168-9528-2C2972F0BDA0}" destId="{0FAD2DE3-942A-4967-8AB1-812E151DC7FE}" srcOrd="1" destOrd="0" parTransId="{4CAFDD72-A086-4733-B2CC-F41FE2E13F61}" sibTransId="{6128AA30-6142-46F3-B95F-A0F510776FFA}"/>
    <dgm:cxn modelId="{5E8CC01C-703C-43D8-BB8B-4CE7683F57DF}" type="presOf" srcId="{066652A4-C158-4DDD-B777-F5C763034DD7}" destId="{FF79C749-E289-41D6-81E3-A3CC598066DC}" srcOrd="1" destOrd="0" presId="urn:microsoft.com/office/officeart/2005/8/layout/hierarchy3"/>
    <dgm:cxn modelId="{6A795449-11CE-4B19-BE50-C6C9B382CF82}" type="presOf" srcId="{6B23B4E9-E062-44C7-94D1-628540A2007D}" destId="{12A80BCD-D8D0-446C-8D1A-2FC977668112}" srcOrd="0" destOrd="0" presId="urn:microsoft.com/office/officeart/2005/8/layout/hierarchy3"/>
    <dgm:cxn modelId="{1D311F9E-74A8-40DF-A96B-98B873B33DD3}" srcId="{24881D0B-A348-4688-A210-7C85871D650D}" destId="{5A6253A0-9CD3-4168-9528-2C2972F0BDA0}" srcOrd="0" destOrd="0" parTransId="{1BA2F8CA-9F19-4FE4-B3E6-6BB99C5060C6}" sibTransId="{89CF5ACE-F7A8-4610-8987-AAF9B5F5977E}"/>
    <dgm:cxn modelId="{6D117B23-7F4E-4C77-9666-6FD47AA5E330}" type="presOf" srcId="{4CAFDD72-A086-4733-B2CC-F41FE2E13F61}" destId="{56D8841E-9183-47C5-9471-9CB6B81D4309}" srcOrd="0" destOrd="0" presId="urn:microsoft.com/office/officeart/2005/8/layout/hierarchy3"/>
    <dgm:cxn modelId="{77BEF7E9-51FF-4947-8926-04EF33E32651}" type="presOf" srcId="{80E194CA-27E8-40FA-939F-77D1247CEC71}" destId="{8BDCBE2B-6E22-4BF4-B991-4B153867410D}" srcOrd="0" destOrd="0" presId="urn:microsoft.com/office/officeart/2005/8/layout/hierarchy3"/>
    <dgm:cxn modelId="{7BCB688F-602B-44C3-A8E1-490021E523A7}" srcId="{066652A4-C158-4DDD-B777-F5C763034DD7}" destId="{80E194CA-27E8-40FA-939F-77D1247CEC71}" srcOrd="1" destOrd="0" parTransId="{6B23B4E9-E062-44C7-94D1-628540A2007D}" sibTransId="{01B2A8B9-CB31-4745-B137-207C237F76B5}"/>
    <dgm:cxn modelId="{D03CF455-0B7F-41E8-8666-46ED3C4A8A45}" type="presOf" srcId="{0FAD2DE3-942A-4967-8AB1-812E151DC7FE}" destId="{86A97CCC-FE35-44F9-A7C9-0CEC77D42A7D}" srcOrd="0" destOrd="0" presId="urn:microsoft.com/office/officeart/2005/8/layout/hierarchy3"/>
    <dgm:cxn modelId="{DB4C13AF-28C4-478F-BF1A-1DD04937993D}" type="presOf" srcId="{5A6253A0-9CD3-4168-9528-2C2972F0BDA0}" destId="{A6469140-A3B7-4457-9382-C3026CA7DA7B}" srcOrd="0" destOrd="0" presId="urn:microsoft.com/office/officeart/2005/8/layout/hierarchy3"/>
    <dgm:cxn modelId="{8A3DB830-B988-441C-8246-55B213DCCE01}" type="presOf" srcId="{24881D0B-A348-4688-A210-7C85871D650D}" destId="{2703E1FE-6ED3-424E-9DED-437362449337}" srcOrd="0" destOrd="0" presId="urn:microsoft.com/office/officeart/2005/8/layout/hierarchy3"/>
    <dgm:cxn modelId="{050BCA50-4621-4D6A-8D44-2A4679812A65}" srcId="{066652A4-C158-4DDD-B777-F5C763034DD7}" destId="{8453B0EB-D384-45D4-8CA4-39C04E4B1BEA}" srcOrd="0" destOrd="0" parTransId="{E540E78B-5F22-4494-81C2-B6F34BA07B6C}" sibTransId="{EF969DA5-6DE1-4CDA-8CDF-6FF6354708DC}"/>
    <dgm:cxn modelId="{1313C5F1-D83A-48ED-931C-5C085DB812CD}" type="presOf" srcId="{E540E78B-5F22-4494-81C2-B6F34BA07B6C}" destId="{B70B5FE9-73F2-4FB9-AC64-68F556610845}" srcOrd="0" destOrd="0" presId="urn:microsoft.com/office/officeart/2005/8/layout/hierarchy3"/>
    <dgm:cxn modelId="{56C87FD8-3FDC-4718-9CCF-0B3322FAF0E6}" type="presOf" srcId="{066652A4-C158-4DDD-B777-F5C763034DD7}" destId="{8B585317-3B49-4171-81DE-1A3517B888C5}" srcOrd="0" destOrd="0" presId="urn:microsoft.com/office/officeart/2005/8/layout/hierarchy3"/>
    <dgm:cxn modelId="{8FCD7FB5-7664-4D4B-9418-1D4C7B40A166}" srcId="{24881D0B-A348-4688-A210-7C85871D650D}" destId="{066652A4-C158-4DDD-B777-F5C763034DD7}" srcOrd="1" destOrd="0" parTransId="{AECC20EE-2F3F-4351-BEB0-DD510FCB1AE5}" sibTransId="{B38106DA-53E7-4564-B9E8-FEEC7C23DB63}"/>
    <dgm:cxn modelId="{2633EA2D-C8ED-414A-8094-7AF90F9A1AE4}" type="presOf" srcId="{CC4BBD73-2DA0-4132-B579-46E6351BF0AA}" destId="{B2C1775E-6A97-4810-B839-F14A2E4635C7}" srcOrd="0" destOrd="0" presId="urn:microsoft.com/office/officeart/2005/8/layout/hierarchy3"/>
    <dgm:cxn modelId="{664C1C30-9F33-48DB-A088-DFA9E295ECA4}" srcId="{5A6253A0-9CD3-4168-9528-2C2972F0BDA0}" destId="{8BD5A34B-D126-4FBA-B4B6-9F5A987ADA20}" srcOrd="0" destOrd="0" parTransId="{CC4BBD73-2DA0-4132-B579-46E6351BF0AA}" sibTransId="{96131758-164F-4178-8308-3D8A3E770250}"/>
    <dgm:cxn modelId="{7E49B909-53D8-4E80-BA79-876046FB5728}" type="presOf" srcId="{8BD5A34B-D126-4FBA-B4B6-9F5A987ADA20}" destId="{E5192106-1420-4032-8EAE-21BE56BB1A79}" srcOrd="0" destOrd="0" presId="urn:microsoft.com/office/officeart/2005/8/layout/hierarchy3"/>
    <dgm:cxn modelId="{8914A49C-F181-44B7-A886-63886911975E}" type="presParOf" srcId="{2703E1FE-6ED3-424E-9DED-437362449337}" destId="{F0FD9259-7F51-4330-922A-03359BA6CA77}" srcOrd="0" destOrd="0" presId="urn:microsoft.com/office/officeart/2005/8/layout/hierarchy3"/>
    <dgm:cxn modelId="{091DDD13-81BB-47C8-BE17-EE0C98B02674}" type="presParOf" srcId="{F0FD9259-7F51-4330-922A-03359BA6CA77}" destId="{676B5DA1-5F0B-47A7-9B0B-78EE2D7A4764}" srcOrd="0" destOrd="0" presId="urn:microsoft.com/office/officeart/2005/8/layout/hierarchy3"/>
    <dgm:cxn modelId="{408F7A87-2338-44BE-89AE-01881345EAC5}" type="presParOf" srcId="{676B5DA1-5F0B-47A7-9B0B-78EE2D7A4764}" destId="{A6469140-A3B7-4457-9382-C3026CA7DA7B}" srcOrd="0" destOrd="0" presId="urn:microsoft.com/office/officeart/2005/8/layout/hierarchy3"/>
    <dgm:cxn modelId="{4505C333-B705-458C-9D21-4AABC81F7BD8}" type="presParOf" srcId="{676B5DA1-5F0B-47A7-9B0B-78EE2D7A4764}" destId="{3C932A34-EA2B-4822-A9DB-2BB34793890D}" srcOrd="1" destOrd="0" presId="urn:microsoft.com/office/officeart/2005/8/layout/hierarchy3"/>
    <dgm:cxn modelId="{494FD365-CD99-4B2C-8997-2D7CA2974A0A}" type="presParOf" srcId="{F0FD9259-7F51-4330-922A-03359BA6CA77}" destId="{C7412F00-FFA9-4B18-8C56-E3C6BE4F16C0}" srcOrd="1" destOrd="0" presId="urn:microsoft.com/office/officeart/2005/8/layout/hierarchy3"/>
    <dgm:cxn modelId="{FC434A69-F12F-482A-A9F9-5F5871770BCB}" type="presParOf" srcId="{C7412F00-FFA9-4B18-8C56-E3C6BE4F16C0}" destId="{B2C1775E-6A97-4810-B839-F14A2E4635C7}" srcOrd="0" destOrd="0" presId="urn:microsoft.com/office/officeart/2005/8/layout/hierarchy3"/>
    <dgm:cxn modelId="{9B302EA5-9A82-4B2D-AF14-D25C4CDDDB65}" type="presParOf" srcId="{C7412F00-FFA9-4B18-8C56-E3C6BE4F16C0}" destId="{E5192106-1420-4032-8EAE-21BE56BB1A79}" srcOrd="1" destOrd="0" presId="urn:microsoft.com/office/officeart/2005/8/layout/hierarchy3"/>
    <dgm:cxn modelId="{3D2FE063-844B-4B53-B0E4-BF18B931958A}" type="presParOf" srcId="{C7412F00-FFA9-4B18-8C56-E3C6BE4F16C0}" destId="{56D8841E-9183-47C5-9471-9CB6B81D4309}" srcOrd="2" destOrd="0" presId="urn:microsoft.com/office/officeart/2005/8/layout/hierarchy3"/>
    <dgm:cxn modelId="{3D2FDA78-E083-47A1-80BC-1F408DDB3A5D}" type="presParOf" srcId="{C7412F00-FFA9-4B18-8C56-E3C6BE4F16C0}" destId="{86A97CCC-FE35-44F9-A7C9-0CEC77D42A7D}" srcOrd="3" destOrd="0" presId="urn:microsoft.com/office/officeart/2005/8/layout/hierarchy3"/>
    <dgm:cxn modelId="{116FAC8C-66DF-4FFB-A7CA-8753184828C5}" type="presParOf" srcId="{2703E1FE-6ED3-424E-9DED-437362449337}" destId="{2611B10E-4AB7-4D42-B706-28B24B8349B7}" srcOrd="1" destOrd="0" presId="urn:microsoft.com/office/officeart/2005/8/layout/hierarchy3"/>
    <dgm:cxn modelId="{B90748ED-1C72-4CFF-A103-D762B682DAAF}" type="presParOf" srcId="{2611B10E-4AB7-4D42-B706-28B24B8349B7}" destId="{520519D9-8B51-464A-A426-B588BE063EE8}" srcOrd="0" destOrd="0" presId="urn:microsoft.com/office/officeart/2005/8/layout/hierarchy3"/>
    <dgm:cxn modelId="{D747EA31-AC0B-4177-AE7B-3DA93CC9413B}" type="presParOf" srcId="{520519D9-8B51-464A-A426-B588BE063EE8}" destId="{8B585317-3B49-4171-81DE-1A3517B888C5}" srcOrd="0" destOrd="0" presId="urn:microsoft.com/office/officeart/2005/8/layout/hierarchy3"/>
    <dgm:cxn modelId="{9E786B98-1D2B-4E9C-B4C3-36CC3CC7A326}" type="presParOf" srcId="{520519D9-8B51-464A-A426-B588BE063EE8}" destId="{FF79C749-E289-41D6-81E3-A3CC598066DC}" srcOrd="1" destOrd="0" presId="urn:microsoft.com/office/officeart/2005/8/layout/hierarchy3"/>
    <dgm:cxn modelId="{2FC9B460-803B-4CC9-A038-9676C2CEC210}" type="presParOf" srcId="{2611B10E-4AB7-4D42-B706-28B24B8349B7}" destId="{23A58073-2A64-47E5-B705-05A8321737C6}" srcOrd="1" destOrd="0" presId="urn:microsoft.com/office/officeart/2005/8/layout/hierarchy3"/>
    <dgm:cxn modelId="{9F09A114-AE2C-481F-9A52-8A9915829F9A}" type="presParOf" srcId="{23A58073-2A64-47E5-B705-05A8321737C6}" destId="{B70B5FE9-73F2-4FB9-AC64-68F556610845}" srcOrd="0" destOrd="0" presId="urn:microsoft.com/office/officeart/2005/8/layout/hierarchy3"/>
    <dgm:cxn modelId="{365C24CE-2E43-4972-B2C0-8770A6451DC0}" type="presParOf" srcId="{23A58073-2A64-47E5-B705-05A8321737C6}" destId="{E13869B9-7834-4003-8E14-B6C6FCAC73DD}" srcOrd="1" destOrd="0" presId="urn:microsoft.com/office/officeart/2005/8/layout/hierarchy3"/>
    <dgm:cxn modelId="{4A6D3AE4-C680-4E73-8227-0D6A4BA14EEE}" type="presParOf" srcId="{23A58073-2A64-47E5-B705-05A8321737C6}" destId="{12A80BCD-D8D0-446C-8D1A-2FC977668112}" srcOrd="2" destOrd="0" presId="urn:microsoft.com/office/officeart/2005/8/layout/hierarchy3"/>
    <dgm:cxn modelId="{5EF73AA9-43C9-4F54-9C68-EA3B69F2FCD1}" type="presParOf" srcId="{23A58073-2A64-47E5-B705-05A8321737C6}" destId="{8BDCBE2B-6E22-4BF4-B991-4B153867410D}"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69140-A3B7-4457-9382-C3026CA7DA7B}">
      <dsp:nvSpPr>
        <dsp:cNvPr id="0" name=""/>
        <dsp:cNvSpPr/>
      </dsp:nvSpPr>
      <dsp:spPr>
        <a:xfrm>
          <a:off x="1253132" y="992"/>
          <a:ext cx="1595437" cy="797718"/>
        </a:xfrm>
        <a:prstGeom prst="roundRect">
          <a:avLst>
            <a:gd name="adj" fmla="val 10000"/>
          </a:avLst>
        </a:prstGeom>
        <a:solidFill>
          <a:schemeClr val="accent2">
            <a:hueOff val="0"/>
            <a:satOff val="0"/>
            <a:lumOff val="0"/>
            <a:alphaOff val="0"/>
          </a:schemeClr>
        </a:solidFill>
        <a:ln w="11429"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Teachers in tested grades and subjects &amp; Principals </a:t>
          </a:r>
          <a:endParaRPr lang="en-US" sz="1400" kern="1200" dirty="0"/>
        </a:p>
      </dsp:txBody>
      <dsp:txXfrm>
        <a:off x="1276496" y="24356"/>
        <a:ext cx="1548709" cy="750990"/>
      </dsp:txXfrm>
    </dsp:sp>
    <dsp:sp modelId="{B2C1775E-6A97-4810-B839-F14A2E4635C7}">
      <dsp:nvSpPr>
        <dsp:cNvPr id="0" name=""/>
        <dsp:cNvSpPr/>
      </dsp:nvSpPr>
      <dsp:spPr>
        <a:xfrm>
          <a:off x="1412676" y="798710"/>
          <a:ext cx="159543" cy="598289"/>
        </a:xfrm>
        <a:custGeom>
          <a:avLst/>
          <a:gdLst/>
          <a:ahLst/>
          <a:cxnLst/>
          <a:rect l="0" t="0" r="0" b="0"/>
          <a:pathLst>
            <a:path>
              <a:moveTo>
                <a:pt x="0" y="0"/>
              </a:moveTo>
              <a:lnTo>
                <a:pt x="0" y="598289"/>
              </a:lnTo>
              <a:lnTo>
                <a:pt x="159543" y="598289"/>
              </a:lnTo>
            </a:path>
          </a:pathLst>
        </a:custGeom>
        <a:noFill/>
        <a:ln w="11429"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E5192106-1420-4032-8EAE-21BE56BB1A79}">
      <dsp:nvSpPr>
        <dsp:cNvPr id="0" name=""/>
        <dsp:cNvSpPr/>
      </dsp:nvSpPr>
      <dsp:spPr>
        <a:xfrm>
          <a:off x="1572220" y="998140"/>
          <a:ext cx="1276350" cy="797718"/>
        </a:xfrm>
        <a:prstGeom prst="roundRect">
          <a:avLst>
            <a:gd name="adj" fmla="val 10000"/>
          </a:avLst>
        </a:prstGeom>
        <a:solidFill>
          <a:schemeClr val="accent2">
            <a:lumMod val="40000"/>
            <a:lumOff val="60000"/>
            <a:alpha val="90000"/>
          </a:schemeClr>
        </a:solidFill>
        <a:ln w="11429"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Category 1 SLG goal</a:t>
          </a:r>
          <a:endParaRPr lang="en-US" sz="1900" kern="1200" dirty="0"/>
        </a:p>
      </dsp:txBody>
      <dsp:txXfrm>
        <a:off x="1595584" y="1021504"/>
        <a:ext cx="1229622" cy="750990"/>
      </dsp:txXfrm>
    </dsp:sp>
    <dsp:sp modelId="{56D8841E-9183-47C5-9471-9CB6B81D4309}">
      <dsp:nvSpPr>
        <dsp:cNvPr id="0" name=""/>
        <dsp:cNvSpPr/>
      </dsp:nvSpPr>
      <dsp:spPr>
        <a:xfrm>
          <a:off x="1412676" y="798710"/>
          <a:ext cx="159543" cy="1595437"/>
        </a:xfrm>
        <a:custGeom>
          <a:avLst/>
          <a:gdLst/>
          <a:ahLst/>
          <a:cxnLst/>
          <a:rect l="0" t="0" r="0" b="0"/>
          <a:pathLst>
            <a:path>
              <a:moveTo>
                <a:pt x="0" y="0"/>
              </a:moveTo>
              <a:lnTo>
                <a:pt x="0" y="1595437"/>
              </a:lnTo>
              <a:lnTo>
                <a:pt x="159543" y="1595437"/>
              </a:lnTo>
            </a:path>
          </a:pathLst>
        </a:custGeom>
        <a:noFill/>
        <a:ln w="11429"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86A97CCC-FE35-44F9-A7C9-0CEC77D42A7D}">
      <dsp:nvSpPr>
        <dsp:cNvPr id="0" name=""/>
        <dsp:cNvSpPr/>
      </dsp:nvSpPr>
      <dsp:spPr>
        <a:xfrm>
          <a:off x="1572220" y="1995289"/>
          <a:ext cx="1276350" cy="797718"/>
        </a:xfrm>
        <a:prstGeom prst="roundRect">
          <a:avLst>
            <a:gd name="adj" fmla="val 10000"/>
          </a:avLst>
        </a:prstGeom>
        <a:solidFill>
          <a:schemeClr val="accent3">
            <a:lumMod val="20000"/>
            <a:lumOff val="80000"/>
            <a:alpha val="90000"/>
          </a:schemeClr>
        </a:solidFill>
        <a:ln w="11429"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Category 2 SLG goal</a:t>
          </a:r>
          <a:endParaRPr lang="en-US" sz="1900" kern="1200" dirty="0"/>
        </a:p>
      </dsp:txBody>
      <dsp:txXfrm>
        <a:off x="1595584" y="2018653"/>
        <a:ext cx="1229622" cy="750990"/>
      </dsp:txXfrm>
    </dsp:sp>
    <dsp:sp modelId="{8B585317-3B49-4171-81DE-1A3517B888C5}">
      <dsp:nvSpPr>
        <dsp:cNvPr id="0" name=""/>
        <dsp:cNvSpPr/>
      </dsp:nvSpPr>
      <dsp:spPr>
        <a:xfrm>
          <a:off x="3247429" y="992"/>
          <a:ext cx="1595437" cy="797718"/>
        </a:xfrm>
        <a:prstGeom prst="roundRect">
          <a:avLst>
            <a:gd name="adj" fmla="val 10000"/>
          </a:avLst>
        </a:prstGeom>
        <a:solidFill>
          <a:schemeClr val="accent2">
            <a:hueOff val="7729367"/>
            <a:satOff val="-82653"/>
            <a:lumOff val="21569"/>
            <a:alphaOff val="0"/>
          </a:schemeClr>
        </a:solidFill>
        <a:ln w="11429"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Teachers in non-tested grades and subjects</a:t>
          </a:r>
          <a:endParaRPr lang="en-US" sz="1500" kern="1200" dirty="0"/>
        </a:p>
      </dsp:txBody>
      <dsp:txXfrm>
        <a:off x="3270793" y="24356"/>
        <a:ext cx="1548709" cy="750990"/>
      </dsp:txXfrm>
    </dsp:sp>
    <dsp:sp modelId="{B70B5FE9-73F2-4FB9-AC64-68F556610845}">
      <dsp:nvSpPr>
        <dsp:cNvPr id="0" name=""/>
        <dsp:cNvSpPr/>
      </dsp:nvSpPr>
      <dsp:spPr>
        <a:xfrm>
          <a:off x="3406973" y="798710"/>
          <a:ext cx="159543" cy="598289"/>
        </a:xfrm>
        <a:custGeom>
          <a:avLst/>
          <a:gdLst/>
          <a:ahLst/>
          <a:cxnLst/>
          <a:rect l="0" t="0" r="0" b="0"/>
          <a:pathLst>
            <a:path>
              <a:moveTo>
                <a:pt x="0" y="0"/>
              </a:moveTo>
              <a:lnTo>
                <a:pt x="0" y="598289"/>
              </a:lnTo>
              <a:lnTo>
                <a:pt x="159543" y="598289"/>
              </a:lnTo>
            </a:path>
          </a:pathLst>
        </a:custGeom>
        <a:noFill/>
        <a:ln w="11429"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E13869B9-7834-4003-8E14-B6C6FCAC73DD}">
      <dsp:nvSpPr>
        <dsp:cNvPr id="0" name=""/>
        <dsp:cNvSpPr/>
      </dsp:nvSpPr>
      <dsp:spPr>
        <a:xfrm>
          <a:off x="3566517" y="998140"/>
          <a:ext cx="1276350" cy="797718"/>
        </a:xfrm>
        <a:prstGeom prst="roundRect">
          <a:avLst>
            <a:gd name="adj" fmla="val 10000"/>
          </a:avLst>
        </a:prstGeom>
        <a:solidFill>
          <a:schemeClr val="accent3">
            <a:lumMod val="20000"/>
            <a:lumOff val="80000"/>
            <a:alpha val="90000"/>
          </a:schemeClr>
        </a:solidFill>
        <a:ln w="11429"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Category 2 SLG goal</a:t>
          </a:r>
          <a:endParaRPr lang="en-US" sz="1900" kern="1200" dirty="0"/>
        </a:p>
      </dsp:txBody>
      <dsp:txXfrm>
        <a:off x="3589881" y="1021504"/>
        <a:ext cx="1229622" cy="750990"/>
      </dsp:txXfrm>
    </dsp:sp>
    <dsp:sp modelId="{12A80BCD-D8D0-446C-8D1A-2FC977668112}">
      <dsp:nvSpPr>
        <dsp:cNvPr id="0" name=""/>
        <dsp:cNvSpPr/>
      </dsp:nvSpPr>
      <dsp:spPr>
        <a:xfrm>
          <a:off x="3406973" y="798710"/>
          <a:ext cx="174425" cy="1581349"/>
        </a:xfrm>
        <a:custGeom>
          <a:avLst/>
          <a:gdLst/>
          <a:ahLst/>
          <a:cxnLst/>
          <a:rect l="0" t="0" r="0" b="0"/>
          <a:pathLst>
            <a:path>
              <a:moveTo>
                <a:pt x="0" y="0"/>
              </a:moveTo>
              <a:lnTo>
                <a:pt x="0" y="1581349"/>
              </a:lnTo>
              <a:lnTo>
                <a:pt x="174425" y="1581349"/>
              </a:lnTo>
            </a:path>
          </a:pathLst>
        </a:custGeom>
        <a:noFill/>
        <a:ln w="11429"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8BDCBE2B-6E22-4BF4-B991-4B153867410D}">
      <dsp:nvSpPr>
        <dsp:cNvPr id="0" name=""/>
        <dsp:cNvSpPr/>
      </dsp:nvSpPr>
      <dsp:spPr>
        <a:xfrm>
          <a:off x="3581399" y="1981201"/>
          <a:ext cx="1276350" cy="797718"/>
        </a:xfrm>
        <a:prstGeom prst="roundRect">
          <a:avLst>
            <a:gd name="adj" fmla="val 10000"/>
          </a:avLst>
        </a:prstGeom>
        <a:solidFill>
          <a:schemeClr val="accent3">
            <a:lumMod val="20000"/>
            <a:lumOff val="80000"/>
            <a:alpha val="90000"/>
          </a:schemeClr>
        </a:solidFill>
        <a:ln w="11429"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Category 2 SLG goal</a:t>
          </a:r>
          <a:endParaRPr lang="en-US" sz="1900" kern="1200" dirty="0"/>
        </a:p>
      </dsp:txBody>
      <dsp:txXfrm>
        <a:off x="3604763" y="2004565"/>
        <a:ext cx="1229622" cy="7509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56F77532-0ABD-48A7-AF97-4D16CD8D7402}" type="datetimeFigureOut">
              <a:rPr lang="en-US" smtClean="0"/>
              <a:t>12/1/2015</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B751BCE3-C29C-4FC7-88D7-69A5D3D65775}" type="slidenum">
              <a:rPr lang="en-US" smtClean="0"/>
              <a:t>‹#›</a:t>
            </a:fld>
            <a:endParaRPr lang="en-US"/>
          </a:p>
        </p:txBody>
      </p:sp>
    </p:spTree>
    <p:extLst>
      <p:ext uri="{BB962C8B-B14F-4D97-AF65-F5344CB8AC3E}">
        <p14:creationId xmlns:p14="http://schemas.microsoft.com/office/powerpoint/2010/main" val="1639419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1</a:t>
            </a:r>
            <a:endParaRPr lang="en-US" dirty="0"/>
          </a:p>
        </p:txBody>
      </p:sp>
      <p:sp>
        <p:nvSpPr>
          <p:cNvPr id="4" name="Slide Number Placeholder 3"/>
          <p:cNvSpPr>
            <a:spLocks noGrp="1"/>
          </p:cNvSpPr>
          <p:nvPr>
            <p:ph type="sldNum" sz="quarter" idx="10"/>
          </p:nvPr>
        </p:nvSpPr>
        <p:spPr/>
        <p:txBody>
          <a:bodyPr/>
          <a:lstStyle/>
          <a:p>
            <a:fld id="{B751BCE3-C29C-4FC7-88D7-69A5D3D65775}" type="slidenum">
              <a:rPr lang="en-US" smtClean="0"/>
              <a:t>1</a:t>
            </a:fld>
            <a:endParaRPr lang="en-US"/>
          </a:p>
        </p:txBody>
      </p:sp>
    </p:spTree>
    <p:extLst>
      <p:ext uri="{BB962C8B-B14F-4D97-AF65-F5344CB8AC3E}">
        <p14:creationId xmlns:p14="http://schemas.microsoft.com/office/powerpoint/2010/main" val="3748303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1</a:t>
            </a:r>
          </a:p>
          <a:p>
            <a:r>
              <a:rPr lang="en-US" dirty="0" smtClean="0"/>
              <a:t>So what are Student Growth Percentiles?</a:t>
            </a:r>
            <a:r>
              <a:rPr lang="en-US" baseline="0" dirty="0" smtClean="0"/>
              <a:t> They are a measure of growth for individual students by comparing their improvement in achievement on the statewide assessment with his or her academic peers. This </a:t>
            </a:r>
            <a:r>
              <a:rPr lang="en-US" dirty="0" smtClean="0"/>
              <a:t>comparison group is defined solely on their state assessment scores, not on any other characteristics.</a:t>
            </a:r>
            <a:r>
              <a:rPr lang="en-US" baseline="0" dirty="0" smtClean="0"/>
              <a:t> </a:t>
            </a:r>
          </a:p>
          <a:p>
            <a:endParaRPr lang="en-US" baseline="0" dirty="0" smtClean="0"/>
          </a:p>
          <a:p>
            <a:r>
              <a:rPr lang="en-US" dirty="0" smtClean="0"/>
              <a:t>It</a:t>
            </a:r>
            <a:r>
              <a:rPr lang="en-US" baseline="0" dirty="0" smtClean="0"/>
              <a:t> is n</a:t>
            </a:r>
            <a:r>
              <a:rPr lang="en-US" dirty="0" smtClean="0"/>
              <a:t>ot</a:t>
            </a:r>
            <a:r>
              <a:rPr lang="en-US" baseline="0" dirty="0" smtClean="0"/>
              <a:t> unlike taking your child to the doctor. W</a:t>
            </a:r>
            <a:r>
              <a:rPr lang="en-US" dirty="0" smtClean="0"/>
              <a:t>hen a child goes to the doctor’s office, his weight and height are measured.  The doctor can tell us if the child’s growth in the last year is “typical”, that is: is he growing the same, less, or more than other children his age?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05D4E4D1-BB2B-4FA5-805F-5AA7CBBF63CB}" type="slidenum">
              <a:rPr lang="en-US" smtClean="0"/>
              <a:t>10</a:t>
            </a:fld>
            <a:endParaRPr lang="en-US"/>
          </a:p>
        </p:txBody>
      </p:sp>
    </p:spTree>
    <p:extLst>
      <p:ext uri="{BB962C8B-B14F-4D97-AF65-F5344CB8AC3E}">
        <p14:creationId xmlns:p14="http://schemas.microsoft.com/office/powerpoint/2010/main" val="793588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1</a:t>
            </a:r>
          </a:p>
          <a:p>
            <a:r>
              <a:rPr lang="en-US" dirty="0" smtClean="0"/>
              <a:t>In</a:t>
            </a:r>
            <a:r>
              <a:rPr lang="en-US" baseline="0" dirty="0" smtClean="0"/>
              <a:t> the context of evaluation, i</a:t>
            </a:r>
            <a:r>
              <a:rPr lang="en-US" dirty="0" smtClean="0"/>
              <a:t>ndividual</a:t>
            </a:r>
            <a:r>
              <a:rPr lang="en-US" baseline="0" dirty="0" smtClean="0"/>
              <a:t> Student Growth Percentiles are compiled into a list that represents a teacher’s roster. Once lined up in order from smallest growth to highest growth the exact middle score, or median, is identified. This represents the educator’s Median SPG.</a:t>
            </a:r>
          </a:p>
          <a:p>
            <a:endParaRPr lang="en-US" baseline="0" dirty="0" smtClean="0"/>
          </a:p>
          <a:p>
            <a:r>
              <a:rPr lang="en-US" dirty="0" smtClean="0"/>
              <a:t>Why was the MEDIAN selected? </a:t>
            </a:r>
            <a:r>
              <a:rPr lang="en-US" dirty="0"/>
              <a:t>For the purposes of growth, using the median rather than the average, is more appropriate because an average can be influenced greatly by a few very high or very low scores. </a:t>
            </a:r>
            <a:endParaRPr lang="en-US" dirty="0"/>
          </a:p>
        </p:txBody>
      </p:sp>
      <p:sp>
        <p:nvSpPr>
          <p:cNvPr id="4" name="Slide Number Placeholder 3"/>
          <p:cNvSpPr>
            <a:spLocks noGrp="1"/>
          </p:cNvSpPr>
          <p:nvPr>
            <p:ph type="sldNum" sz="quarter" idx="10"/>
          </p:nvPr>
        </p:nvSpPr>
        <p:spPr/>
        <p:txBody>
          <a:bodyPr/>
          <a:lstStyle/>
          <a:p>
            <a:fld id="{05D4E4D1-BB2B-4FA5-805F-5AA7CBBF63CB}" type="slidenum">
              <a:rPr lang="en-US" smtClean="0"/>
              <a:t>11</a:t>
            </a:fld>
            <a:endParaRPr lang="en-US"/>
          </a:p>
        </p:txBody>
      </p:sp>
    </p:spTree>
    <p:extLst>
      <p:ext uri="{BB962C8B-B14F-4D97-AF65-F5344CB8AC3E}">
        <p14:creationId xmlns:p14="http://schemas.microsoft.com/office/powerpoint/2010/main" val="705583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1</a:t>
            </a:r>
          </a:p>
          <a:p>
            <a:r>
              <a:rPr lang="en-US" dirty="0" smtClean="0"/>
              <a:t>An </a:t>
            </a:r>
            <a:r>
              <a:rPr lang="en-US" dirty="0"/>
              <a:t>“N” size of 20 required before SGPs can be used. This means there have to be at least 20 students with individual growth scores before a median would be calculated. For those educators who do not reach this number, SGPs would not be used and instead 2 goals would be written using Category 2 measures</a:t>
            </a:r>
            <a:r>
              <a:rPr lang="en-US" dirty="0" smtClean="0"/>
              <a:t>.</a:t>
            </a:r>
          </a:p>
          <a:p>
            <a:endParaRPr lang="en-US" dirty="0" smtClean="0"/>
          </a:p>
          <a:p>
            <a:r>
              <a:rPr lang="en-US" dirty="0" smtClean="0"/>
              <a:t>Any teacher or</a:t>
            </a:r>
            <a:r>
              <a:rPr lang="en-US" baseline="0" dirty="0" smtClean="0"/>
              <a:t> principal whose roster is less than 20 students would set both goals using Category 2 measures.</a:t>
            </a:r>
            <a:r>
              <a:rPr lang="en-US" baseline="0" dirty="0"/>
              <a:t> </a:t>
            </a:r>
            <a:r>
              <a:rPr lang="en-US" dirty="0" smtClean="0"/>
              <a:t>In </a:t>
            </a:r>
            <a:r>
              <a:rPr lang="en-US" dirty="0"/>
              <a:t>the future, districts are encouraged to pool data across three years to strengthen the results and allow for the inclusion of more educators who do not meet the minimum n size of 20 students in a single summative evaluation year. </a:t>
            </a:r>
          </a:p>
        </p:txBody>
      </p:sp>
      <p:sp>
        <p:nvSpPr>
          <p:cNvPr id="4" name="Slide Number Placeholder 3"/>
          <p:cNvSpPr>
            <a:spLocks noGrp="1"/>
          </p:cNvSpPr>
          <p:nvPr>
            <p:ph type="sldNum" sz="quarter" idx="10"/>
          </p:nvPr>
        </p:nvSpPr>
        <p:spPr/>
        <p:txBody>
          <a:bodyPr/>
          <a:lstStyle/>
          <a:p>
            <a:fld id="{05D4E4D1-BB2B-4FA5-805F-5AA7CBBF63CB}" type="slidenum">
              <a:rPr lang="en-US" smtClean="0"/>
              <a:t>12</a:t>
            </a:fld>
            <a:endParaRPr lang="en-US"/>
          </a:p>
        </p:txBody>
      </p:sp>
    </p:spTree>
    <p:extLst>
      <p:ext uri="{BB962C8B-B14F-4D97-AF65-F5344CB8AC3E}">
        <p14:creationId xmlns:p14="http://schemas.microsoft.com/office/powerpoint/2010/main" val="224559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1</a:t>
            </a:r>
          </a:p>
          <a:p>
            <a:pPr marL="0" lvl="1" defTabSz="924458">
              <a:defRPr/>
            </a:pPr>
            <a:r>
              <a:rPr lang="en-US" baseline="0" dirty="0" smtClean="0"/>
              <a:t>Oregon’s approved waiver involves the use of median Student Growth Percentiles (SPGs) to fulfill the requirement of using state assessments in tested grades and subjects. </a:t>
            </a:r>
            <a:r>
              <a:rPr lang="en-US" dirty="0"/>
              <a:t>SGPs measure growth for an individual student by comparing the change in his or her achievement on state assessments (Smarter Balanced) to that of his or her “academic peers” (those having similar historical assessment results). Districts have two options to choose from, but both include the use of SGPs.</a:t>
            </a:r>
          </a:p>
          <a:p>
            <a:pPr marL="0" lvl="1" defTabSz="924458">
              <a:defRPr/>
            </a:pPr>
            <a:endParaRPr lang="en-US" dirty="0"/>
          </a:p>
          <a:p>
            <a:r>
              <a:rPr lang="en-US" dirty="0" smtClean="0"/>
              <a:t>In Option</a:t>
            </a:r>
            <a:r>
              <a:rPr lang="en-US" baseline="0" dirty="0" smtClean="0"/>
              <a:t> A educators are provided with a median SGP which is used as a the SLG score for that goal. In Option B, educators set and score a goal using Smarter Balanced and the state scoring rubric and then compare that score to their median SGP to determine the final score for the SLG.</a:t>
            </a:r>
            <a:endParaRPr lang="en-US" dirty="0"/>
          </a:p>
        </p:txBody>
      </p:sp>
      <p:sp>
        <p:nvSpPr>
          <p:cNvPr id="4" name="Slide Number Placeholder 3"/>
          <p:cNvSpPr>
            <a:spLocks noGrp="1"/>
          </p:cNvSpPr>
          <p:nvPr>
            <p:ph type="sldNum" sz="quarter" idx="10"/>
          </p:nvPr>
        </p:nvSpPr>
        <p:spPr/>
        <p:txBody>
          <a:bodyPr/>
          <a:lstStyle/>
          <a:p>
            <a:fld id="{9F91980A-78A8-450D-8300-3693D20AE3A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560368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1</a:t>
            </a:r>
          </a:p>
          <a:p>
            <a:r>
              <a:rPr lang="en-US" dirty="0" smtClean="0"/>
              <a:t>Both ODE and districts have responsibilities related to SGPs.</a:t>
            </a:r>
            <a:r>
              <a:rPr lang="en-US" baseline="0" dirty="0" smtClean="0"/>
              <a:t> </a:t>
            </a:r>
            <a:r>
              <a:rPr lang="en-US" dirty="0" smtClean="0"/>
              <a:t>This slide outlines the timeline for the 2015-16 SY and the various</a:t>
            </a:r>
            <a:r>
              <a:rPr lang="en-US" baseline="0" dirty="0" smtClean="0"/>
              <a:t> roles and responsibilities related to SGPs.</a:t>
            </a:r>
            <a:endParaRPr lang="en-US" dirty="0"/>
          </a:p>
        </p:txBody>
      </p:sp>
      <p:sp>
        <p:nvSpPr>
          <p:cNvPr id="4" name="Slide Number Placeholder 3"/>
          <p:cNvSpPr>
            <a:spLocks noGrp="1"/>
          </p:cNvSpPr>
          <p:nvPr>
            <p:ph type="sldNum" sz="quarter" idx="10"/>
          </p:nvPr>
        </p:nvSpPr>
        <p:spPr/>
        <p:txBody>
          <a:bodyPr/>
          <a:lstStyle/>
          <a:p>
            <a:fld id="{485CCD66-B6D9-43F0-A8C7-1D82BAAA01B2}" type="slidenum">
              <a:rPr lang="en-US" smtClean="0"/>
              <a:t>14</a:t>
            </a:fld>
            <a:endParaRPr lang="en-US"/>
          </a:p>
        </p:txBody>
      </p:sp>
    </p:spTree>
    <p:extLst>
      <p:ext uri="{BB962C8B-B14F-4D97-AF65-F5344CB8AC3E}">
        <p14:creationId xmlns:p14="http://schemas.microsoft.com/office/powerpoint/2010/main" val="2959271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2</a:t>
            </a:r>
            <a:endParaRPr lang="en-US" dirty="0" smtClean="0"/>
          </a:p>
          <a:p>
            <a:r>
              <a:rPr lang="en-US" dirty="0" smtClean="0"/>
              <a:t>SGPs are a normative</a:t>
            </a:r>
            <a:r>
              <a:rPr lang="en-US" baseline="0" dirty="0" smtClean="0"/>
              <a:t> measure of student growth. SGPs quantify the growth an individual student made in one year relative to all other students in Oregon with similar score history in state assessments.</a:t>
            </a:r>
          </a:p>
          <a:p>
            <a:endParaRPr lang="en-US" baseline="0" dirty="0" smtClean="0"/>
          </a:p>
          <a:p>
            <a:r>
              <a:rPr lang="en-US" baseline="0" dirty="0" smtClean="0"/>
              <a:t>The slides we are going share in this next section are from a presentation created by OSPI in Washington</a:t>
            </a:r>
            <a:endParaRPr lang="en-US" dirty="0"/>
          </a:p>
        </p:txBody>
      </p:sp>
      <p:sp>
        <p:nvSpPr>
          <p:cNvPr id="4" name="Slide Number Placeholder 3"/>
          <p:cNvSpPr>
            <a:spLocks noGrp="1"/>
          </p:cNvSpPr>
          <p:nvPr>
            <p:ph type="sldNum" sz="quarter" idx="10"/>
          </p:nvPr>
        </p:nvSpPr>
        <p:spPr/>
        <p:txBody>
          <a:bodyPr/>
          <a:lstStyle/>
          <a:p>
            <a:fld id="{B0902736-54C4-4DDF-9E22-F87CB23ED7A3}" type="slidenum">
              <a:rPr lang="en-US" smtClean="0"/>
              <a:pPr/>
              <a:t>15</a:t>
            </a:fld>
            <a:endParaRPr lang="en-US" dirty="0"/>
          </a:p>
        </p:txBody>
      </p:sp>
    </p:spTree>
    <p:extLst>
      <p:ext uri="{BB962C8B-B14F-4D97-AF65-F5344CB8AC3E}">
        <p14:creationId xmlns:p14="http://schemas.microsoft.com/office/powerpoint/2010/main" val="3098761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Presenter</a:t>
            </a:r>
            <a:r>
              <a:rPr lang="en-US" baseline="0" dirty="0" smtClean="0"/>
              <a:t> 2</a:t>
            </a:r>
            <a:endParaRPr lang="en-US" dirty="0" smtClean="0"/>
          </a:p>
          <a:p>
            <a:endParaRPr lang="en-US" dirty="0" smtClean="0"/>
          </a:p>
          <a:p>
            <a:r>
              <a:rPr lang="en-US" dirty="0" smtClean="0"/>
              <a:t>What </a:t>
            </a:r>
            <a:r>
              <a:rPr lang="en-US" dirty="0"/>
              <a:t>do we mean by normative growth?  We are referring to the amount of growth a child makes in comparison to his or her peers.  For instance, when a child goes to the doctor’s office, his weight and height are measured.  The doctor can tell us if the child’s growth in the last year is “typical”, that is: is he growing the same, less, or more than other children his age?  </a:t>
            </a:r>
          </a:p>
          <a:p>
            <a:r>
              <a:rPr lang="en-US" dirty="0"/>
              <a:t> </a:t>
            </a:r>
          </a:p>
          <a:p>
            <a:endParaRPr lang="en-US" i="1" dirty="0"/>
          </a:p>
        </p:txBody>
      </p:sp>
      <p:sp>
        <p:nvSpPr>
          <p:cNvPr id="4" name="Slide Number Placeholder 3"/>
          <p:cNvSpPr>
            <a:spLocks noGrp="1"/>
          </p:cNvSpPr>
          <p:nvPr>
            <p:ph type="sldNum" sz="quarter" idx="10"/>
          </p:nvPr>
        </p:nvSpPr>
        <p:spPr/>
        <p:txBody>
          <a:bodyPr/>
          <a:lstStyle/>
          <a:p>
            <a:fld id="{B0902736-54C4-4DDF-9E22-F87CB23ED7A3}" type="slidenum">
              <a:rPr lang="en-US" smtClean="0"/>
              <a:pPr/>
              <a:t>16</a:t>
            </a:fld>
            <a:endParaRPr lang="en-US" dirty="0"/>
          </a:p>
        </p:txBody>
      </p:sp>
    </p:spTree>
    <p:extLst>
      <p:ext uri="{BB962C8B-B14F-4D97-AF65-F5344CB8AC3E}">
        <p14:creationId xmlns:p14="http://schemas.microsoft.com/office/powerpoint/2010/main" val="2256537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Presenter</a:t>
            </a:r>
            <a:r>
              <a:rPr lang="en-US" baseline="0" dirty="0" smtClean="0"/>
              <a:t> 2</a:t>
            </a:r>
            <a:endParaRPr lang="en-US" dirty="0" smtClean="0"/>
          </a:p>
          <a:p>
            <a:endParaRPr lang="en-US" i="0" baseline="0" dirty="0" smtClean="0"/>
          </a:p>
          <a:p>
            <a:r>
              <a:rPr lang="en-US" i="0" baseline="0" dirty="0" smtClean="0"/>
              <a:t>Often this is expressed in percentile terms.  The child’s height may be at the 35</a:t>
            </a:r>
            <a:r>
              <a:rPr lang="en-US" i="0" baseline="30000" dirty="0" smtClean="0"/>
              <a:t>th</a:t>
            </a:r>
            <a:r>
              <a:rPr lang="en-US" i="0" baseline="0" dirty="0" smtClean="0"/>
              <a:t> percentile which means that the child is taller than 35 percent of other children his age and shorter than 65 percent of children his age. </a:t>
            </a:r>
            <a:r>
              <a:rPr lang="en-US" dirty="0"/>
              <a:t>Normative growth is the basis for student growth percentiles.  </a:t>
            </a:r>
          </a:p>
          <a:p>
            <a:pPr defTabSz="909115">
              <a:defRPr/>
            </a:pPr>
            <a:endParaRPr lang="en-US" i="1" dirty="0" smtClean="0"/>
          </a:p>
          <a:p>
            <a:endParaRPr lang="en-US" i="1" dirty="0"/>
          </a:p>
        </p:txBody>
      </p:sp>
      <p:sp>
        <p:nvSpPr>
          <p:cNvPr id="4" name="Slide Number Placeholder 3"/>
          <p:cNvSpPr>
            <a:spLocks noGrp="1"/>
          </p:cNvSpPr>
          <p:nvPr>
            <p:ph type="sldNum" sz="quarter" idx="10"/>
          </p:nvPr>
        </p:nvSpPr>
        <p:spPr/>
        <p:txBody>
          <a:bodyPr/>
          <a:lstStyle/>
          <a:p>
            <a:fld id="{B0902736-54C4-4DDF-9E22-F87CB23ED7A3}" type="slidenum">
              <a:rPr lang="en-US" smtClean="0"/>
              <a:pPr/>
              <a:t>17</a:t>
            </a:fld>
            <a:endParaRPr lang="en-US" dirty="0"/>
          </a:p>
        </p:txBody>
      </p:sp>
    </p:spTree>
    <p:extLst>
      <p:ext uri="{BB962C8B-B14F-4D97-AF65-F5344CB8AC3E}">
        <p14:creationId xmlns:p14="http://schemas.microsoft.com/office/powerpoint/2010/main" val="3318781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115">
              <a:defRPr/>
            </a:pPr>
            <a:r>
              <a:rPr lang="en-US" dirty="0" smtClean="0"/>
              <a:t>Presenter</a:t>
            </a:r>
            <a:r>
              <a:rPr lang="en-US" baseline="0" dirty="0" smtClean="0"/>
              <a:t> 2</a:t>
            </a:r>
            <a:endParaRPr lang="en-US" dirty="0" smtClean="0"/>
          </a:p>
          <a:p>
            <a:pPr defTabSz="909115">
              <a:defRPr/>
            </a:pPr>
            <a:endParaRPr lang="en-US" dirty="0" smtClean="0"/>
          </a:p>
          <a:p>
            <a:pPr defTabSz="909115">
              <a:defRPr/>
            </a:pPr>
            <a:r>
              <a:rPr lang="en-US" dirty="0" smtClean="0"/>
              <a:t>Let’s </a:t>
            </a:r>
            <a:r>
              <a:rPr lang="en-US" dirty="0"/>
              <a:t>look at an example.  Anthony was a 4</a:t>
            </a:r>
            <a:r>
              <a:rPr lang="en-US" baseline="30000" dirty="0"/>
              <a:t>th</a:t>
            </a:r>
            <a:r>
              <a:rPr lang="en-US" dirty="0"/>
              <a:t> grade student last year.  On his </a:t>
            </a:r>
            <a:r>
              <a:rPr lang="en-US" dirty="0" smtClean="0"/>
              <a:t>Smarter Balanced assessment in </a:t>
            </a:r>
            <a:r>
              <a:rPr lang="en-US" dirty="0"/>
              <a:t>the spring, he scored a </a:t>
            </a:r>
            <a:r>
              <a:rPr lang="en-US" dirty="0" smtClean="0"/>
              <a:t>2398.  </a:t>
            </a:r>
            <a:r>
              <a:rPr lang="en-US" dirty="0"/>
              <a:t>In the previous year, his 3</a:t>
            </a:r>
            <a:r>
              <a:rPr lang="en-US" baseline="30000" dirty="0"/>
              <a:t>rd</a:t>
            </a:r>
            <a:r>
              <a:rPr lang="en-US" dirty="0"/>
              <a:t> grade score was </a:t>
            </a:r>
            <a:r>
              <a:rPr lang="en-US" dirty="0" smtClean="0"/>
              <a:t>2262.  </a:t>
            </a:r>
            <a:r>
              <a:rPr lang="en-US" dirty="0"/>
              <a:t>There appears to be “growth” in that his score improved…but relative to what?  How do we place Anthony’s growth in context? </a:t>
            </a:r>
          </a:p>
        </p:txBody>
      </p:sp>
      <p:sp>
        <p:nvSpPr>
          <p:cNvPr id="4" name="Slide Number Placeholder 3"/>
          <p:cNvSpPr>
            <a:spLocks noGrp="1"/>
          </p:cNvSpPr>
          <p:nvPr>
            <p:ph type="sldNum" sz="quarter" idx="10"/>
          </p:nvPr>
        </p:nvSpPr>
        <p:spPr/>
        <p:txBody>
          <a:bodyPr/>
          <a:lstStyle/>
          <a:p>
            <a:pPr>
              <a:defRPr/>
            </a:pPr>
            <a:fld id="{E1684A8F-F767-44E1-BEC4-994C5A7CDDFD}" type="slidenum">
              <a:rPr lang="en-US" smtClean="0"/>
              <a:pPr>
                <a:defRPr/>
              </a:pPr>
              <a:t>18</a:t>
            </a:fld>
            <a:endParaRPr lang="en-US" dirty="0"/>
          </a:p>
        </p:txBody>
      </p:sp>
    </p:spTree>
    <p:extLst>
      <p:ext uri="{BB962C8B-B14F-4D97-AF65-F5344CB8AC3E}">
        <p14:creationId xmlns:p14="http://schemas.microsoft.com/office/powerpoint/2010/main" val="1052518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Presenter</a:t>
            </a:r>
            <a:r>
              <a:rPr lang="en-US" baseline="0" dirty="0" smtClean="0"/>
              <a:t> 2</a:t>
            </a:r>
            <a:endParaRPr lang="en-US" dirty="0" smtClean="0"/>
          </a:p>
          <a:p>
            <a:endParaRPr lang="en-US" dirty="0" smtClean="0"/>
          </a:p>
          <a:p>
            <a:r>
              <a:rPr lang="en-US" dirty="0" smtClean="0"/>
              <a:t>We want to understand</a:t>
            </a:r>
            <a:r>
              <a:rPr lang="en-US" baseline="0" dirty="0" smtClean="0"/>
              <a:t> how Anthony has improved. To do this we cannot simply subtract his 3</a:t>
            </a:r>
            <a:r>
              <a:rPr lang="en-US" baseline="30000" dirty="0" smtClean="0"/>
              <a:t>rd</a:t>
            </a:r>
            <a:r>
              <a:rPr lang="en-US" baseline="0" dirty="0" smtClean="0"/>
              <a:t> grade score from his 4</a:t>
            </a:r>
            <a:r>
              <a:rPr lang="en-US" baseline="30000" dirty="0" smtClean="0"/>
              <a:t>th</a:t>
            </a:r>
            <a:r>
              <a:rPr lang="en-US" baseline="0" dirty="0" smtClean="0"/>
              <a:t> grade score because Oregon state assessments is not vertically scaled, that is they do not combine to form one long yard stick from year to year so we cannot say he grew by XX points.</a:t>
            </a:r>
            <a:endParaRPr lang="en-US" dirty="0"/>
          </a:p>
        </p:txBody>
      </p:sp>
      <p:sp>
        <p:nvSpPr>
          <p:cNvPr id="4" name="Slide Number Placeholder 3"/>
          <p:cNvSpPr>
            <a:spLocks noGrp="1"/>
          </p:cNvSpPr>
          <p:nvPr>
            <p:ph type="sldNum" sz="quarter" idx="10"/>
          </p:nvPr>
        </p:nvSpPr>
        <p:spPr/>
        <p:txBody>
          <a:bodyPr/>
          <a:lstStyle/>
          <a:p>
            <a:fld id="{A46E1485-5045-47DA-9824-E7BB4867BD77}" type="slidenum">
              <a:rPr lang="en-US" smtClean="0"/>
              <a:t>19</a:t>
            </a:fld>
            <a:endParaRPr lang="en-US"/>
          </a:p>
        </p:txBody>
      </p:sp>
    </p:spTree>
    <p:extLst>
      <p:ext uri="{BB962C8B-B14F-4D97-AF65-F5344CB8AC3E}">
        <p14:creationId xmlns:p14="http://schemas.microsoft.com/office/powerpoint/2010/main" val="416947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1</a:t>
            </a:r>
          </a:p>
          <a:p>
            <a:r>
              <a:rPr lang="en-US" dirty="0" smtClean="0"/>
              <a:t>What</a:t>
            </a:r>
            <a:r>
              <a:rPr lang="en-US" baseline="0" dirty="0" smtClean="0"/>
              <a:t> was the median score of the class? </a:t>
            </a:r>
            <a:r>
              <a:rPr lang="en-US" b="1" baseline="0" dirty="0" smtClean="0"/>
              <a:t>51</a:t>
            </a:r>
          </a:p>
          <a:p>
            <a:endParaRPr lang="en-US" baseline="0" dirty="0" smtClean="0"/>
          </a:p>
          <a:p>
            <a:r>
              <a:rPr lang="en-US" baseline="0" dirty="0" smtClean="0"/>
              <a:t>The process you just engaged in is, in a nutshell, what is required to find a median SGP. The intention behind this activity is to illustrate that determining the median SGP is not a complex process.</a:t>
            </a:r>
            <a:endParaRPr lang="en-US" dirty="0"/>
          </a:p>
        </p:txBody>
      </p:sp>
      <p:sp>
        <p:nvSpPr>
          <p:cNvPr id="4" name="Slide Number Placeholder 3"/>
          <p:cNvSpPr>
            <a:spLocks noGrp="1"/>
          </p:cNvSpPr>
          <p:nvPr>
            <p:ph type="sldNum" sz="quarter" idx="10"/>
          </p:nvPr>
        </p:nvSpPr>
        <p:spPr/>
        <p:txBody>
          <a:bodyPr/>
          <a:lstStyle/>
          <a:p>
            <a:fld id="{485CCD66-B6D9-43F0-A8C7-1D82BAAA01B2}" type="slidenum">
              <a:rPr lang="en-US" smtClean="0"/>
              <a:t>2</a:t>
            </a:fld>
            <a:endParaRPr lang="en-US"/>
          </a:p>
        </p:txBody>
      </p:sp>
    </p:spTree>
    <p:extLst>
      <p:ext uri="{BB962C8B-B14F-4D97-AF65-F5344CB8AC3E}">
        <p14:creationId xmlns:p14="http://schemas.microsoft.com/office/powerpoint/2010/main" val="1912613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Presenter</a:t>
            </a:r>
            <a:r>
              <a:rPr lang="en-US" baseline="0" dirty="0" smtClean="0"/>
              <a:t> 2</a:t>
            </a:r>
            <a:endParaRPr lang="en-US" dirty="0" smtClean="0"/>
          </a:p>
          <a:p>
            <a:endParaRPr lang="en-US" dirty="0" smtClean="0"/>
          </a:p>
          <a:p>
            <a:r>
              <a:rPr lang="en-US" dirty="0" smtClean="0"/>
              <a:t>Instead</a:t>
            </a:r>
            <a:r>
              <a:rPr lang="en-US" baseline="0" dirty="0" smtClean="0"/>
              <a:t> we attempt to define “above” and “below” average growth by placing Anthony’s growth in the context of a comparison group.</a:t>
            </a:r>
            <a:endParaRPr lang="en-US" dirty="0"/>
          </a:p>
        </p:txBody>
      </p:sp>
      <p:sp>
        <p:nvSpPr>
          <p:cNvPr id="4" name="Slide Number Placeholder 3"/>
          <p:cNvSpPr>
            <a:spLocks noGrp="1"/>
          </p:cNvSpPr>
          <p:nvPr>
            <p:ph type="sldNum" sz="quarter" idx="10"/>
          </p:nvPr>
        </p:nvSpPr>
        <p:spPr/>
        <p:txBody>
          <a:bodyPr/>
          <a:lstStyle/>
          <a:p>
            <a:fld id="{B0902736-54C4-4DDF-9E22-F87CB23ED7A3}" type="slidenum">
              <a:rPr lang="en-US" smtClean="0"/>
              <a:pPr/>
              <a:t>20</a:t>
            </a:fld>
            <a:endParaRPr lang="en-US" dirty="0"/>
          </a:p>
        </p:txBody>
      </p:sp>
    </p:spTree>
    <p:extLst>
      <p:ext uri="{BB962C8B-B14F-4D97-AF65-F5344CB8AC3E}">
        <p14:creationId xmlns:p14="http://schemas.microsoft.com/office/powerpoint/2010/main" val="2216458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Presenter</a:t>
            </a:r>
            <a:r>
              <a:rPr lang="en-US" baseline="0" dirty="0" smtClean="0"/>
              <a:t> 2</a:t>
            </a:r>
            <a:endParaRPr lang="en-US" dirty="0" smtClean="0"/>
          </a:p>
          <a:p>
            <a:endParaRPr lang="en-US" dirty="0" smtClean="0"/>
          </a:p>
          <a:p>
            <a:r>
              <a:rPr lang="en-US" dirty="0" smtClean="0"/>
              <a:t>When </a:t>
            </a:r>
            <a:r>
              <a:rPr lang="en-US" dirty="0"/>
              <a:t>Anthony was in 3</a:t>
            </a:r>
            <a:r>
              <a:rPr lang="en-US" baseline="30000" dirty="0"/>
              <a:t>rd</a:t>
            </a:r>
            <a:r>
              <a:rPr lang="en-US" dirty="0"/>
              <a:t> grade, he </a:t>
            </a:r>
            <a:r>
              <a:rPr lang="en-US" dirty="0" smtClean="0"/>
              <a:t>scored a 2262.  Many other </a:t>
            </a:r>
            <a:r>
              <a:rPr lang="en-US" dirty="0"/>
              <a:t>3</a:t>
            </a:r>
            <a:r>
              <a:rPr lang="en-US" baseline="30000" dirty="0"/>
              <a:t>rd</a:t>
            </a:r>
            <a:r>
              <a:rPr lang="en-US" dirty="0"/>
              <a:t> graders in </a:t>
            </a:r>
            <a:r>
              <a:rPr lang="en-US" dirty="0" smtClean="0"/>
              <a:t>Oregon </a:t>
            </a:r>
            <a:r>
              <a:rPr lang="en-US" dirty="0"/>
              <a:t>took the same state test in reading.  Anthony was just one student among them.  Of all these 3</a:t>
            </a:r>
            <a:r>
              <a:rPr lang="en-US" baseline="30000" dirty="0"/>
              <a:t>rd</a:t>
            </a:r>
            <a:r>
              <a:rPr lang="en-US" dirty="0"/>
              <a:t> graders in the state many others </a:t>
            </a:r>
            <a:r>
              <a:rPr lang="en-US" i="1" dirty="0"/>
              <a:t>scored a </a:t>
            </a:r>
            <a:r>
              <a:rPr lang="en-US" i="1" dirty="0" smtClean="0"/>
              <a:t>2262….</a:t>
            </a:r>
            <a:endParaRPr lang="en-US" i="1" dirty="0"/>
          </a:p>
        </p:txBody>
      </p:sp>
      <p:sp>
        <p:nvSpPr>
          <p:cNvPr id="4" name="Slide Number Placeholder 3"/>
          <p:cNvSpPr>
            <a:spLocks noGrp="1"/>
          </p:cNvSpPr>
          <p:nvPr>
            <p:ph type="sldNum" sz="quarter" idx="10"/>
          </p:nvPr>
        </p:nvSpPr>
        <p:spPr/>
        <p:txBody>
          <a:bodyPr/>
          <a:lstStyle/>
          <a:p>
            <a:pPr>
              <a:defRPr/>
            </a:pPr>
            <a:fld id="{E1684A8F-F767-44E1-BEC4-994C5A7CDDFD}" type="slidenum">
              <a:rPr lang="en-US" smtClean="0"/>
              <a:pPr>
                <a:defRPr/>
              </a:pPr>
              <a:t>21</a:t>
            </a:fld>
            <a:endParaRPr lang="en-US" dirty="0"/>
          </a:p>
        </p:txBody>
      </p:sp>
    </p:spTree>
    <p:extLst>
      <p:ext uri="{BB962C8B-B14F-4D97-AF65-F5344CB8AC3E}">
        <p14:creationId xmlns:p14="http://schemas.microsoft.com/office/powerpoint/2010/main" val="2878050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Presenter</a:t>
            </a:r>
            <a:r>
              <a:rPr lang="en-US" baseline="0" dirty="0" smtClean="0"/>
              <a:t> 2</a:t>
            </a:r>
            <a:endParaRPr lang="en-US" dirty="0" smtClean="0"/>
          </a:p>
          <a:p>
            <a:endParaRPr lang="en-US" dirty="0" smtClean="0"/>
          </a:p>
          <a:p>
            <a:r>
              <a:rPr lang="en-US" dirty="0" smtClean="0"/>
              <a:t>Here </a:t>
            </a:r>
            <a:r>
              <a:rPr lang="en-US" dirty="0"/>
              <a:t>we can see the distribution of 4</a:t>
            </a:r>
            <a:r>
              <a:rPr lang="en-US" baseline="30000" dirty="0"/>
              <a:t>th</a:t>
            </a:r>
            <a:r>
              <a:rPr lang="en-US" dirty="0"/>
              <a:t> grade test scores for Anthony’s comparison group. You can see that this is an overall lower performing subgroup of students relative to the statewide distribution</a:t>
            </a:r>
          </a:p>
          <a:p>
            <a:r>
              <a:rPr lang="en-US" dirty="0"/>
              <a:t>***</a:t>
            </a:r>
          </a:p>
          <a:p>
            <a:r>
              <a:rPr lang="en-US" dirty="0"/>
              <a:t>The highest scoring student met standard but </a:t>
            </a:r>
          </a:p>
          <a:p>
            <a:r>
              <a:rPr lang="en-US" dirty="0"/>
              <a:t>***</a:t>
            </a:r>
          </a:p>
          <a:p>
            <a:r>
              <a:rPr lang="en-US" dirty="0"/>
              <a:t>the middle score of Anthony’s Comparison Group is on the border of </a:t>
            </a:r>
            <a:r>
              <a:rPr lang="en-US" dirty="0" smtClean="0"/>
              <a:t>“Level 1” </a:t>
            </a:r>
            <a:r>
              <a:rPr lang="en-US" dirty="0"/>
              <a:t>and </a:t>
            </a:r>
            <a:r>
              <a:rPr lang="en-US" dirty="0" smtClean="0"/>
              <a:t>“Level</a:t>
            </a:r>
            <a:r>
              <a:rPr lang="en-US" baseline="0" dirty="0" smtClean="0"/>
              <a:t> 2</a:t>
            </a:r>
            <a:r>
              <a:rPr lang="en-US" dirty="0" smtClean="0"/>
              <a:t>”. </a:t>
            </a:r>
            <a:endParaRPr lang="en-US" dirty="0"/>
          </a:p>
          <a:p>
            <a:r>
              <a:rPr lang="en-US" dirty="0"/>
              <a:t> </a:t>
            </a:r>
          </a:p>
        </p:txBody>
      </p:sp>
      <p:sp>
        <p:nvSpPr>
          <p:cNvPr id="4" name="Slide Number Placeholder 3"/>
          <p:cNvSpPr>
            <a:spLocks noGrp="1"/>
          </p:cNvSpPr>
          <p:nvPr>
            <p:ph type="sldNum" sz="quarter" idx="10"/>
          </p:nvPr>
        </p:nvSpPr>
        <p:spPr/>
        <p:txBody>
          <a:bodyPr/>
          <a:lstStyle/>
          <a:p>
            <a:pPr>
              <a:defRPr/>
            </a:pPr>
            <a:fld id="{E1684A8F-F767-44E1-BEC4-994C5A7CDDFD}" type="slidenum">
              <a:rPr lang="en-US" smtClean="0"/>
              <a:pPr>
                <a:defRPr/>
              </a:pPr>
              <a:t>22</a:t>
            </a:fld>
            <a:endParaRPr lang="en-US" dirty="0"/>
          </a:p>
        </p:txBody>
      </p:sp>
    </p:spTree>
    <p:extLst>
      <p:ext uri="{BB962C8B-B14F-4D97-AF65-F5344CB8AC3E}">
        <p14:creationId xmlns:p14="http://schemas.microsoft.com/office/powerpoint/2010/main" val="2878050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204">
              <a:defRPr/>
            </a:pPr>
            <a:r>
              <a:rPr lang="en-US" dirty="0" smtClean="0"/>
              <a:t>Presenter</a:t>
            </a:r>
            <a:r>
              <a:rPr lang="en-US" baseline="0" dirty="0" smtClean="0"/>
              <a:t> 2</a:t>
            </a:r>
            <a:endParaRPr lang="en-US" dirty="0" smtClean="0"/>
          </a:p>
          <a:p>
            <a:pPr defTabSz="909204">
              <a:defRPr/>
            </a:pPr>
            <a:endParaRPr lang="en-US" dirty="0" smtClean="0"/>
          </a:p>
          <a:p>
            <a:pPr defTabSz="909204">
              <a:defRPr/>
            </a:pPr>
            <a:r>
              <a:rPr lang="en-US" dirty="0" smtClean="0"/>
              <a:t>Recall that this year Anthony scored 2398. Although Anthony is “Below Standard” in the state distribution, he is definitely above the middle score within his comparison group. Analyzing the data more closely, we can see that Anthony scored higher than 80 percent of students in his comparison group. </a:t>
            </a:r>
          </a:p>
          <a:p>
            <a:endParaRPr lang="en-US" dirty="0"/>
          </a:p>
        </p:txBody>
      </p:sp>
      <p:sp>
        <p:nvSpPr>
          <p:cNvPr id="4" name="Slide Number Placeholder 3"/>
          <p:cNvSpPr>
            <a:spLocks noGrp="1"/>
          </p:cNvSpPr>
          <p:nvPr>
            <p:ph type="sldNum" sz="quarter" idx="10"/>
          </p:nvPr>
        </p:nvSpPr>
        <p:spPr/>
        <p:txBody>
          <a:bodyPr/>
          <a:lstStyle/>
          <a:p>
            <a:pPr>
              <a:defRPr/>
            </a:pPr>
            <a:fld id="{E1684A8F-F767-44E1-BEC4-994C5A7CDDFD}" type="slidenum">
              <a:rPr lang="en-US" smtClean="0"/>
              <a:pPr>
                <a:defRPr/>
              </a:pPr>
              <a:t>23</a:t>
            </a:fld>
            <a:endParaRPr lang="en-US" dirty="0"/>
          </a:p>
        </p:txBody>
      </p:sp>
    </p:spTree>
    <p:extLst>
      <p:ext uri="{BB962C8B-B14F-4D97-AF65-F5344CB8AC3E}">
        <p14:creationId xmlns:p14="http://schemas.microsoft.com/office/powerpoint/2010/main" val="2878050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115">
              <a:defRPr/>
            </a:pPr>
            <a:r>
              <a:rPr lang="en-US" dirty="0" smtClean="0"/>
              <a:t>Presenter</a:t>
            </a:r>
            <a:r>
              <a:rPr lang="en-US" baseline="0" dirty="0" smtClean="0"/>
              <a:t> 2</a:t>
            </a:r>
            <a:endParaRPr lang="en-US" dirty="0" smtClean="0"/>
          </a:p>
          <a:p>
            <a:pPr defTabSz="909115">
              <a:defRPr/>
            </a:pPr>
            <a:endParaRPr lang="en-US" dirty="0" smtClean="0"/>
          </a:p>
          <a:p>
            <a:pPr defTabSz="909115">
              <a:defRPr/>
            </a:pPr>
            <a:r>
              <a:rPr lang="en-US" dirty="0" smtClean="0"/>
              <a:t>This </a:t>
            </a:r>
            <a:r>
              <a:rPr lang="en-US" dirty="0"/>
              <a:t>translates to a Student Growth Percentile (or SGP) of 80.</a:t>
            </a:r>
          </a:p>
          <a:p>
            <a:pPr defTabSz="909115">
              <a:defRPr/>
            </a:pPr>
            <a:endParaRPr lang="en-US" dirty="0"/>
          </a:p>
          <a:p>
            <a:pPr defTabSz="909115">
              <a:defRPr/>
            </a:pPr>
            <a:r>
              <a:rPr lang="en-US" dirty="0"/>
              <a:t>- 2 slow clicks –</a:t>
            </a:r>
          </a:p>
          <a:p>
            <a:pPr defTabSz="909115">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E1684A8F-F767-44E1-BEC4-994C5A7CDDFD}" type="slidenum">
              <a:rPr lang="en-US" smtClean="0"/>
              <a:pPr>
                <a:defRPr/>
              </a:pPr>
              <a:t>24</a:t>
            </a:fld>
            <a:endParaRPr lang="en-US" dirty="0"/>
          </a:p>
        </p:txBody>
      </p:sp>
    </p:spTree>
    <p:extLst>
      <p:ext uri="{BB962C8B-B14F-4D97-AF65-F5344CB8AC3E}">
        <p14:creationId xmlns:p14="http://schemas.microsoft.com/office/powerpoint/2010/main" val="2878050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Presenter</a:t>
            </a:r>
            <a:r>
              <a:rPr lang="en-US" baseline="0" dirty="0" smtClean="0"/>
              <a:t> 2</a:t>
            </a:r>
            <a:endParaRPr lang="en-US" dirty="0" smtClean="0"/>
          </a:p>
          <a:p>
            <a:endParaRPr lang="en-US" dirty="0" smtClean="0"/>
          </a:p>
          <a:p>
            <a:r>
              <a:rPr lang="en-US" dirty="0" smtClean="0"/>
              <a:t>We</a:t>
            </a:r>
            <a:r>
              <a:rPr lang="en-US" baseline="0" dirty="0" smtClean="0"/>
              <a:t> know that the use of SGPs is going to require changes for districts. Districts can think of goal setting in terms of the two groups you see on this slide. It is important to keep in mind that SGPs only apply to teachers and principals in grades 4- 8 and math. </a:t>
            </a:r>
            <a:r>
              <a:rPr lang="en-US" dirty="0" smtClean="0"/>
              <a:t>This likely represents</a:t>
            </a:r>
            <a:r>
              <a:rPr lang="en-US" baseline="0" dirty="0" smtClean="0"/>
              <a:t> less than 30% of the teachers in the district.</a:t>
            </a:r>
          </a:p>
          <a:p>
            <a:endParaRPr lang="en-US" baseline="0" dirty="0" smtClean="0"/>
          </a:p>
          <a:p>
            <a:r>
              <a:rPr lang="en-US" baseline="0" dirty="0" smtClean="0"/>
              <a:t>As we talk through these next few slides we hope you see that all of what you have been doing still applies, with some modifications for staff to whom SGPs apply.</a:t>
            </a:r>
            <a:endParaRPr lang="en-US" dirty="0"/>
          </a:p>
        </p:txBody>
      </p:sp>
      <p:sp>
        <p:nvSpPr>
          <p:cNvPr id="4" name="Slide Number Placeholder 3"/>
          <p:cNvSpPr>
            <a:spLocks noGrp="1"/>
          </p:cNvSpPr>
          <p:nvPr>
            <p:ph type="sldNum" sz="quarter" idx="10"/>
          </p:nvPr>
        </p:nvSpPr>
        <p:spPr/>
        <p:txBody>
          <a:bodyPr/>
          <a:lstStyle/>
          <a:p>
            <a:fld id="{485CCD66-B6D9-43F0-A8C7-1D82BAAA01B2}" type="slidenum">
              <a:rPr lang="en-US" smtClean="0"/>
              <a:t>25</a:t>
            </a:fld>
            <a:endParaRPr lang="en-US"/>
          </a:p>
        </p:txBody>
      </p:sp>
    </p:spTree>
    <p:extLst>
      <p:ext uri="{BB962C8B-B14F-4D97-AF65-F5344CB8AC3E}">
        <p14:creationId xmlns:p14="http://schemas.microsoft.com/office/powerpoint/2010/main" val="2959271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2</a:t>
            </a:r>
            <a:endParaRPr lang="en-US" dirty="0" smtClean="0"/>
          </a:p>
          <a:p>
            <a:pPr defTabSz="924458">
              <a:defRPr/>
            </a:pPr>
            <a:r>
              <a:rPr lang="en-US" baseline="0" dirty="0" smtClean="0"/>
              <a:t>Even though ESEA waiver has been approved, we are now waiting on determinations from state level leadership on whether HB suspends the use of statewide assessments for the upcoming school year.</a:t>
            </a:r>
          </a:p>
          <a:p>
            <a:pPr defTabSz="924458">
              <a:defRPr/>
            </a:pPr>
            <a:endParaRPr lang="en-US" baseline="0" dirty="0" smtClean="0">
              <a:sym typeface="Wingdings" panose="05000000000000000000" pitchFamily="2" charset="2"/>
            </a:endParaRPr>
          </a:p>
          <a:p>
            <a:pPr marL="173336" indent="-173336" defTabSz="924458">
              <a:buFont typeface="Wingdings"/>
              <a:buChar char="à"/>
              <a:defRPr/>
            </a:pPr>
            <a:endParaRPr lang="en-US" dirty="0" smtClean="0"/>
          </a:p>
        </p:txBody>
      </p:sp>
      <p:sp>
        <p:nvSpPr>
          <p:cNvPr id="4" name="Slide Number Placeholder 3"/>
          <p:cNvSpPr>
            <a:spLocks noGrp="1"/>
          </p:cNvSpPr>
          <p:nvPr>
            <p:ph type="sldNum" sz="quarter" idx="10"/>
          </p:nvPr>
        </p:nvSpPr>
        <p:spPr/>
        <p:txBody>
          <a:bodyPr/>
          <a:lstStyle/>
          <a:p>
            <a:fld id="{2FB62C51-B965-466B-8D8B-9F01CBA68B5C}" type="slidenum">
              <a:rPr lang="en-US" smtClean="0"/>
              <a:t>26</a:t>
            </a:fld>
            <a:endParaRPr lang="en-US"/>
          </a:p>
        </p:txBody>
      </p:sp>
    </p:spTree>
    <p:extLst>
      <p:ext uri="{BB962C8B-B14F-4D97-AF65-F5344CB8AC3E}">
        <p14:creationId xmlns:p14="http://schemas.microsoft.com/office/powerpoint/2010/main" val="1359830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2</a:t>
            </a:r>
            <a:endParaRPr lang="en-US" dirty="0" smtClean="0"/>
          </a:p>
          <a:p>
            <a:r>
              <a:rPr lang="en-US" dirty="0" smtClean="0"/>
              <a:t>We</a:t>
            </a:r>
            <a:r>
              <a:rPr lang="en-US" baseline="0" dirty="0" smtClean="0"/>
              <a:t> know that the use of SGPs is going to require changes for districts. Districts can think of goal setting in terms of the two groups you see on this slide. It is important to keep in mind that SGPs only apply to teachers and principals in grades 4- 8 and math. </a:t>
            </a:r>
            <a:r>
              <a:rPr lang="en-US" dirty="0" smtClean="0"/>
              <a:t>This likely represents</a:t>
            </a:r>
            <a:r>
              <a:rPr lang="en-US" baseline="0" dirty="0" smtClean="0"/>
              <a:t> less than 30% of the teachers in the district.</a:t>
            </a:r>
          </a:p>
          <a:p>
            <a:endParaRPr lang="en-US" baseline="0" dirty="0" smtClean="0"/>
          </a:p>
          <a:p>
            <a:r>
              <a:rPr lang="en-US" baseline="0" dirty="0" smtClean="0"/>
              <a:t>As we talk through these next few slides we hope you see that all of what you have been doing still applies, with some modifications for staff to whom SGPs apply.</a:t>
            </a:r>
            <a:endParaRPr lang="en-US" dirty="0"/>
          </a:p>
        </p:txBody>
      </p:sp>
      <p:sp>
        <p:nvSpPr>
          <p:cNvPr id="4" name="Slide Number Placeholder 3"/>
          <p:cNvSpPr>
            <a:spLocks noGrp="1"/>
          </p:cNvSpPr>
          <p:nvPr>
            <p:ph type="sldNum" sz="quarter" idx="10"/>
          </p:nvPr>
        </p:nvSpPr>
        <p:spPr/>
        <p:txBody>
          <a:bodyPr/>
          <a:lstStyle/>
          <a:p>
            <a:fld id="{485CCD66-B6D9-43F0-A8C7-1D82BAAA01B2}" type="slidenum">
              <a:rPr lang="en-US" smtClean="0"/>
              <a:t>27</a:t>
            </a:fld>
            <a:endParaRPr lang="en-US"/>
          </a:p>
        </p:txBody>
      </p:sp>
    </p:spTree>
    <p:extLst>
      <p:ext uri="{BB962C8B-B14F-4D97-AF65-F5344CB8AC3E}">
        <p14:creationId xmlns:p14="http://schemas.microsoft.com/office/powerpoint/2010/main" val="2959271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2</a:t>
            </a:r>
            <a:endParaRPr lang="en-US" dirty="0" smtClean="0"/>
          </a:p>
          <a:p>
            <a:r>
              <a:rPr lang="en-US" dirty="0" smtClean="0"/>
              <a:t>You’ll notice that</a:t>
            </a:r>
            <a:r>
              <a:rPr lang="en-US" baseline="0" dirty="0" smtClean="0"/>
              <a:t> the text on this slide is only differs in two ways:</a:t>
            </a:r>
          </a:p>
          <a:p>
            <a:endParaRPr lang="en-US" baseline="0" dirty="0" smtClean="0"/>
          </a:p>
          <a:p>
            <a:r>
              <a:rPr lang="en-US" baseline="0" dirty="0" smtClean="0"/>
              <a:t>First, teachers and principals in tested grades and subjects must use the statewide assessment as the measure for one of their goals. Their second goal can be either a Category 1 or a Category 2 measure. The other difference is in how the Category 1 goal is scored. That depends on whether the district chooses Option A or Option B which we will discuss a little later. In either case, SGPs are used as the method for making the final determination.</a:t>
            </a:r>
            <a:endParaRPr lang="en-US" dirty="0"/>
          </a:p>
        </p:txBody>
      </p:sp>
      <p:sp>
        <p:nvSpPr>
          <p:cNvPr id="4" name="Slide Number Placeholder 3"/>
          <p:cNvSpPr>
            <a:spLocks noGrp="1"/>
          </p:cNvSpPr>
          <p:nvPr>
            <p:ph type="sldNum" sz="quarter" idx="10"/>
          </p:nvPr>
        </p:nvSpPr>
        <p:spPr/>
        <p:txBody>
          <a:bodyPr/>
          <a:lstStyle/>
          <a:p>
            <a:fld id="{485CCD66-B6D9-43F0-A8C7-1D82BAAA01B2}" type="slidenum">
              <a:rPr lang="en-US" smtClean="0"/>
              <a:t>28</a:t>
            </a:fld>
            <a:endParaRPr lang="en-US"/>
          </a:p>
        </p:txBody>
      </p:sp>
    </p:spTree>
    <p:extLst>
      <p:ext uri="{BB962C8B-B14F-4D97-AF65-F5344CB8AC3E}">
        <p14:creationId xmlns:p14="http://schemas.microsoft.com/office/powerpoint/2010/main" val="2778917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2</a:t>
            </a:r>
            <a:endParaRPr lang="en-US" dirty="0" smtClean="0"/>
          </a:p>
          <a:p>
            <a:r>
              <a:rPr lang="en-US" dirty="0" smtClean="0"/>
              <a:t>Let’s start by talking about the majority of educators</a:t>
            </a:r>
            <a:r>
              <a:rPr lang="en-US" baseline="0" dirty="0" smtClean="0"/>
              <a:t> in your district. </a:t>
            </a:r>
            <a:r>
              <a:rPr lang="en-US" dirty="0" smtClean="0"/>
              <a:t>For those</a:t>
            </a:r>
            <a:r>
              <a:rPr lang="en-US" baseline="0" dirty="0" smtClean="0"/>
              <a:t> educators who are not in tested grades and subjects</a:t>
            </a:r>
            <a:r>
              <a:rPr lang="en-US" dirty="0" smtClean="0"/>
              <a:t>,</a:t>
            </a:r>
            <a:r>
              <a:rPr lang="en-US" baseline="0" dirty="0" smtClean="0"/>
              <a:t> the goal setting and scoring process will not change. They will still set two SLG goals, they can choose whether to use Category 1 or category 2 assessments as the measure and score them using the statewide SLG Scoring Rubric.</a:t>
            </a:r>
          </a:p>
          <a:p>
            <a:r>
              <a:rPr lang="en-US" baseline="0" dirty="0" smtClean="0"/>
              <a:t/>
            </a:r>
            <a:br>
              <a:rPr lang="en-US" baseline="0" dirty="0" smtClean="0"/>
            </a:br>
            <a:r>
              <a:rPr lang="en-US" baseline="0" dirty="0" smtClean="0"/>
              <a:t>As with all educators, the Matrix is used to determine the final summative rating.</a:t>
            </a:r>
            <a:endParaRPr lang="en-US" dirty="0"/>
          </a:p>
        </p:txBody>
      </p:sp>
      <p:sp>
        <p:nvSpPr>
          <p:cNvPr id="4" name="Slide Number Placeholder 3"/>
          <p:cNvSpPr>
            <a:spLocks noGrp="1"/>
          </p:cNvSpPr>
          <p:nvPr>
            <p:ph type="sldNum" sz="quarter" idx="10"/>
          </p:nvPr>
        </p:nvSpPr>
        <p:spPr/>
        <p:txBody>
          <a:bodyPr/>
          <a:lstStyle/>
          <a:p>
            <a:fld id="{9F91980A-78A8-450D-8300-3693D20AE3A9}" type="slidenum">
              <a:rPr lang="en-US" smtClean="0"/>
              <a:t>29</a:t>
            </a:fld>
            <a:endParaRPr lang="en-US" dirty="0"/>
          </a:p>
        </p:txBody>
      </p:sp>
    </p:spTree>
    <p:extLst>
      <p:ext uri="{BB962C8B-B14F-4D97-AF65-F5344CB8AC3E}">
        <p14:creationId xmlns:p14="http://schemas.microsoft.com/office/powerpoint/2010/main" val="330026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1</a:t>
            </a:r>
          </a:p>
          <a:p>
            <a:pPr defTabSz="899776">
              <a:defRPr/>
            </a:pPr>
            <a:r>
              <a:rPr lang="en-US" i="0" dirty="0" smtClean="0"/>
              <a:t>Before we get started today, let’s spend a few minutes talking about how we’ll function</a:t>
            </a:r>
            <a:r>
              <a:rPr lang="en-US" i="0" baseline="0" dirty="0" smtClean="0"/>
              <a:t> and interact with each other today. This slide has a list of norms. Can we all accept these agreements? Are there any not listed here that need to be added? </a:t>
            </a:r>
          </a:p>
          <a:p>
            <a:endParaRPr lang="en-US" i="0" dirty="0"/>
          </a:p>
        </p:txBody>
      </p:sp>
      <p:sp>
        <p:nvSpPr>
          <p:cNvPr id="4" name="Slide Number Placeholder 3"/>
          <p:cNvSpPr>
            <a:spLocks noGrp="1"/>
          </p:cNvSpPr>
          <p:nvPr>
            <p:ph type="sldNum" sz="quarter" idx="10"/>
          </p:nvPr>
        </p:nvSpPr>
        <p:spPr/>
        <p:txBody>
          <a:bodyPr/>
          <a:lstStyle/>
          <a:p>
            <a:fld id="{485CCD66-B6D9-43F0-A8C7-1D82BAAA01B2}" type="slidenum">
              <a:rPr lang="en-US" smtClean="0"/>
              <a:t>3</a:t>
            </a:fld>
            <a:endParaRPr lang="en-US"/>
          </a:p>
        </p:txBody>
      </p:sp>
    </p:spTree>
    <p:extLst>
      <p:ext uri="{BB962C8B-B14F-4D97-AF65-F5344CB8AC3E}">
        <p14:creationId xmlns:p14="http://schemas.microsoft.com/office/powerpoint/2010/main" val="3635859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2</a:t>
            </a:r>
            <a:endParaRPr lang="en-US" dirty="0" smtClean="0"/>
          </a:p>
          <a:p>
            <a:r>
              <a:rPr lang="en-US" dirty="0" smtClean="0"/>
              <a:t>The checklist is used early in the professional growth cycle</a:t>
            </a:r>
            <a:r>
              <a:rPr lang="en-US" baseline="0" dirty="0" smtClean="0"/>
              <a:t>. A</a:t>
            </a:r>
            <a:r>
              <a:rPr lang="en-US" dirty="0" smtClean="0"/>
              <a:t>s</a:t>
            </a:r>
            <a:r>
              <a:rPr lang="en-US" baseline="0" dirty="0" smtClean="0"/>
              <a:t> part of the goal setting process, teachers and administrators should use the goal setting checklist when sharing their goals with their evaluator. The checklist includes questions in three categories to help the educator and evaluator collaboratively determine the quality of the goal: Baseline Data, Targets, and Rigor. If the answers to all the questions in the checklist are “YES”, then the goal can be approved.</a:t>
            </a:r>
            <a:endParaRPr lang="en-US" dirty="0"/>
          </a:p>
        </p:txBody>
      </p:sp>
      <p:sp>
        <p:nvSpPr>
          <p:cNvPr id="4" name="Slide Number Placeholder 3"/>
          <p:cNvSpPr>
            <a:spLocks noGrp="1"/>
          </p:cNvSpPr>
          <p:nvPr>
            <p:ph type="sldNum" sz="quarter" idx="10"/>
          </p:nvPr>
        </p:nvSpPr>
        <p:spPr/>
        <p:txBody>
          <a:bodyPr/>
          <a:lstStyle/>
          <a:p>
            <a:fld id="{2FB62C51-B965-466B-8D8B-9F01CBA68B5C}" type="slidenum">
              <a:rPr lang="en-US" smtClean="0"/>
              <a:t>30</a:t>
            </a:fld>
            <a:endParaRPr lang="en-US"/>
          </a:p>
        </p:txBody>
      </p:sp>
    </p:spTree>
    <p:extLst>
      <p:ext uri="{BB962C8B-B14F-4D97-AF65-F5344CB8AC3E}">
        <p14:creationId xmlns:p14="http://schemas.microsoft.com/office/powerpoint/2010/main" val="3255644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2</a:t>
            </a:r>
            <a:endParaRPr lang="en-US" dirty="0" smtClean="0"/>
          </a:p>
        </p:txBody>
      </p:sp>
      <p:sp>
        <p:nvSpPr>
          <p:cNvPr id="4" name="Slide Number Placeholder 3"/>
          <p:cNvSpPr>
            <a:spLocks noGrp="1"/>
          </p:cNvSpPr>
          <p:nvPr>
            <p:ph type="sldNum" sz="quarter" idx="10"/>
          </p:nvPr>
        </p:nvSpPr>
        <p:spPr/>
        <p:txBody>
          <a:bodyPr/>
          <a:lstStyle/>
          <a:p>
            <a:fld id="{B751BCE3-C29C-4FC7-88D7-69A5D3D65775}" type="slidenum">
              <a:rPr lang="en-US" smtClean="0"/>
              <a:t>31</a:t>
            </a:fld>
            <a:endParaRPr lang="en-US"/>
          </a:p>
        </p:txBody>
      </p:sp>
    </p:spTree>
    <p:extLst>
      <p:ext uri="{BB962C8B-B14F-4D97-AF65-F5344CB8AC3E}">
        <p14:creationId xmlns:p14="http://schemas.microsoft.com/office/powerpoint/2010/main" val="2452484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2</a:t>
            </a:r>
            <a:endParaRPr lang="en-US" dirty="0" smtClean="0"/>
          </a:p>
          <a:p>
            <a:r>
              <a:rPr lang="en-US" dirty="0" smtClean="0"/>
              <a:t>Based on</a:t>
            </a:r>
            <a:r>
              <a:rPr lang="en-US" baseline="0" dirty="0" smtClean="0"/>
              <a:t> your review of the data, what is Mr. Hendricks’:</a:t>
            </a:r>
          </a:p>
          <a:p>
            <a:r>
              <a:rPr lang="en-US" baseline="0" dirty="0" smtClean="0"/>
              <a:t> Y axis rating? = 3 (2.82)</a:t>
            </a:r>
          </a:p>
          <a:p>
            <a:r>
              <a:rPr lang="en-US" dirty="0" smtClean="0"/>
              <a:t>Median</a:t>
            </a:r>
            <a:r>
              <a:rPr lang="en-US" baseline="0" dirty="0" smtClean="0"/>
              <a:t> SGP? = 3</a:t>
            </a:r>
          </a:p>
          <a:p>
            <a:r>
              <a:rPr lang="en-US" baseline="0" dirty="0" smtClean="0"/>
              <a:t>X axis rating? =2</a:t>
            </a:r>
          </a:p>
          <a:p>
            <a:r>
              <a:rPr lang="en-US" baseline="0" dirty="0" smtClean="0"/>
              <a:t>Summative rating? = 3</a:t>
            </a:r>
            <a:endParaRPr lang="en-US" dirty="0"/>
          </a:p>
        </p:txBody>
      </p:sp>
      <p:sp>
        <p:nvSpPr>
          <p:cNvPr id="4" name="Slide Number Placeholder 3"/>
          <p:cNvSpPr>
            <a:spLocks noGrp="1"/>
          </p:cNvSpPr>
          <p:nvPr>
            <p:ph type="sldNum" sz="quarter" idx="10"/>
          </p:nvPr>
        </p:nvSpPr>
        <p:spPr/>
        <p:txBody>
          <a:bodyPr/>
          <a:lstStyle/>
          <a:p>
            <a:fld id="{B751BCE3-C29C-4FC7-88D7-69A5D3D65775}" type="slidenum">
              <a:rPr lang="en-US" smtClean="0"/>
              <a:t>32</a:t>
            </a:fld>
            <a:endParaRPr lang="en-US"/>
          </a:p>
        </p:txBody>
      </p:sp>
    </p:spTree>
    <p:extLst>
      <p:ext uri="{BB962C8B-B14F-4D97-AF65-F5344CB8AC3E}">
        <p14:creationId xmlns:p14="http://schemas.microsoft.com/office/powerpoint/2010/main" val="2176707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matrix is a decision-making tool. It is the instrument that bring two inputs (PP/PR and SLG) together to help you make a decision for the final performance level you need to report. Districts use the thresholds established by ODE to determine the rating for each axis. The Y axis represents overall performance related to Professional practice and responsibility and the X axis represents overall performance related to student learning and growth. </a:t>
            </a:r>
          </a:p>
          <a:p>
            <a:endParaRPr lang="en-US" altLang="en-US" smtClean="0"/>
          </a:p>
          <a:p>
            <a:pPr eaLnBrk="1" hangingPunct="1">
              <a:spcBef>
                <a:spcPct val="0"/>
              </a:spcBef>
            </a:pPr>
            <a:r>
              <a:rPr lang="en-US" altLang="en-US" smtClean="0"/>
              <a:t>It is important to note that the matrix is not a uniform percent model, and that by design the Y axis has more influence on the overall score (summative rating) than the X axis. For example, if you score a 3 on the Y-axis (PP/PR) and a 2 on the X-axis (SLG), the matrix shows that you’re still a 3 overall. </a:t>
            </a:r>
          </a:p>
          <a:p>
            <a:pPr eaLnBrk="1" hangingPunct="1">
              <a:spcBef>
                <a:spcPct val="0"/>
              </a:spcBef>
            </a:pPr>
            <a:endParaRPr lang="en-US" altLang="en-US" smtClean="0"/>
          </a:p>
          <a:p>
            <a:r>
              <a:rPr lang="en-US" altLang="en-US" smtClean="0"/>
              <a:t>The purpose of the summative performance level is two fold. One, it provides ODE with required information that must be reported to USED regarding the number teachers and administrators in Oregon at each of four levels of performance. Each district reports these numbers to ODE which in turn reports statewide results to USED.</a:t>
            </a:r>
          </a:p>
          <a:p>
            <a:endParaRPr lang="en-US" altLang="en-US" smtClean="0"/>
          </a:p>
          <a:p>
            <a:r>
              <a:rPr lang="en-US" altLang="en-US" smtClean="0"/>
              <a:t>The second purpose is to provide districts with a process to determine the design of professional growth paths for teachers and administrators.</a:t>
            </a:r>
          </a:p>
          <a:p>
            <a:endParaRPr lang="en-US" altLang="en-US" smtClean="0"/>
          </a:p>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7077" indent="-283490" eaLnBrk="0" hangingPunct="0">
              <a:spcBef>
                <a:spcPct val="30000"/>
              </a:spcBef>
              <a:defRPr sz="1200">
                <a:solidFill>
                  <a:schemeClr val="tx1"/>
                </a:solidFill>
                <a:latin typeface="Calibri" pitchFamily="34" charset="0"/>
              </a:defRPr>
            </a:lvl2pPr>
            <a:lvl3pPr marL="1133964" indent="-226793" eaLnBrk="0" hangingPunct="0">
              <a:spcBef>
                <a:spcPct val="30000"/>
              </a:spcBef>
              <a:defRPr sz="1200">
                <a:solidFill>
                  <a:schemeClr val="tx1"/>
                </a:solidFill>
                <a:latin typeface="Calibri" pitchFamily="34" charset="0"/>
              </a:defRPr>
            </a:lvl3pPr>
            <a:lvl4pPr marL="1587549" indent="-226793" eaLnBrk="0" hangingPunct="0">
              <a:spcBef>
                <a:spcPct val="30000"/>
              </a:spcBef>
              <a:defRPr sz="1200">
                <a:solidFill>
                  <a:schemeClr val="tx1"/>
                </a:solidFill>
                <a:latin typeface="Calibri" pitchFamily="34" charset="0"/>
              </a:defRPr>
            </a:lvl4pPr>
            <a:lvl5pPr marL="2041135" indent="-226793" eaLnBrk="0" hangingPunct="0">
              <a:spcBef>
                <a:spcPct val="30000"/>
              </a:spcBef>
              <a:defRPr sz="1200">
                <a:solidFill>
                  <a:schemeClr val="tx1"/>
                </a:solidFill>
                <a:latin typeface="Calibri" pitchFamily="34" charset="0"/>
              </a:defRPr>
            </a:lvl5pPr>
            <a:lvl6pPr marL="2494720" indent="-226793" eaLnBrk="0" fontAlgn="base" hangingPunct="0">
              <a:spcBef>
                <a:spcPct val="30000"/>
              </a:spcBef>
              <a:spcAft>
                <a:spcPct val="0"/>
              </a:spcAft>
              <a:defRPr sz="1200">
                <a:solidFill>
                  <a:schemeClr val="tx1"/>
                </a:solidFill>
                <a:latin typeface="Calibri" pitchFamily="34" charset="0"/>
              </a:defRPr>
            </a:lvl6pPr>
            <a:lvl7pPr marL="2948305" indent="-226793" eaLnBrk="0" fontAlgn="base" hangingPunct="0">
              <a:spcBef>
                <a:spcPct val="30000"/>
              </a:spcBef>
              <a:spcAft>
                <a:spcPct val="0"/>
              </a:spcAft>
              <a:defRPr sz="1200">
                <a:solidFill>
                  <a:schemeClr val="tx1"/>
                </a:solidFill>
                <a:latin typeface="Calibri" pitchFamily="34" charset="0"/>
              </a:defRPr>
            </a:lvl7pPr>
            <a:lvl8pPr marL="3401892" indent="-226793" eaLnBrk="0" fontAlgn="base" hangingPunct="0">
              <a:spcBef>
                <a:spcPct val="30000"/>
              </a:spcBef>
              <a:spcAft>
                <a:spcPct val="0"/>
              </a:spcAft>
              <a:defRPr sz="1200">
                <a:solidFill>
                  <a:schemeClr val="tx1"/>
                </a:solidFill>
                <a:latin typeface="Calibri" pitchFamily="34" charset="0"/>
              </a:defRPr>
            </a:lvl8pPr>
            <a:lvl9pPr marL="3855477" indent="-22679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688BAD-52CE-401A-B9D5-4DC43635B069}" type="slidenum">
              <a:rPr lang="en-US" altLang="en-US" smtClean="0">
                <a:latin typeface="Arial" charset="0"/>
              </a:rPr>
              <a:pPr eaLnBrk="1" hangingPunct="1">
                <a:spcBef>
                  <a:spcPct val="0"/>
                </a:spcBef>
              </a:pPr>
              <a:t>33</a:t>
            </a:fld>
            <a:endParaRPr lang="en-US" alt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2</a:t>
            </a:r>
            <a:endParaRPr lang="en-US" dirty="0" smtClean="0"/>
          </a:p>
          <a:p>
            <a:r>
              <a:rPr lang="en-US" dirty="0" smtClean="0"/>
              <a:t>Refer to p.9-10 of SGP guidance to view options of the evaluation cycles</a:t>
            </a:r>
            <a:endParaRPr lang="en-US" dirty="0"/>
          </a:p>
        </p:txBody>
      </p:sp>
      <p:sp>
        <p:nvSpPr>
          <p:cNvPr id="4" name="Slide Number Placeholder 3"/>
          <p:cNvSpPr>
            <a:spLocks noGrp="1"/>
          </p:cNvSpPr>
          <p:nvPr>
            <p:ph type="sldNum" sz="quarter" idx="10"/>
          </p:nvPr>
        </p:nvSpPr>
        <p:spPr/>
        <p:txBody>
          <a:bodyPr/>
          <a:lstStyle/>
          <a:p>
            <a:fld id="{A46E1485-5045-47DA-9824-E7BB4867BD77}" type="slidenum">
              <a:rPr lang="en-US" smtClean="0"/>
              <a:t>34</a:t>
            </a:fld>
            <a:endParaRPr lang="en-US"/>
          </a:p>
        </p:txBody>
      </p:sp>
    </p:spTree>
    <p:extLst>
      <p:ext uri="{BB962C8B-B14F-4D97-AF65-F5344CB8AC3E}">
        <p14:creationId xmlns:p14="http://schemas.microsoft.com/office/powerpoint/2010/main" val="578075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p>
          <a:p>
            <a:r>
              <a:rPr lang="en-US" dirty="0" smtClean="0"/>
              <a:t>The letter</a:t>
            </a:r>
            <a:r>
              <a:rPr lang="en-US" baseline="0" dirty="0" smtClean="0"/>
              <a:t> that was just mentioned in addition to a guidance document, FAQ and brief video are all posted on a new SGP page in the toolkit. </a:t>
            </a:r>
          </a:p>
          <a:p>
            <a:endParaRPr lang="en-US" baseline="0" dirty="0" smtClean="0"/>
          </a:p>
          <a:p>
            <a:r>
              <a:rPr lang="en-US" baseline="0" dirty="0" smtClean="0"/>
              <a:t>The EE team is working with ESDs to schedule professional learning opportunities that go more in depth around SGPs as well as other PD opportunities related to evaluation and support systems.</a:t>
            </a:r>
          </a:p>
          <a:p>
            <a:endParaRPr lang="en-US" baseline="0" dirty="0" smtClean="0"/>
          </a:p>
          <a:p>
            <a:r>
              <a:rPr lang="en-US" baseline="0" dirty="0" smtClean="0"/>
              <a:t>There’s a SGP module posted up on the SGP page that goes much further in depth on the ins and outs of SGPs. </a:t>
            </a:r>
            <a:endParaRPr lang="en-US" dirty="0"/>
          </a:p>
        </p:txBody>
      </p:sp>
      <p:sp>
        <p:nvSpPr>
          <p:cNvPr id="4" name="Slide Number Placeholder 3"/>
          <p:cNvSpPr>
            <a:spLocks noGrp="1"/>
          </p:cNvSpPr>
          <p:nvPr>
            <p:ph type="sldNum" sz="quarter" idx="10"/>
          </p:nvPr>
        </p:nvSpPr>
        <p:spPr/>
        <p:txBody>
          <a:bodyPr/>
          <a:lstStyle/>
          <a:p>
            <a:fld id="{05D4E4D1-BB2B-4FA5-805F-5AA7CBBF63CB}" type="slidenum">
              <a:rPr lang="en-US" smtClean="0"/>
              <a:t>35</a:t>
            </a:fld>
            <a:endParaRPr lang="en-US"/>
          </a:p>
        </p:txBody>
      </p:sp>
    </p:spTree>
    <p:extLst>
      <p:ext uri="{BB962C8B-B14F-4D97-AF65-F5344CB8AC3E}">
        <p14:creationId xmlns:p14="http://schemas.microsoft.com/office/powerpoint/2010/main" val="305398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p>
          <a:p>
            <a:r>
              <a:rPr lang="en-US" dirty="0" smtClean="0"/>
              <a:t>Revisit</a:t>
            </a:r>
            <a:r>
              <a:rPr lang="en-US" baseline="0" dirty="0" smtClean="0"/>
              <a:t> chart of important learnings to close the loop on remaining questions</a:t>
            </a:r>
            <a:endParaRPr lang="en-US" dirty="0"/>
          </a:p>
        </p:txBody>
      </p:sp>
      <p:sp>
        <p:nvSpPr>
          <p:cNvPr id="4" name="Slide Number Placeholder 3"/>
          <p:cNvSpPr>
            <a:spLocks noGrp="1"/>
          </p:cNvSpPr>
          <p:nvPr>
            <p:ph type="sldNum" sz="quarter" idx="10"/>
          </p:nvPr>
        </p:nvSpPr>
        <p:spPr/>
        <p:txBody>
          <a:bodyPr/>
          <a:lstStyle/>
          <a:p>
            <a:fld id="{A46E1485-5045-47DA-9824-E7BB4867BD77}" type="slidenum">
              <a:rPr lang="en-US" smtClean="0"/>
              <a:t>36</a:t>
            </a:fld>
            <a:endParaRPr lang="en-US"/>
          </a:p>
        </p:txBody>
      </p:sp>
    </p:spTree>
    <p:extLst>
      <p:ext uri="{BB962C8B-B14F-4D97-AF65-F5344CB8AC3E}">
        <p14:creationId xmlns:p14="http://schemas.microsoft.com/office/powerpoint/2010/main" val="575827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6E1485-5045-47DA-9824-E7BB4867BD77}" type="slidenum">
              <a:rPr lang="en-US" smtClean="0"/>
              <a:t>37</a:t>
            </a:fld>
            <a:endParaRPr lang="en-US"/>
          </a:p>
        </p:txBody>
      </p:sp>
    </p:spTree>
    <p:extLst>
      <p:ext uri="{BB962C8B-B14F-4D97-AF65-F5344CB8AC3E}">
        <p14:creationId xmlns:p14="http://schemas.microsoft.com/office/powerpoint/2010/main" val="181573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1</a:t>
            </a:r>
          </a:p>
          <a:p>
            <a:r>
              <a:rPr lang="en-US" dirty="0" smtClean="0"/>
              <a:t>Before</a:t>
            </a:r>
            <a:r>
              <a:rPr lang="en-US" baseline="0" dirty="0" smtClean="0"/>
              <a:t> we dive into SGPs, please take a moment individually to write a response to the prompt on this slide. This will help ensure that by the end of this session we’ve met the needs of everyone who is attending.</a:t>
            </a:r>
            <a:endParaRPr lang="en-US" dirty="0"/>
          </a:p>
        </p:txBody>
      </p:sp>
      <p:sp>
        <p:nvSpPr>
          <p:cNvPr id="4" name="Slide Number Placeholder 3"/>
          <p:cNvSpPr>
            <a:spLocks noGrp="1"/>
          </p:cNvSpPr>
          <p:nvPr>
            <p:ph type="sldNum" sz="quarter" idx="10"/>
          </p:nvPr>
        </p:nvSpPr>
        <p:spPr/>
        <p:txBody>
          <a:bodyPr/>
          <a:lstStyle/>
          <a:p>
            <a:fld id="{485CCD66-B6D9-43F0-A8C7-1D82BAAA01B2}" type="slidenum">
              <a:rPr lang="en-US" smtClean="0"/>
              <a:t>4</a:t>
            </a:fld>
            <a:endParaRPr lang="en-US"/>
          </a:p>
        </p:txBody>
      </p:sp>
    </p:spTree>
    <p:extLst>
      <p:ext uri="{BB962C8B-B14F-4D97-AF65-F5344CB8AC3E}">
        <p14:creationId xmlns:p14="http://schemas.microsoft.com/office/powerpoint/2010/main" val="1769920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1</a:t>
            </a:r>
          </a:p>
          <a:p>
            <a:r>
              <a:rPr lang="en-US" dirty="0" smtClean="0"/>
              <a:t>Please take the index card that you completed and introduce</a:t>
            </a:r>
            <a:r>
              <a:rPr lang="en-US" baseline="0" dirty="0" smtClean="0"/>
              <a:t> yourself to </a:t>
            </a:r>
            <a:r>
              <a:rPr lang="en-US" dirty="0" smtClean="0"/>
              <a:t>someone nearby. Take turns sharing the</a:t>
            </a:r>
            <a:r>
              <a:rPr lang="en-US" baseline="0" dirty="0" smtClean="0"/>
              <a:t> thoughts on your card, and then turn the other direction, find a new partner and repeat the process.</a:t>
            </a:r>
          </a:p>
          <a:p>
            <a:endParaRPr lang="en-US" baseline="0" dirty="0" smtClean="0"/>
          </a:p>
          <a:p>
            <a:r>
              <a:rPr lang="en-US" baseline="0" dirty="0" smtClean="0"/>
              <a:t>BEFORE TRANSITIONING TO NEXT SLIDE TAKE A FEW MOMENTS TO ASK FOR VOLUNTEERS TO SHARE OUT WHAT SOME OF THE DESIRED LEARNING ARE</a:t>
            </a:r>
          </a:p>
          <a:p>
            <a:endParaRPr lang="en-US" baseline="0" dirty="0" smtClean="0"/>
          </a:p>
          <a:p>
            <a:r>
              <a:rPr lang="en-US" baseline="0" dirty="0" smtClean="0"/>
              <a:t>Chart important learnings</a:t>
            </a:r>
            <a:endParaRPr lang="en-US" dirty="0"/>
          </a:p>
        </p:txBody>
      </p:sp>
      <p:sp>
        <p:nvSpPr>
          <p:cNvPr id="4" name="Slide Number Placeholder 3"/>
          <p:cNvSpPr>
            <a:spLocks noGrp="1"/>
          </p:cNvSpPr>
          <p:nvPr>
            <p:ph type="sldNum" sz="quarter" idx="10"/>
          </p:nvPr>
        </p:nvSpPr>
        <p:spPr/>
        <p:txBody>
          <a:bodyPr/>
          <a:lstStyle/>
          <a:p>
            <a:fld id="{485CCD66-B6D9-43F0-A8C7-1D82BAAA01B2}" type="slidenum">
              <a:rPr lang="en-US" smtClean="0"/>
              <a:t>5</a:t>
            </a:fld>
            <a:endParaRPr lang="en-US"/>
          </a:p>
        </p:txBody>
      </p:sp>
    </p:spTree>
    <p:extLst>
      <p:ext uri="{BB962C8B-B14F-4D97-AF65-F5344CB8AC3E}">
        <p14:creationId xmlns:p14="http://schemas.microsoft.com/office/powerpoint/2010/main" val="903463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1</a:t>
            </a:r>
          </a:p>
          <a:p>
            <a:r>
              <a:rPr lang="en-US" dirty="0" smtClean="0"/>
              <a:t>During our time together today our goal is twofold: </a:t>
            </a:r>
          </a:p>
          <a:p>
            <a:endParaRPr lang="en-US" dirty="0" smtClean="0"/>
          </a:p>
          <a:p>
            <a:r>
              <a:rPr lang="en-US" dirty="0" smtClean="0"/>
              <a:t>First to increase everyone’s knowledge</a:t>
            </a:r>
            <a:r>
              <a:rPr lang="en-US" baseline="0" dirty="0" smtClean="0"/>
              <a:t> about Student Growth percentiles – what they are and how they are determined, as well as how SGPs are incorporated into educator evaluations through Median SGPs. A</a:t>
            </a:r>
            <a:r>
              <a:rPr lang="en-US" dirty="0" smtClean="0"/>
              <a:t>s part of our session</a:t>
            </a:r>
            <a:r>
              <a:rPr lang="en-US" baseline="0" dirty="0" smtClean="0"/>
              <a:t> today we are going to engage in a simulation with a fictitious teacher, Mr. Hendricks, and the students in his class and you’ll get the opportunity to work with some data.</a:t>
            </a:r>
          </a:p>
          <a:p>
            <a:endParaRPr lang="en-US" baseline="0" dirty="0" smtClean="0"/>
          </a:p>
          <a:p>
            <a:r>
              <a:rPr lang="en-US" baseline="0" dirty="0" smtClean="0"/>
              <a:t>Our second goal is to clarify the role of SGPs in the goal setting and evaluation process for this school year.</a:t>
            </a:r>
            <a:endParaRPr lang="en-US" dirty="0"/>
          </a:p>
        </p:txBody>
      </p:sp>
      <p:sp>
        <p:nvSpPr>
          <p:cNvPr id="4" name="Slide Number Placeholder 3"/>
          <p:cNvSpPr>
            <a:spLocks noGrp="1"/>
          </p:cNvSpPr>
          <p:nvPr>
            <p:ph type="sldNum" sz="quarter" idx="10"/>
          </p:nvPr>
        </p:nvSpPr>
        <p:spPr/>
        <p:txBody>
          <a:bodyPr/>
          <a:lstStyle/>
          <a:p>
            <a:fld id="{485CCD66-B6D9-43F0-A8C7-1D82BAAA01B2}" type="slidenum">
              <a:rPr lang="en-US" smtClean="0"/>
              <a:t>6</a:t>
            </a:fld>
            <a:endParaRPr lang="en-US"/>
          </a:p>
        </p:txBody>
      </p:sp>
    </p:spTree>
    <p:extLst>
      <p:ext uri="{BB962C8B-B14F-4D97-AF65-F5344CB8AC3E}">
        <p14:creationId xmlns:p14="http://schemas.microsoft.com/office/powerpoint/2010/main" val="2554937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Presenter 1</a:t>
            </a:r>
          </a:p>
          <a:p>
            <a:r>
              <a:rPr lang="en-US" dirty="0" smtClean="0"/>
              <a:t>As you know, the waiver requires</a:t>
            </a:r>
            <a:r>
              <a:rPr lang="en-US" baseline="0" dirty="0" smtClean="0"/>
              <a:t> the use of statewide assessments as a measure of SLG goal attainment for teachers and principals in tested grades and subjects for one of the two goals set. </a:t>
            </a:r>
          </a:p>
          <a:p>
            <a:endParaRPr lang="en-US" baseline="0" dirty="0" smtClean="0"/>
          </a:p>
          <a:p>
            <a:r>
              <a:rPr lang="en-US" baseline="0" dirty="0" smtClean="0"/>
              <a:t>In October of 2014, Oregon’s waiver was conditionally approved with the question remaining of how statewide assessments would be used consistently in evaluations across the state.</a:t>
            </a:r>
          </a:p>
          <a:p>
            <a:endParaRPr lang="en-US" dirty="0"/>
          </a:p>
        </p:txBody>
      </p:sp>
      <p:sp>
        <p:nvSpPr>
          <p:cNvPr id="4" name="Slide Number Placeholder 3"/>
          <p:cNvSpPr>
            <a:spLocks noGrp="1"/>
          </p:cNvSpPr>
          <p:nvPr>
            <p:ph type="sldNum" sz="quarter" idx="10"/>
          </p:nvPr>
        </p:nvSpPr>
        <p:spPr/>
        <p:txBody>
          <a:bodyPr/>
          <a:lstStyle/>
          <a:p>
            <a:fld id="{9F91980A-78A8-450D-8300-3693D20AE3A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698967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1</a:t>
            </a:r>
          </a:p>
          <a:p>
            <a:r>
              <a:rPr lang="en-US" dirty="0" smtClean="0"/>
              <a:t>Oregon’s waiver was approved on July 23</a:t>
            </a:r>
            <a:r>
              <a:rPr lang="en-US" baseline="30000" dirty="0" smtClean="0"/>
              <a:t>rd</a:t>
            </a:r>
            <a:r>
              <a:rPr lang="en-US" dirty="0" smtClean="0"/>
              <a:t> with all conditions removed.  In</a:t>
            </a:r>
            <a:r>
              <a:rPr lang="en-US" baseline="0" dirty="0" smtClean="0"/>
              <a:t> that waiver Oregon indicated that it will only be using the statewide assessment for those grades in which baseline data is available. This means that t</a:t>
            </a:r>
            <a:r>
              <a:rPr lang="en-US" dirty="0" smtClean="0"/>
              <a:t>ested grades and subjects</a:t>
            </a:r>
            <a:r>
              <a:rPr lang="en-US" baseline="0" dirty="0" smtClean="0"/>
              <a:t> are now grades 4-8. Grades 3 and 11 no longer required.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46E1485-5045-47DA-9824-E7BB4867BD77}" type="slidenum">
              <a:rPr lang="en-US" smtClean="0"/>
              <a:t>8</a:t>
            </a:fld>
            <a:endParaRPr lang="en-US" dirty="0"/>
          </a:p>
        </p:txBody>
      </p:sp>
    </p:spTree>
    <p:extLst>
      <p:ext uri="{BB962C8B-B14F-4D97-AF65-F5344CB8AC3E}">
        <p14:creationId xmlns:p14="http://schemas.microsoft.com/office/powerpoint/2010/main" val="3604621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1</a:t>
            </a:r>
          </a:p>
          <a:p>
            <a:r>
              <a:rPr lang="en-US" dirty="0" smtClean="0"/>
              <a:t>As you are no doubt</a:t>
            </a:r>
            <a:r>
              <a:rPr lang="en-US" baseline="0" dirty="0" smtClean="0"/>
              <a:t> aware, HB 2680 in the last session generated some question as to whether SGPs would be used this year since they will rely on using Smarter data from 2015 as the baseline for determining growth. </a:t>
            </a:r>
            <a:r>
              <a:rPr lang="en-US" dirty="0" smtClean="0"/>
              <a:t>A</a:t>
            </a:r>
            <a:r>
              <a:rPr lang="en-US" baseline="0" dirty="0" smtClean="0"/>
              <a:t> letter went out to superintendent’s on September 17</a:t>
            </a:r>
            <a:r>
              <a:rPr lang="en-US" baseline="30000" dirty="0" smtClean="0"/>
              <a:t>th</a:t>
            </a:r>
            <a:r>
              <a:rPr lang="en-US" baseline="0" dirty="0" smtClean="0"/>
              <a:t> from Paula </a:t>
            </a:r>
            <a:r>
              <a:rPr lang="en-US" baseline="0" dirty="0" err="1" smtClean="0"/>
              <a:t>Radich</a:t>
            </a:r>
            <a:r>
              <a:rPr lang="en-US" baseline="0" dirty="0" smtClean="0"/>
              <a:t> our interim associate superintendent explaining a request that we have made to the USED in regard to our waiver.</a:t>
            </a:r>
          </a:p>
          <a:p>
            <a:endParaRPr lang="en-US" baseline="0" dirty="0" smtClean="0"/>
          </a:p>
          <a:p>
            <a:r>
              <a:rPr lang="en-US" baseline="0" dirty="0" smtClean="0"/>
              <a:t>The request is that for the 2015-16 SY all districts would put practices and procedures in place for SGPs and determine MSGPs for educators to whom they apply, but not use them for the purposes of evaluation. We have not yet received a response to our request from USED and will update the field as soon as we have an answer</a:t>
            </a:r>
          </a:p>
          <a:p>
            <a:endParaRPr lang="en-US" baseline="0" dirty="0" smtClean="0"/>
          </a:p>
          <a:p>
            <a:r>
              <a:rPr lang="en-US" baseline="0" dirty="0" smtClean="0"/>
              <a:t>In the meantime ODE is recommending that all educators set 2 Category 2 goals. This will ensure that regardless of whether SGPs are in play this year everyone will have two goals.</a:t>
            </a:r>
            <a:endParaRPr lang="en-US" dirty="0"/>
          </a:p>
        </p:txBody>
      </p:sp>
      <p:sp>
        <p:nvSpPr>
          <p:cNvPr id="4" name="Slide Number Placeholder 3"/>
          <p:cNvSpPr>
            <a:spLocks noGrp="1"/>
          </p:cNvSpPr>
          <p:nvPr>
            <p:ph type="sldNum" sz="quarter" idx="10"/>
          </p:nvPr>
        </p:nvSpPr>
        <p:spPr/>
        <p:txBody>
          <a:bodyPr/>
          <a:lstStyle/>
          <a:p>
            <a:fld id="{485CCD66-B6D9-43F0-A8C7-1D82BAAA01B2}" type="slidenum">
              <a:rPr lang="en-US" smtClean="0"/>
              <a:t>9</a:t>
            </a:fld>
            <a:endParaRPr lang="en-US"/>
          </a:p>
        </p:txBody>
      </p:sp>
    </p:spTree>
    <p:extLst>
      <p:ext uri="{BB962C8B-B14F-4D97-AF65-F5344CB8AC3E}">
        <p14:creationId xmlns:p14="http://schemas.microsoft.com/office/powerpoint/2010/main" val="2080069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1B8CDE6-C01F-4BDF-A453-2630BACD6ADC}" type="datetimeFigureOut">
              <a:rPr lang="en-US" smtClean="0"/>
              <a:t>12/1/2015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72BC96A-898F-4064-A64D-103DFD4253C2}"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B8CDE6-C01F-4BDF-A453-2630BACD6ADC}"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BC96A-898F-4064-A64D-103DFD4253C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72BC96A-898F-4064-A64D-103DFD4253C2}"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B8CDE6-C01F-4BDF-A453-2630BACD6ADC}"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1B8CDE6-C01F-4BDF-A453-2630BACD6ADC}"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72BC96A-898F-4064-A64D-103DFD4253C2}"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1B8CDE6-C01F-4BDF-A453-2630BACD6ADC}" type="datetimeFigureOut">
              <a:rPr lang="en-US" smtClean="0"/>
              <a:t>12/1/2015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72BC96A-898F-4064-A64D-103DFD4253C2}"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1B8CDE6-C01F-4BDF-A453-2630BACD6ADC}"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BC96A-898F-4064-A64D-103DFD4253C2}"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1B8CDE6-C01F-4BDF-A453-2630BACD6ADC}" type="datetimeFigureOut">
              <a:rPr lang="en-US" smtClean="0"/>
              <a:t>12/1/2015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72BC96A-898F-4064-A64D-103DFD4253C2}"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1B8CDE6-C01F-4BDF-A453-2630BACD6ADC}"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72BC96A-898F-4064-A64D-103DFD4253C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1B8CDE6-C01F-4BDF-A453-2630BACD6ADC}"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72BC96A-898F-4064-A64D-103DFD4253C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72BC96A-898F-4064-A64D-103DFD4253C2}"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1B8CDE6-C01F-4BDF-A453-2630BACD6ADC}" type="datetimeFigureOut">
              <a:rPr lang="en-US" smtClean="0"/>
              <a:t>12/1/2015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72BC96A-898F-4064-A64D-103DFD4253C2}"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1B8CDE6-C01F-4BDF-A453-2630BACD6ADC}" type="datetimeFigureOut">
              <a:rPr lang="en-US" smtClean="0"/>
              <a:t>12/1/2015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1B8CDE6-C01F-4BDF-A453-2630BACD6ADC}" type="datetimeFigureOut">
              <a:rPr lang="en-US" smtClean="0"/>
              <a:t>12/1/2015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72BC96A-898F-4064-A64D-103DFD4253C2}"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1.jpeg"/><Relationship Id="rId5" Type="http://schemas.openxmlformats.org/officeDocument/2006/relationships/image" Target="../media/image12.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ode.state.or.us/search/page/?id=3836"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ode.state.or.us/search/page/?id=541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tanya.frisendahl@state.or.u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mailto:brian.putnam@state.or.us" TargetMode="External"/><Relationship Id="rId5" Type="http://schemas.openxmlformats.org/officeDocument/2006/relationships/hyperlink" Target="mailto:sarah.phillips@state.or.us" TargetMode="External"/><Relationship Id="rId4" Type="http://schemas.openxmlformats.org/officeDocument/2006/relationships/hyperlink" Target="mailto:sarah.martin@state.or.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76600"/>
            <a:ext cx="6400800" cy="2362200"/>
          </a:xfrm>
        </p:spPr>
        <p:txBody>
          <a:bodyPr/>
          <a:lstStyle/>
          <a:p>
            <a:r>
              <a:rPr lang="en-US" dirty="0" smtClean="0"/>
              <a:t>Oregon Department of Education</a:t>
            </a:r>
          </a:p>
          <a:p>
            <a:r>
              <a:rPr lang="en-US" dirty="0" smtClean="0"/>
              <a:t>COSA Law Conference 2015</a:t>
            </a:r>
            <a:endParaRPr lang="en-US" dirty="0"/>
          </a:p>
        </p:txBody>
      </p:sp>
      <p:sp>
        <p:nvSpPr>
          <p:cNvPr id="4" name="Title 3"/>
          <p:cNvSpPr>
            <a:spLocks noGrp="1"/>
          </p:cNvSpPr>
          <p:nvPr>
            <p:ph type="ctrTitle"/>
          </p:nvPr>
        </p:nvSpPr>
        <p:spPr/>
        <p:txBody>
          <a:bodyPr/>
          <a:lstStyle/>
          <a:p>
            <a:r>
              <a:rPr lang="en-US" dirty="0" smtClean="0"/>
              <a:t>ODE Update on Educator Effectiveness</a:t>
            </a:r>
            <a:endParaRPr lang="en-US" dirty="0"/>
          </a:p>
        </p:txBody>
      </p:sp>
    </p:spTree>
    <p:extLst>
      <p:ext uri="{BB962C8B-B14F-4D97-AF65-F5344CB8AC3E}">
        <p14:creationId xmlns:p14="http://schemas.microsoft.com/office/powerpoint/2010/main" val="3667619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rmAutofit/>
          </a:bodyPr>
          <a:lstStyle/>
          <a:p>
            <a:r>
              <a:rPr lang="en-US" b="1" dirty="0" smtClean="0"/>
              <a:t>What is a Student Growth Percentile?</a:t>
            </a:r>
            <a:endParaRPr lang="en-US" b="1" dirty="0"/>
          </a:p>
        </p:txBody>
      </p:sp>
      <p:sp>
        <p:nvSpPr>
          <p:cNvPr id="3" name="Content Placeholder 2"/>
          <p:cNvSpPr>
            <a:spLocks noGrp="1"/>
          </p:cNvSpPr>
          <p:nvPr>
            <p:ph idx="1"/>
          </p:nvPr>
        </p:nvSpPr>
        <p:spPr/>
        <p:txBody>
          <a:bodyPr>
            <a:normAutofit lnSpcReduction="10000"/>
          </a:bodyPr>
          <a:lstStyle/>
          <a:p>
            <a:pPr lvl="0"/>
            <a:endParaRPr lang="en-US" sz="3600" b="1" dirty="0" smtClean="0"/>
          </a:p>
          <a:p>
            <a:pPr lvl="0"/>
            <a:r>
              <a:rPr lang="en-US" sz="3600" b="1" dirty="0" smtClean="0"/>
              <a:t>Student </a:t>
            </a:r>
            <a:r>
              <a:rPr lang="en-US" sz="3600" b="1" dirty="0"/>
              <a:t>Growth Percentiles</a:t>
            </a:r>
            <a:r>
              <a:rPr lang="en-US" sz="3600" dirty="0"/>
              <a:t> </a:t>
            </a:r>
            <a:r>
              <a:rPr lang="en-US" sz="3600" dirty="0" smtClean="0"/>
              <a:t>(SGPs) measure </a:t>
            </a:r>
            <a:r>
              <a:rPr lang="en-US" sz="3600" dirty="0"/>
              <a:t>growth for individual students by comparing the improvement in his or her achievement on Smarter Balanced to that of his or her “academic peers” (i.e. those who have similar historical assessment results). </a:t>
            </a:r>
          </a:p>
          <a:p>
            <a:endParaRPr lang="en-US" dirty="0"/>
          </a:p>
        </p:txBody>
      </p:sp>
    </p:spTree>
    <p:extLst>
      <p:ext uri="{BB962C8B-B14F-4D97-AF65-F5344CB8AC3E}">
        <p14:creationId xmlns:p14="http://schemas.microsoft.com/office/powerpoint/2010/main" val="142133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4048"/>
            <a:ext cx="9144000" cy="758952"/>
          </a:xfrm>
        </p:spPr>
        <p:txBody>
          <a:bodyPr>
            <a:noAutofit/>
          </a:bodyPr>
          <a:lstStyle/>
          <a:p>
            <a:r>
              <a:rPr lang="en-US" sz="3200" b="1" dirty="0" smtClean="0"/>
              <a:t>What is a Median Student Growth Percentile?</a:t>
            </a:r>
            <a:endParaRPr lang="en-US" sz="3200" b="1" dirty="0"/>
          </a:p>
        </p:txBody>
      </p:sp>
      <p:sp>
        <p:nvSpPr>
          <p:cNvPr id="3" name="Content Placeholder 2"/>
          <p:cNvSpPr>
            <a:spLocks noGrp="1"/>
          </p:cNvSpPr>
          <p:nvPr>
            <p:ph idx="1"/>
          </p:nvPr>
        </p:nvSpPr>
        <p:spPr/>
        <p:txBody>
          <a:bodyPr>
            <a:normAutofit/>
          </a:bodyPr>
          <a:lstStyle/>
          <a:p>
            <a:pPr lvl="0"/>
            <a:endParaRPr lang="en-US" sz="3200" b="1" dirty="0" smtClean="0"/>
          </a:p>
          <a:p>
            <a:pPr lvl="0"/>
            <a:r>
              <a:rPr lang="en-US" sz="3200" b="1" dirty="0" smtClean="0"/>
              <a:t>Median </a:t>
            </a:r>
            <a:r>
              <a:rPr lang="en-US" sz="3200" b="1" dirty="0"/>
              <a:t>Student Growth Percentile</a:t>
            </a:r>
            <a:r>
              <a:rPr lang="en-US" sz="3200" dirty="0"/>
              <a:t> </a:t>
            </a:r>
            <a:endParaRPr lang="en-US" sz="3200" dirty="0" smtClean="0"/>
          </a:p>
          <a:p>
            <a:pPr marL="0" lvl="0" indent="0">
              <a:buNone/>
            </a:pPr>
            <a:r>
              <a:rPr lang="en-US" sz="3200" dirty="0" smtClean="0"/>
              <a:t>represents </a:t>
            </a:r>
            <a:r>
              <a:rPr lang="en-US" sz="3200" dirty="0"/>
              <a:t>the exact middle of the Student Growth Percentile scores for the educator’s students. In other words, half of the educator’s students performed above or below the median score.  </a:t>
            </a:r>
          </a:p>
        </p:txBody>
      </p:sp>
    </p:spTree>
    <p:extLst>
      <p:ext uri="{BB962C8B-B14F-4D97-AF65-F5344CB8AC3E}">
        <p14:creationId xmlns:p14="http://schemas.microsoft.com/office/powerpoint/2010/main" val="3110092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Impact of Class Size on SGPs</a:t>
            </a:r>
            <a:endParaRPr lang="en-US" b="1" dirty="0"/>
          </a:p>
        </p:txBody>
      </p:sp>
      <p:sp>
        <p:nvSpPr>
          <p:cNvPr id="3" name="Content Placeholder 2"/>
          <p:cNvSpPr>
            <a:spLocks noGrp="1"/>
          </p:cNvSpPr>
          <p:nvPr>
            <p:ph idx="1"/>
          </p:nvPr>
        </p:nvSpPr>
        <p:spPr/>
        <p:txBody>
          <a:bodyPr>
            <a:normAutofit lnSpcReduction="10000"/>
          </a:bodyPr>
          <a:lstStyle/>
          <a:p>
            <a:r>
              <a:rPr lang="en-US" sz="3200" dirty="0" smtClean="0"/>
              <a:t>Districts </a:t>
            </a:r>
            <a:r>
              <a:rPr lang="en-US" sz="3200" dirty="0"/>
              <a:t>are required to use Median Student Growth Percentiles for educators who have at least 20 students </a:t>
            </a:r>
            <a:endParaRPr lang="en-US" sz="3200" dirty="0" smtClean="0"/>
          </a:p>
          <a:p>
            <a:endParaRPr lang="en-US" sz="3200" dirty="0" smtClean="0"/>
          </a:p>
          <a:p>
            <a:r>
              <a:rPr lang="en-US" sz="3200" dirty="0" smtClean="0"/>
              <a:t>Teachers and principals in </a:t>
            </a:r>
            <a:r>
              <a:rPr lang="en-US" sz="3200" dirty="0"/>
              <a:t>grades </a:t>
            </a:r>
            <a:r>
              <a:rPr lang="en-US" sz="3200" dirty="0" smtClean="0"/>
              <a:t>4-8 (ELA and math only) </a:t>
            </a:r>
            <a:r>
              <a:rPr lang="en-US" sz="3200" dirty="0"/>
              <a:t>who fall below 20 students must use other measures that are valid, reliable, and comparable across the school or district (Category 2 measures</a:t>
            </a:r>
            <a:r>
              <a:rPr lang="en-US" sz="3200" dirty="0" smtClean="0"/>
              <a:t>)</a:t>
            </a:r>
            <a:endParaRPr lang="en-US" sz="3200" dirty="0"/>
          </a:p>
          <a:p>
            <a:endParaRPr lang="en-US" dirty="0"/>
          </a:p>
        </p:txBody>
      </p:sp>
    </p:spTree>
    <p:extLst>
      <p:ext uri="{BB962C8B-B14F-4D97-AF65-F5344CB8AC3E}">
        <p14:creationId xmlns:p14="http://schemas.microsoft.com/office/powerpoint/2010/main" val="98541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7500" lnSpcReduction="20000"/>
          </a:bodyPr>
          <a:lstStyle/>
          <a:p>
            <a:pPr algn="ctr"/>
            <a:r>
              <a:rPr lang="en-US" sz="2800" dirty="0" smtClean="0"/>
              <a:t>Option A:</a:t>
            </a:r>
          </a:p>
          <a:p>
            <a:pPr algn="ctr"/>
            <a:r>
              <a:rPr lang="en-US" sz="2800" b="0" dirty="0" smtClean="0"/>
              <a:t>State Assigned SGPs</a:t>
            </a:r>
            <a:endParaRPr lang="en-US" sz="2800" b="0" dirty="0"/>
          </a:p>
        </p:txBody>
      </p:sp>
      <p:sp>
        <p:nvSpPr>
          <p:cNvPr id="3" name="Text Placeholder 2"/>
          <p:cNvSpPr>
            <a:spLocks noGrp="1"/>
          </p:cNvSpPr>
          <p:nvPr>
            <p:ph type="body" sz="half" idx="3"/>
          </p:nvPr>
        </p:nvSpPr>
        <p:spPr/>
        <p:txBody>
          <a:bodyPr>
            <a:normAutofit fontScale="77500" lnSpcReduction="20000"/>
          </a:bodyPr>
          <a:lstStyle/>
          <a:p>
            <a:pPr algn="ctr"/>
            <a:r>
              <a:rPr lang="en-US" sz="2800" dirty="0" smtClean="0"/>
              <a:t>Option B: </a:t>
            </a:r>
          </a:p>
          <a:p>
            <a:pPr algn="ctr"/>
            <a:r>
              <a:rPr lang="en-US" sz="2800" b="0" dirty="0" smtClean="0"/>
              <a:t>Verify SLG Goal</a:t>
            </a:r>
            <a:endParaRPr lang="en-US" sz="2800" b="0" dirty="0"/>
          </a:p>
        </p:txBody>
      </p:sp>
      <p:sp>
        <p:nvSpPr>
          <p:cNvPr id="4" name="Content Placeholder 3"/>
          <p:cNvSpPr>
            <a:spLocks noGrp="1"/>
          </p:cNvSpPr>
          <p:nvPr>
            <p:ph sz="quarter" idx="2"/>
          </p:nvPr>
        </p:nvSpPr>
        <p:spPr/>
        <p:txBody>
          <a:bodyPr>
            <a:noAutofit/>
          </a:bodyPr>
          <a:lstStyle/>
          <a:p>
            <a:r>
              <a:rPr lang="en-US" sz="2200" dirty="0" smtClean="0"/>
              <a:t>This option does </a:t>
            </a:r>
            <a:r>
              <a:rPr lang="en-US" sz="2200" b="1" i="1" dirty="0" smtClean="0"/>
              <a:t>not</a:t>
            </a:r>
            <a:r>
              <a:rPr lang="en-US" sz="2200" b="1" dirty="0" smtClean="0"/>
              <a:t> </a:t>
            </a:r>
            <a:r>
              <a:rPr lang="en-US" sz="2200" dirty="0" smtClean="0"/>
              <a:t>require educators to </a:t>
            </a:r>
            <a:r>
              <a:rPr lang="en-US" sz="2200" dirty="0"/>
              <a:t>set a Category 1 SLG goal</a:t>
            </a:r>
          </a:p>
          <a:p>
            <a:pPr marL="114300" indent="0">
              <a:buNone/>
            </a:pPr>
            <a:endParaRPr lang="en-US" sz="2200" i="1" dirty="0"/>
          </a:p>
          <a:p>
            <a:r>
              <a:rPr lang="en-US" sz="2200" dirty="0" smtClean="0"/>
              <a:t>Student </a:t>
            </a:r>
            <a:r>
              <a:rPr lang="en-US" sz="2200" dirty="0"/>
              <a:t>Growth Percentiles (SGPs) are used exclusively to determine the </a:t>
            </a:r>
            <a:r>
              <a:rPr lang="en-US" sz="2200" i="1" dirty="0"/>
              <a:t>Category 1 SLG </a:t>
            </a:r>
            <a:r>
              <a:rPr lang="en-US" sz="2200" i="1" dirty="0" smtClean="0"/>
              <a:t>rating</a:t>
            </a:r>
            <a:endParaRPr lang="en-US" sz="2200" i="1" dirty="0"/>
          </a:p>
        </p:txBody>
      </p:sp>
      <p:sp>
        <p:nvSpPr>
          <p:cNvPr id="5" name="Content Placeholder 4"/>
          <p:cNvSpPr>
            <a:spLocks noGrp="1"/>
          </p:cNvSpPr>
          <p:nvPr>
            <p:ph sz="quarter" idx="4"/>
          </p:nvPr>
        </p:nvSpPr>
        <p:spPr/>
        <p:txBody>
          <a:bodyPr>
            <a:noAutofit/>
          </a:bodyPr>
          <a:lstStyle/>
          <a:p>
            <a:r>
              <a:rPr lang="en-US" sz="2200" dirty="0"/>
              <a:t>This </a:t>
            </a:r>
            <a:r>
              <a:rPr lang="en-US" sz="2200" dirty="0" smtClean="0"/>
              <a:t>option </a:t>
            </a:r>
            <a:r>
              <a:rPr lang="en-US" sz="2200" dirty="0"/>
              <a:t>requires </a:t>
            </a:r>
            <a:r>
              <a:rPr lang="en-US" sz="2200" dirty="0" smtClean="0"/>
              <a:t>educators </a:t>
            </a:r>
            <a:r>
              <a:rPr lang="en-US" sz="2200" dirty="0"/>
              <a:t>to set </a:t>
            </a:r>
            <a:r>
              <a:rPr lang="en-US" sz="2200" dirty="0" smtClean="0"/>
              <a:t>Category </a:t>
            </a:r>
            <a:r>
              <a:rPr lang="en-US" sz="2200" dirty="0"/>
              <a:t>1 SLG </a:t>
            </a:r>
            <a:r>
              <a:rPr lang="en-US" sz="2200" dirty="0" smtClean="0"/>
              <a:t>goals </a:t>
            </a:r>
            <a:r>
              <a:rPr lang="en-US" sz="2200" dirty="0"/>
              <a:t>using </a:t>
            </a:r>
            <a:r>
              <a:rPr lang="en-US" sz="2200" dirty="0" smtClean="0"/>
              <a:t>Smarter </a:t>
            </a:r>
            <a:r>
              <a:rPr lang="en-US" sz="2200" dirty="0"/>
              <a:t>Balanced </a:t>
            </a:r>
            <a:r>
              <a:rPr lang="en-US" sz="2200" dirty="0" smtClean="0"/>
              <a:t>and </a:t>
            </a:r>
            <a:r>
              <a:rPr lang="en-US" sz="2200" dirty="0"/>
              <a:t>rate </a:t>
            </a:r>
            <a:r>
              <a:rPr lang="en-US" sz="2200" dirty="0" smtClean="0"/>
              <a:t>their goals </a:t>
            </a:r>
            <a:r>
              <a:rPr lang="en-US" sz="2200" dirty="0"/>
              <a:t>using the SLG scoring rubric</a:t>
            </a:r>
          </a:p>
          <a:p>
            <a:pPr marL="114300" indent="0">
              <a:buNone/>
            </a:pPr>
            <a:endParaRPr lang="en-US" sz="2200" dirty="0"/>
          </a:p>
          <a:p>
            <a:r>
              <a:rPr lang="en-US" sz="2200" dirty="0"/>
              <a:t>The SLG goal rating is compared with the educator’s median SGP rating to determine </a:t>
            </a:r>
            <a:r>
              <a:rPr lang="en-US" sz="2200" dirty="0" smtClean="0"/>
              <a:t>the </a:t>
            </a:r>
            <a:r>
              <a:rPr lang="en-US" sz="2200" i="1" dirty="0" smtClean="0"/>
              <a:t>Category </a:t>
            </a:r>
            <a:r>
              <a:rPr lang="en-US" sz="2200" i="1" dirty="0"/>
              <a:t>1 SLG rating</a:t>
            </a:r>
          </a:p>
          <a:p>
            <a:endParaRPr lang="en-US" sz="2200" dirty="0"/>
          </a:p>
        </p:txBody>
      </p:sp>
      <p:sp>
        <p:nvSpPr>
          <p:cNvPr id="6" name="Title 5"/>
          <p:cNvSpPr>
            <a:spLocks noGrp="1"/>
          </p:cNvSpPr>
          <p:nvPr>
            <p:ph type="title"/>
          </p:nvPr>
        </p:nvSpPr>
        <p:spPr/>
        <p:txBody>
          <a:bodyPr>
            <a:normAutofit/>
          </a:bodyPr>
          <a:lstStyle/>
          <a:p>
            <a:r>
              <a:rPr lang="en-US" sz="3600" b="1" dirty="0" smtClean="0"/>
              <a:t>Two Options; Districts Choose</a:t>
            </a:r>
            <a:endParaRPr lang="en-US" sz="3600" b="1" dirty="0"/>
          </a:p>
        </p:txBody>
      </p:sp>
    </p:spTree>
    <p:extLst>
      <p:ext uri="{BB962C8B-B14F-4D97-AF65-F5344CB8AC3E}">
        <p14:creationId xmlns:p14="http://schemas.microsoft.com/office/powerpoint/2010/main" val="3426057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0"/>
            <a:ext cx="8534400" cy="758952"/>
          </a:xfrm>
        </p:spPr>
        <p:txBody>
          <a:bodyPr/>
          <a:lstStyle/>
          <a:p>
            <a:r>
              <a:rPr lang="en-US" b="1" dirty="0" smtClean="0"/>
              <a:t>Timeline and Responsibilities</a:t>
            </a:r>
            <a:endParaRPr lang="en-US" b="1" dirty="0"/>
          </a:p>
        </p:txBody>
      </p:sp>
      <p:graphicFrame>
        <p:nvGraphicFramePr>
          <p:cNvPr id="7" name="Content Placeholder 3"/>
          <p:cNvGraphicFramePr>
            <a:graphicFrameLocks/>
          </p:cNvGraphicFramePr>
          <p:nvPr>
            <p:extLst>
              <p:ext uri="{D42A27DB-BD31-4B8C-83A1-F6EECF244321}">
                <p14:modId xmlns:p14="http://schemas.microsoft.com/office/powerpoint/2010/main" val="455179307"/>
              </p:ext>
            </p:extLst>
          </p:nvPr>
        </p:nvGraphicFramePr>
        <p:xfrm>
          <a:off x="533400" y="914400"/>
          <a:ext cx="7619999" cy="5875722"/>
        </p:xfrm>
        <a:graphic>
          <a:graphicData uri="http://schemas.openxmlformats.org/drawingml/2006/table">
            <a:tbl>
              <a:tblPr firstRow="1" firstCol="1" bandRow="1"/>
              <a:tblGrid>
                <a:gridCol w="976923"/>
                <a:gridCol w="3210643"/>
                <a:gridCol w="3432433"/>
              </a:tblGrid>
              <a:tr h="297830">
                <a:tc>
                  <a:txBody>
                    <a:bodyPr/>
                    <a:lstStyle/>
                    <a:p>
                      <a:pPr marL="0" marR="0" algn="ctr">
                        <a:lnSpc>
                          <a:spcPct val="115000"/>
                        </a:lnSpc>
                        <a:spcBef>
                          <a:spcPts val="0"/>
                        </a:spcBef>
                        <a:spcAft>
                          <a:spcPts val="0"/>
                        </a:spcAft>
                      </a:pPr>
                      <a:r>
                        <a:rPr lang="en-US" sz="1400" b="1" dirty="0">
                          <a:effectLst/>
                          <a:latin typeface="Gill Sans MT"/>
                          <a:ea typeface="Calibri"/>
                          <a:cs typeface="Times New Roman"/>
                        </a:rPr>
                        <a:t>2015-16 SY</a:t>
                      </a:r>
                      <a:endParaRPr lang="en-US" sz="1800" dirty="0">
                        <a:effectLst/>
                        <a:latin typeface="Calibri"/>
                        <a:ea typeface="Calibri"/>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1400" b="1" dirty="0" smtClean="0">
                          <a:effectLst/>
                          <a:latin typeface="Gill Sans MT"/>
                          <a:ea typeface="Calibri"/>
                          <a:cs typeface="Times New Roman"/>
                        </a:rPr>
                        <a:t>ODE RESPONSIBILITIES</a:t>
                      </a:r>
                      <a:endParaRPr lang="en-US" sz="1800" dirty="0">
                        <a:effectLst/>
                        <a:latin typeface="Calibri"/>
                        <a:ea typeface="Calibri"/>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1400" b="1" dirty="0" smtClean="0">
                          <a:effectLst/>
                          <a:latin typeface="Gill Sans MT"/>
                          <a:ea typeface="Calibri"/>
                          <a:cs typeface="Times New Roman"/>
                        </a:rPr>
                        <a:t>DISTRICT RESPONSIBILITIES</a:t>
                      </a:r>
                      <a:endParaRPr lang="en-US" sz="1800" dirty="0">
                        <a:effectLst/>
                        <a:latin typeface="Calibri"/>
                        <a:ea typeface="Calibri"/>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1473775">
                <a:tc>
                  <a:txBody>
                    <a:bodyPr/>
                    <a:lstStyle/>
                    <a:p>
                      <a:pPr marL="0" marR="0" algn="ctr">
                        <a:lnSpc>
                          <a:spcPct val="115000"/>
                        </a:lnSpc>
                        <a:spcBef>
                          <a:spcPts val="0"/>
                        </a:spcBef>
                        <a:spcAft>
                          <a:spcPts val="0"/>
                        </a:spcAft>
                      </a:pPr>
                      <a:r>
                        <a:rPr lang="en-US" sz="1200" b="1" dirty="0">
                          <a:effectLst/>
                          <a:latin typeface="Arial Black" panose="020B0A04020102020204" pitchFamily="34" charset="0"/>
                          <a:ea typeface="Calibri"/>
                          <a:cs typeface="Times New Roman"/>
                        </a:rPr>
                        <a:t>Fall 2015</a:t>
                      </a:r>
                      <a:endParaRPr lang="en-US" sz="1600" dirty="0">
                        <a:effectLst/>
                        <a:latin typeface="Arial Black" panose="020B0A04020102020204" pitchFamily="34" charset="0"/>
                        <a:ea typeface="Calibri"/>
                        <a:cs typeface="Times New Roman"/>
                      </a:endParaRPr>
                    </a:p>
                  </a:txBody>
                  <a:tcPr marL="61784" marR="6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nSpc>
                          <a:spcPct val="115000"/>
                        </a:lnSpc>
                        <a:spcBef>
                          <a:spcPts val="0"/>
                        </a:spcBef>
                        <a:spcAft>
                          <a:spcPts val="0"/>
                        </a:spcAft>
                        <a:buFontTx/>
                        <a:buNone/>
                      </a:pPr>
                      <a:r>
                        <a:rPr lang="en-US" sz="1100" dirty="0">
                          <a:effectLst/>
                          <a:latin typeface="Arial Black" panose="020B0A04020102020204" pitchFamily="34" charset="0"/>
                          <a:ea typeface="Calibri"/>
                          <a:cs typeface="Times New Roman"/>
                        </a:rPr>
                        <a:t>Provide districts state criteria for determining Median Student Growth Percentiles (see Table 3 on page 5 in this guidance). </a:t>
                      </a:r>
                      <a:endParaRPr lang="en-US" sz="1100" dirty="0" smtClean="0">
                        <a:effectLst/>
                        <a:latin typeface="Arial Black" panose="020B0A04020102020204" pitchFamily="34" charset="0"/>
                        <a:ea typeface="Calibri"/>
                        <a:cs typeface="Times New Roman"/>
                      </a:endParaRPr>
                    </a:p>
                    <a:p>
                      <a:pPr marL="0" marR="0" lvl="0" indent="0">
                        <a:lnSpc>
                          <a:spcPct val="115000"/>
                        </a:lnSpc>
                        <a:spcBef>
                          <a:spcPts val="0"/>
                        </a:spcBef>
                        <a:spcAft>
                          <a:spcPts val="0"/>
                        </a:spcAft>
                        <a:buFontTx/>
                        <a:buNone/>
                      </a:pPr>
                      <a:endParaRPr lang="en-US" sz="1400" dirty="0">
                        <a:effectLst/>
                        <a:latin typeface="Arial Black" panose="020B0A04020102020204" pitchFamily="34" charset="0"/>
                        <a:ea typeface="Calibri"/>
                        <a:cs typeface="Times New Roman"/>
                      </a:endParaRPr>
                    </a:p>
                    <a:p>
                      <a:pPr marL="0" marR="0" lvl="0" indent="0">
                        <a:lnSpc>
                          <a:spcPct val="115000"/>
                        </a:lnSpc>
                        <a:spcBef>
                          <a:spcPts val="0"/>
                        </a:spcBef>
                        <a:spcAft>
                          <a:spcPts val="0"/>
                        </a:spcAft>
                        <a:buFontTx/>
                        <a:buNone/>
                      </a:pPr>
                      <a:r>
                        <a:rPr lang="en-US" sz="1100" dirty="0">
                          <a:effectLst/>
                          <a:latin typeface="Arial Black" panose="020B0A04020102020204" pitchFamily="34" charset="0"/>
                          <a:ea typeface="Calibri"/>
                          <a:cs typeface="Times New Roman"/>
                        </a:rPr>
                        <a:t>Provide districts with communications and guidance.</a:t>
                      </a:r>
                      <a:endParaRPr lang="en-US" sz="1400" dirty="0">
                        <a:effectLst/>
                        <a:latin typeface="Arial Black" panose="020B0A04020102020204" pitchFamily="34" charset="0"/>
                        <a:ea typeface="Calibri"/>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nSpc>
                          <a:spcPct val="115000"/>
                        </a:lnSpc>
                        <a:spcBef>
                          <a:spcPts val="0"/>
                        </a:spcBef>
                        <a:spcAft>
                          <a:spcPts val="0"/>
                        </a:spcAft>
                        <a:buFontTx/>
                        <a:buNone/>
                      </a:pPr>
                      <a:r>
                        <a:rPr lang="en-US" sz="1100" dirty="0">
                          <a:effectLst/>
                          <a:latin typeface="Arial Black" panose="020B0A04020102020204" pitchFamily="34" charset="0"/>
                          <a:ea typeface="Calibri"/>
                          <a:cs typeface="Times New Roman"/>
                        </a:rPr>
                        <a:t>Select Option A or Option B to be used district-wide.</a:t>
                      </a:r>
                      <a:endParaRPr lang="en-US" sz="1400" dirty="0">
                        <a:effectLst/>
                        <a:latin typeface="Arial Black" panose="020B0A04020102020204" pitchFamily="34" charset="0"/>
                        <a:ea typeface="Calibri"/>
                        <a:cs typeface="Times New Roman"/>
                      </a:endParaRPr>
                    </a:p>
                    <a:p>
                      <a:pPr marL="0" marR="0" lvl="0" indent="0">
                        <a:lnSpc>
                          <a:spcPct val="115000"/>
                        </a:lnSpc>
                        <a:spcBef>
                          <a:spcPts val="0"/>
                        </a:spcBef>
                        <a:spcAft>
                          <a:spcPts val="0"/>
                        </a:spcAft>
                        <a:buFontTx/>
                        <a:buNone/>
                      </a:pPr>
                      <a:r>
                        <a:rPr lang="en-US" sz="1100" dirty="0">
                          <a:effectLst/>
                          <a:latin typeface="Arial Black" panose="020B0A04020102020204" pitchFamily="34" charset="0"/>
                          <a:ea typeface="Calibri"/>
                          <a:cs typeface="Times New Roman"/>
                        </a:rPr>
                        <a:t>Establish a process for determining the teacher of record</a:t>
                      </a:r>
                      <a:r>
                        <a:rPr lang="en-US" sz="1100" dirty="0" smtClean="0">
                          <a:effectLst/>
                          <a:latin typeface="Arial Black" panose="020B0A04020102020204" pitchFamily="34" charset="0"/>
                          <a:ea typeface="Calibri"/>
                          <a:cs typeface="Times New Roman"/>
                        </a:rPr>
                        <a:t>.</a:t>
                      </a:r>
                    </a:p>
                    <a:p>
                      <a:pPr marL="0" marR="0" lvl="0" indent="0">
                        <a:lnSpc>
                          <a:spcPct val="115000"/>
                        </a:lnSpc>
                        <a:spcBef>
                          <a:spcPts val="0"/>
                        </a:spcBef>
                        <a:spcAft>
                          <a:spcPts val="0"/>
                        </a:spcAft>
                        <a:buFontTx/>
                        <a:buNone/>
                      </a:pPr>
                      <a:endParaRPr lang="en-US" sz="1400" dirty="0">
                        <a:effectLst/>
                        <a:latin typeface="Arial Black" panose="020B0A04020102020204" pitchFamily="34" charset="0"/>
                        <a:ea typeface="Calibri"/>
                        <a:cs typeface="Times New Roman"/>
                      </a:endParaRPr>
                    </a:p>
                    <a:p>
                      <a:pPr marL="0" marR="0" lvl="0" indent="0">
                        <a:lnSpc>
                          <a:spcPct val="115000"/>
                        </a:lnSpc>
                        <a:spcBef>
                          <a:spcPts val="0"/>
                        </a:spcBef>
                        <a:spcAft>
                          <a:spcPts val="0"/>
                        </a:spcAft>
                        <a:buFontTx/>
                        <a:buNone/>
                      </a:pPr>
                      <a:r>
                        <a:rPr lang="en-US" sz="1100" dirty="0">
                          <a:effectLst/>
                          <a:latin typeface="Arial Black" panose="020B0A04020102020204" pitchFamily="34" charset="0"/>
                          <a:ea typeface="Calibri"/>
                          <a:cs typeface="Times New Roman"/>
                        </a:rPr>
                        <a:t>Create class rosters and establish a roster verification process.</a:t>
                      </a:r>
                      <a:endParaRPr lang="en-US" sz="1400" dirty="0">
                        <a:effectLst/>
                        <a:latin typeface="Arial Black" panose="020B0A04020102020204" pitchFamily="34" charset="0"/>
                        <a:ea typeface="Calibri"/>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889">
                <a:tc>
                  <a:txBody>
                    <a:bodyPr/>
                    <a:lstStyle/>
                    <a:p>
                      <a:pPr marL="0" marR="0" algn="ctr">
                        <a:lnSpc>
                          <a:spcPct val="115000"/>
                        </a:lnSpc>
                        <a:spcBef>
                          <a:spcPts val="0"/>
                        </a:spcBef>
                        <a:spcAft>
                          <a:spcPts val="0"/>
                        </a:spcAft>
                      </a:pPr>
                      <a:r>
                        <a:rPr lang="en-US" sz="1200" b="1" dirty="0">
                          <a:effectLst/>
                          <a:latin typeface="Arial Black" panose="020B0A04020102020204" pitchFamily="34" charset="0"/>
                          <a:ea typeface="Calibri"/>
                          <a:cs typeface="Times New Roman"/>
                        </a:rPr>
                        <a:t>2015-16 </a:t>
                      </a:r>
                      <a:endParaRPr lang="en-US" sz="1200" b="1" dirty="0" smtClean="0">
                        <a:effectLst/>
                        <a:latin typeface="Arial Black" panose="020B0A04020102020204" pitchFamily="34" charset="0"/>
                        <a:ea typeface="Calibri"/>
                        <a:cs typeface="Times New Roman"/>
                      </a:endParaRPr>
                    </a:p>
                    <a:p>
                      <a:pPr marL="0" marR="0" algn="ctr">
                        <a:lnSpc>
                          <a:spcPct val="115000"/>
                        </a:lnSpc>
                        <a:spcBef>
                          <a:spcPts val="0"/>
                        </a:spcBef>
                        <a:spcAft>
                          <a:spcPts val="0"/>
                        </a:spcAft>
                      </a:pPr>
                      <a:r>
                        <a:rPr lang="en-US" sz="1200" b="1" dirty="0" smtClean="0">
                          <a:effectLst/>
                          <a:latin typeface="Arial Black" panose="020B0A04020102020204" pitchFamily="34" charset="0"/>
                          <a:ea typeface="Calibri"/>
                          <a:cs typeface="Times New Roman"/>
                        </a:rPr>
                        <a:t>School </a:t>
                      </a:r>
                      <a:r>
                        <a:rPr lang="en-US" sz="1200" b="1" dirty="0">
                          <a:effectLst/>
                          <a:latin typeface="Arial Black" panose="020B0A04020102020204" pitchFamily="34" charset="0"/>
                          <a:ea typeface="Calibri"/>
                          <a:cs typeface="Times New Roman"/>
                        </a:rPr>
                        <a:t>Year</a:t>
                      </a:r>
                      <a:endParaRPr lang="en-US" sz="1600" dirty="0">
                        <a:effectLst/>
                        <a:latin typeface="Arial Black" panose="020B0A04020102020204" pitchFamily="34" charset="0"/>
                        <a:ea typeface="Calibri"/>
                        <a:cs typeface="Times New Roman"/>
                      </a:endParaRPr>
                    </a:p>
                  </a:txBody>
                  <a:tcPr marL="61784" marR="6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nSpc>
                          <a:spcPct val="115000"/>
                        </a:lnSpc>
                        <a:spcBef>
                          <a:spcPts val="0"/>
                        </a:spcBef>
                        <a:spcAft>
                          <a:spcPts val="0"/>
                        </a:spcAft>
                        <a:buFontTx/>
                        <a:buNone/>
                      </a:pPr>
                      <a:r>
                        <a:rPr lang="en-US" sz="1100">
                          <a:effectLst/>
                          <a:latin typeface="Arial Black" panose="020B0A04020102020204" pitchFamily="34" charset="0"/>
                          <a:ea typeface="Calibri"/>
                          <a:cs typeface="Times New Roman"/>
                        </a:rPr>
                        <a:t>Provide districts with professional development and technical support.</a:t>
                      </a:r>
                      <a:endParaRPr lang="en-US" sz="1400">
                        <a:effectLst/>
                        <a:latin typeface="Arial Black" panose="020B0A04020102020204" pitchFamily="34" charset="0"/>
                        <a:ea typeface="Calibri"/>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nSpc>
                          <a:spcPct val="115000"/>
                        </a:lnSpc>
                        <a:spcBef>
                          <a:spcPts val="0"/>
                        </a:spcBef>
                        <a:spcAft>
                          <a:spcPts val="0"/>
                        </a:spcAft>
                        <a:buFontTx/>
                        <a:buNone/>
                      </a:pPr>
                      <a:r>
                        <a:rPr lang="en-US" sz="1100" dirty="0">
                          <a:effectLst/>
                          <a:latin typeface="Arial Black" panose="020B0A04020102020204" pitchFamily="34" charset="0"/>
                          <a:ea typeface="Calibri"/>
                          <a:cs typeface="Times New Roman"/>
                        </a:rPr>
                        <a:t>Provide training in the district to educators, evaluators, and coordinating staff.</a:t>
                      </a:r>
                      <a:endParaRPr lang="en-US" sz="1400" dirty="0">
                        <a:effectLst/>
                        <a:latin typeface="Arial Black" panose="020B0A04020102020204" pitchFamily="34" charset="0"/>
                        <a:ea typeface="Calibri"/>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889">
                <a:tc>
                  <a:txBody>
                    <a:bodyPr/>
                    <a:lstStyle/>
                    <a:p>
                      <a:pPr marL="0" marR="0" algn="ctr">
                        <a:lnSpc>
                          <a:spcPct val="115000"/>
                        </a:lnSpc>
                        <a:spcBef>
                          <a:spcPts val="0"/>
                        </a:spcBef>
                        <a:spcAft>
                          <a:spcPts val="0"/>
                        </a:spcAft>
                      </a:pPr>
                      <a:r>
                        <a:rPr lang="en-US" sz="1200" b="1" dirty="0">
                          <a:effectLst/>
                          <a:latin typeface="Arial Black" panose="020B0A04020102020204" pitchFamily="34" charset="0"/>
                          <a:ea typeface="Calibri"/>
                          <a:cs typeface="Times New Roman"/>
                        </a:rPr>
                        <a:t>February - June 2016</a:t>
                      </a:r>
                      <a:endParaRPr lang="en-US" sz="1600" dirty="0">
                        <a:effectLst/>
                        <a:latin typeface="Arial Black" panose="020B0A04020102020204" pitchFamily="34" charset="0"/>
                        <a:ea typeface="Calibri"/>
                        <a:cs typeface="Times New Roman"/>
                      </a:endParaRPr>
                    </a:p>
                  </a:txBody>
                  <a:tcPr marL="61784" marR="6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nSpc>
                          <a:spcPct val="115000"/>
                        </a:lnSpc>
                        <a:spcBef>
                          <a:spcPts val="0"/>
                        </a:spcBef>
                        <a:spcAft>
                          <a:spcPts val="0"/>
                        </a:spcAft>
                        <a:buFontTx/>
                        <a:buNone/>
                      </a:pPr>
                      <a:r>
                        <a:rPr lang="en-US" sz="1100">
                          <a:effectLst/>
                          <a:latin typeface="Arial Black" panose="020B0A04020102020204" pitchFamily="34" charset="0"/>
                          <a:ea typeface="Calibri"/>
                          <a:cs typeface="Times New Roman"/>
                        </a:rPr>
                        <a:t>Administer Smarter Balanced Assessment </a:t>
                      </a:r>
                      <a:endParaRPr lang="en-US" sz="1400">
                        <a:effectLst/>
                        <a:latin typeface="Arial Black" panose="020B0A04020102020204" pitchFamily="34" charset="0"/>
                        <a:ea typeface="Calibri"/>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nSpc>
                          <a:spcPct val="115000"/>
                        </a:lnSpc>
                        <a:spcBef>
                          <a:spcPts val="0"/>
                        </a:spcBef>
                        <a:spcAft>
                          <a:spcPts val="0"/>
                        </a:spcAft>
                        <a:buFontTx/>
                        <a:buNone/>
                      </a:pPr>
                      <a:r>
                        <a:rPr lang="en-US" sz="1100">
                          <a:effectLst/>
                          <a:latin typeface="Arial Black" panose="020B0A04020102020204" pitchFamily="34" charset="0"/>
                          <a:ea typeface="Calibri"/>
                          <a:cs typeface="Times New Roman"/>
                        </a:rPr>
                        <a:t>Administer Smarter Balanced Assessment</a:t>
                      </a:r>
                      <a:endParaRPr lang="en-US" sz="1400">
                        <a:effectLst/>
                        <a:latin typeface="Arial Black" panose="020B0A04020102020204" pitchFamily="34" charset="0"/>
                        <a:ea typeface="Calibri"/>
                        <a:cs typeface="Times New Roman"/>
                      </a:endParaRPr>
                    </a:p>
                    <a:p>
                      <a:pPr marL="0" marR="0" lvl="0" indent="0">
                        <a:lnSpc>
                          <a:spcPct val="115000"/>
                        </a:lnSpc>
                        <a:spcBef>
                          <a:spcPts val="0"/>
                        </a:spcBef>
                        <a:spcAft>
                          <a:spcPts val="0"/>
                        </a:spcAft>
                        <a:buFontTx/>
                        <a:buNone/>
                      </a:pPr>
                      <a:r>
                        <a:rPr lang="en-US" sz="1100">
                          <a:effectLst/>
                          <a:latin typeface="Arial Black" panose="020B0A04020102020204" pitchFamily="34" charset="0"/>
                          <a:ea typeface="Calibri"/>
                          <a:cs typeface="Times New Roman"/>
                        </a:rPr>
                        <a:t>Educators verify class rosters.</a:t>
                      </a:r>
                      <a:endParaRPr lang="en-US" sz="1400">
                        <a:effectLst/>
                        <a:latin typeface="Arial Black" panose="020B0A04020102020204" pitchFamily="34" charset="0"/>
                        <a:ea typeface="Calibri"/>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147">
                <a:tc>
                  <a:txBody>
                    <a:bodyPr/>
                    <a:lstStyle/>
                    <a:p>
                      <a:pPr marL="0" marR="0" algn="ctr">
                        <a:lnSpc>
                          <a:spcPct val="115000"/>
                        </a:lnSpc>
                        <a:spcBef>
                          <a:spcPts val="0"/>
                        </a:spcBef>
                        <a:spcAft>
                          <a:spcPts val="0"/>
                        </a:spcAft>
                      </a:pPr>
                      <a:r>
                        <a:rPr lang="en-US" sz="1200" b="1" dirty="0">
                          <a:effectLst/>
                          <a:latin typeface="Arial Black" panose="020B0A04020102020204" pitchFamily="34" charset="0"/>
                          <a:ea typeface="Calibri"/>
                          <a:cs typeface="Times New Roman"/>
                        </a:rPr>
                        <a:t>Summer 2016</a:t>
                      </a:r>
                      <a:endParaRPr lang="en-US" sz="1600" dirty="0">
                        <a:effectLst/>
                        <a:latin typeface="Arial Black" panose="020B0A04020102020204" pitchFamily="34" charset="0"/>
                        <a:ea typeface="Calibri"/>
                        <a:cs typeface="Times New Roman"/>
                      </a:endParaRPr>
                    </a:p>
                    <a:p>
                      <a:pPr marL="0" marR="0" algn="ctr">
                        <a:lnSpc>
                          <a:spcPct val="115000"/>
                        </a:lnSpc>
                        <a:spcBef>
                          <a:spcPts val="0"/>
                        </a:spcBef>
                        <a:spcAft>
                          <a:spcPts val="0"/>
                        </a:spcAft>
                      </a:pPr>
                      <a:r>
                        <a:rPr lang="en-US" sz="1200" b="1" dirty="0">
                          <a:effectLst/>
                          <a:latin typeface="Arial Black" panose="020B0A04020102020204" pitchFamily="34" charset="0"/>
                          <a:ea typeface="Calibri"/>
                          <a:cs typeface="Times New Roman"/>
                        </a:rPr>
                        <a:t> </a:t>
                      </a:r>
                      <a:endParaRPr lang="en-US" sz="1600" dirty="0">
                        <a:effectLst/>
                        <a:latin typeface="Arial Black" panose="020B0A04020102020204" pitchFamily="34" charset="0"/>
                        <a:ea typeface="Calibri"/>
                        <a:cs typeface="Times New Roman"/>
                      </a:endParaRPr>
                    </a:p>
                  </a:txBody>
                  <a:tcPr marL="61784" marR="6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nSpc>
                          <a:spcPct val="115000"/>
                        </a:lnSpc>
                        <a:spcBef>
                          <a:spcPts val="0"/>
                        </a:spcBef>
                        <a:spcAft>
                          <a:spcPts val="0"/>
                        </a:spcAft>
                        <a:buFontTx/>
                        <a:buNone/>
                      </a:pPr>
                      <a:r>
                        <a:rPr lang="en-US" sz="1100" dirty="0">
                          <a:effectLst/>
                          <a:latin typeface="Arial Black" panose="020B0A04020102020204" pitchFamily="34" charset="0"/>
                          <a:ea typeface="Calibri"/>
                          <a:cs typeface="Times New Roman"/>
                        </a:rPr>
                        <a:t>Calculate Student Growth Percentiles for all students</a:t>
                      </a:r>
                      <a:r>
                        <a:rPr lang="en-US" sz="1100" dirty="0" smtClean="0">
                          <a:effectLst/>
                          <a:latin typeface="Arial Black" panose="020B0A04020102020204" pitchFamily="34" charset="0"/>
                          <a:ea typeface="Calibri"/>
                          <a:cs typeface="Times New Roman"/>
                        </a:rPr>
                        <a:t>.</a:t>
                      </a:r>
                    </a:p>
                    <a:p>
                      <a:pPr marL="0" marR="0" lvl="0" indent="0">
                        <a:lnSpc>
                          <a:spcPct val="115000"/>
                        </a:lnSpc>
                        <a:spcBef>
                          <a:spcPts val="0"/>
                        </a:spcBef>
                        <a:spcAft>
                          <a:spcPts val="0"/>
                        </a:spcAft>
                        <a:buFontTx/>
                        <a:buNone/>
                      </a:pPr>
                      <a:endParaRPr lang="en-US" sz="1400" dirty="0">
                        <a:effectLst/>
                        <a:latin typeface="Arial Black" panose="020B0A04020102020204" pitchFamily="34" charset="0"/>
                        <a:ea typeface="Calibri"/>
                        <a:cs typeface="Times New Roman"/>
                      </a:endParaRPr>
                    </a:p>
                    <a:p>
                      <a:pPr marL="0" marR="0" lvl="0" indent="0">
                        <a:lnSpc>
                          <a:spcPct val="115000"/>
                        </a:lnSpc>
                        <a:spcBef>
                          <a:spcPts val="0"/>
                        </a:spcBef>
                        <a:spcAft>
                          <a:spcPts val="0"/>
                        </a:spcAft>
                        <a:buFontTx/>
                        <a:buNone/>
                      </a:pPr>
                      <a:r>
                        <a:rPr lang="en-US" sz="1100" dirty="0">
                          <a:effectLst/>
                          <a:latin typeface="Arial Black" panose="020B0A04020102020204" pitchFamily="34" charset="0"/>
                          <a:ea typeface="Calibri"/>
                          <a:cs typeface="Times New Roman"/>
                        </a:rPr>
                        <a:t>Send districts Student Growth Percentiles and Smarter Balanced achievement data in August.</a:t>
                      </a:r>
                      <a:endParaRPr lang="en-US" sz="1400" dirty="0">
                        <a:effectLst/>
                        <a:latin typeface="Arial Black" panose="020B0A04020102020204" pitchFamily="34" charset="0"/>
                        <a:ea typeface="Calibri"/>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nSpc>
                          <a:spcPct val="115000"/>
                        </a:lnSpc>
                        <a:spcBef>
                          <a:spcPts val="0"/>
                        </a:spcBef>
                        <a:spcAft>
                          <a:spcPts val="0"/>
                        </a:spcAft>
                        <a:buFontTx/>
                        <a:buNone/>
                      </a:pPr>
                      <a:r>
                        <a:rPr lang="en-US" sz="1100">
                          <a:effectLst/>
                          <a:latin typeface="Arial Black" panose="020B0A04020102020204" pitchFamily="34" charset="0"/>
                          <a:ea typeface="Calibri"/>
                          <a:cs typeface="Times New Roman"/>
                        </a:rPr>
                        <a:t>Receive Student Growth Percentiles and Smarter Balanced results from ODE.</a:t>
                      </a:r>
                      <a:endParaRPr lang="en-US" sz="1400">
                        <a:effectLst/>
                        <a:latin typeface="Arial Black" panose="020B0A04020102020204" pitchFamily="34" charset="0"/>
                        <a:ea typeface="Calibri"/>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7970">
                <a:tc>
                  <a:txBody>
                    <a:bodyPr/>
                    <a:lstStyle/>
                    <a:p>
                      <a:pPr marL="0" marR="0" algn="ctr">
                        <a:lnSpc>
                          <a:spcPct val="115000"/>
                        </a:lnSpc>
                        <a:spcBef>
                          <a:spcPts val="0"/>
                        </a:spcBef>
                        <a:spcAft>
                          <a:spcPts val="0"/>
                        </a:spcAft>
                      </a:pPr>
                      <a:r>
                        <a:rPr lang="en-US" sz="1200" b="1" dirty="0">
                          <a:effectLst/>
                          <a:latin typeface="Arial Black" panose="020B0A04020102020204" pitchFamily="34" charset="0"/>
                          <a:ea typeface="Calibri"/>
                          <a:cs typeface="Times New Roman"/>
                        </a:rPr>
                        <a:t>Fall 2016</a:t>
                      </a:r>
                      <a:endParaRPr lang="en-US" sz="1600" dirty="0">
                        <a:effectLst/>
                        <a:latin typeface="Arial Black" panose="020B0A04020102020204" pitchFamily="34" charset="0"/>
                        <a:ea typeface="Calibri"/>
                        <a:cs typeface="Times New Roman"/>
                      </a:endParaRPr>
                    </a:p>
                  </a:txBody>
                  <a:tcPr marL="61784" marR="6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nSpc>
                          <a:spcPct val="115000"/>
                        </a:lnSpc>
                        <a:spcBef>
                          <a:spcPts val="0"/>
                        </a:spcBef>
                        <a:spcAft>
                          <a:spcPts val="0"/>
                        </a:spcAft>
                        <a:buFontTx/>
                        <a:buNone/>
                      </a:pPr>
                      <a:r>
                        <a:rPr lang="en-US" sz="1100" dirty="0">
                          <a:effectLst/>
                          <a:latin typeface="Arial Black" panose="020B0A04020102020204" pitchFamily="34" charset="0"/>
                          <a:ea typeface="Calibri"/>
                          <a:cs typeface="Times New Roman"/>
                        </a:rPr>
                        <a:t>Provide guidance and support to districts.</a:t>
                      </a:r>
                      <a:endParaRPr lang="en-US" sz="1400" dirty="0">
                        <a:effectLst/>
                        <a:latin typeface="Arial Black" panose="020B0A04020102020204" pitchFamily="34" charset="0"/>
                        <a:ea typeface="Calibri"/>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nSpc>
                          <a:spcPct val="115000"/>
                        </a:lnSpc>
                        <a:spcBef>
                          <a:spcPts val="0"/>
                        </a:spcBef>
                        <a:spcAft>
                          <a:spcPts val="0"/>
                        </a:spcAft>
                        <a:buFontTx/>
                        <a:buNone/>
                      </a:pPr>
                      <a:r>
                        <a:rPr lang="en-US" sz="1100" dirty="0">
                          <a:effectLst/>
                          <a:latin typeface="Arial Black" panose="020B0A04020102020204" pitchFamily="34" charset="0"/>
                          <a:ea typeface="Calibri"/>
                          <a:cs typeface="Times New Roman"/>
                        </a:rPr>
                        <a:t>Determine the Median Student Growth Percentile ratings using the state criteria</a:t>
                      </a:r>
                      <a:r>
                        <a:rPr lang="en-US" sz="1100" dirty="0" smtClean="0">
                          <a:effectLst/>
                          <a:latin typeface="Arial Black" panose="020B0A04020102020204" pitchFamily="34" charset="0"/>
                          <a:ea typeface="Calibri"/>
                          <a:cs typeface="Times New Roman"/>
                        </a:rPr>
                        <a:t>.</a:t>
                      </a:r>
                    </a:p>
                    <a:p>
                      <a:pPr marL="0" marR="0" lvl="0" indent="0">
                        <a:lnSpc>
                          <a:spcPct val="115000"/>
                        </a:lnSpc>
                        <a:spcBef>
                          <a:spcPts val="0"/>
                        </a:spcBef>
                        <a:spcAft>
                          <a:spcPts val="0"/>
                        </a:spcAft>
                        <a:buFontTx/>
                        <a:buNone/>
                      </a:pPr>
                      <a:endParaRPr lang="en-US" sz="1400" dirty="0">
                        <a:effectLst/>
                        <a:latin typeface="Arial Black" panose="020B0A04020102020204" pitchFamily="34" charset="0"/>
                        <a:ea typeface="Calibri"/>
                        <a:cs typeface="Times New Roman"/>
                      </a:endParaRPr>
                    </a:p>
                    <a:p>
                      <a:pPr marL="0" marR="0" lvl="0" indent="0">
                        <a:lnSpc>
                          <a:spcPct val="115000"/>
                        </a:lnSpc>
                        <a:spcBef>
                          <a:spcPts val="0"/>
                        </a:spcBef>
                        <a:spcAft>
                          <a:spcPts val="0"/>
                        </a:spcAft>
                        <a:buFontTx/>
                        <a:buNone/>
                      </a:pPr>
                      <a:r>
                        <a:rPr lang="en-US" sz="1100" dirty="0">
                          <a:effectLst/>
                          <a:latin typeface="Arial Black" panose="020B0A04020102020204" pitchFamily="34" charset="0"/>
                          <a:ea typeface="Calibri"/>
                          <a:cs typeface="Times New Roman"/>
                        </a:rPr>
                        <a:t>Incorporate median Student Growth Percentile ratings into educator summative evaluations.</a:t>
                      </a:r>
                      <a:endParaRPr lang="en-US" sz="1400" dirty="0">
                        <a:effectLst/>
                        <a:latin typeface="Arial Black" panose="020B0A04020102020204" pitchFamily="34" charset="0"/>
                        <a:ea typeface="Calibri"/>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88732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5244" y="990600"/>
            <a:ext cx="5462842" cy="646331"/>
          </a:xfrm>
          <a:prstGeom prst="rect">
            <a:avLst/>
          </a:prstGeom>
          <a:noFill/>
        </p:spPr>
        <p:txBody>
          <a:bodyPr wrap="none" rtlCol="0">
            <a:spAutoFit/>
          </a:bodyPr>
          <a:lstStyle/>
          <a:p>
            <a:pPr algn="ctr"/>
            <a:r>
              <a:rPr lang="en-US" sz="3600" b="1" dirty="0" smtClean="0"/>
              <a:t>Student Growth Percentiles</a:t>
            </a:r>
          </a:p>
        </p:txBody>
      </p:sp>
      <p:sp>
        <p:nvSpPr>
          <p:cNvPr id="7" name="TextBox 6"/>
          <p:cNvSpPr txBox="1"/>
          <p:nvPr/>
        </p:nvSpPr>
        <p:spPr>
          <a:xfrm>
            <a:off x="3932490" y="1752600"/>
            <a:ext cx="1273490" cy="584775"/>
          </a:xfrm>
          <a:prstGeom prst="rect">
            <a:avLst/>
          </a:prstGeom>
          <a:noFill/>
        </p:spPr>
        <p:txBody>
          <a:bodyPr wrap="none" rtlCol="0">
            <a:spAutoFit/>
          </a:bodyPr>
          <a:lstStyle/>
          <a:p>
            <a:r>
              <a:rPr lang="en-US" sz="3200" b="1" dirty="0" smtClean="0"/>
              <a:t>(SGPs)</a:t>
            </a:r>
            <a:endParaRPr lang="en-US" sz="3200" b="1" dirty="0"/>
          </a:p>
        </p:txBody>
      </p:sp>
      <p:sp>
        <p:nvSpPr>
          <p:cNvPr id="8" name="TextBox 7"/>
          <p:cNvSpPr txBox="1"/>
          <p:nvPr/>
        </p:nvSpPr>
        <p:spPr>
          <a:xfrm>
            <a:off x="1305635" y="2895600"/>
            <a:ext cx="4356435" cy="461665"/>
          </a:xfrm>
          <a:prstGeom prst="rect">
            <a:avLst/>
          </a:prstGeom>
          <a:noFill/>
        </p:spPr>
        <p:txBody>
          <a:bodyPr wrap="square" rtlCol="0">
            <a:spAutoFit/>
          </a:bodyPr>
          <a:lstStyle/>
          <a:p>
            <a:pPr>
              <a:tabLst>
                <a:tab pos="974725" algn="l"/>
              </a:tabLst>
            </a:pPr>
            <a:r>
              <a:rPr lang="en-US" sz="2400" b="1" dirty="0" smtClean="0">
                <a:solidFill>
                  <a:srgbClr val="00B0F0"/>
                </a:solidFill>
              </a:rPr>
              <a:t>Normative growth measure</a:t>
            </a:r>
          </a:p>
        </p:txBody>
      </p:sp>
      <p:sp>
        <p:nvSpPr>
          <p:cNvPr id="9" name="TextBox 8"/>
          <p:cNvSpPr txBox="1"/>
          <p:nvPr/>
        </p:nvSpPr>
        <p:spPr>
          <a:xfrm>
            <a:off x="2743200" y="3732488"/>
            <a:ext cx="2743200" cy="461665"/>
          </a:xfrm>
          <a:prstGeom prst="rect">
            <a:avLst/>
          </a:prstGeom>
          <a:noFill/>
        </p:spPr>
        <p:txBody>
          <a:bodyPr wrap="square" rtlCol="0">
            <a:spAutoFit/>
          </a:bodyPr>
          <a:lstStyle/>
          <a:p>
            <a:pPr marL="1087438" indent="-1087438"/>
            <a:r>
              <a:rPr lang="en-US" sz="2400" b="1" dirty="0" smtClean="0">
                <a:solidFill>
                  <a:srgbClr val="002060"/>
                </a:solidFill>
              </a:rPr>
              <a:t>One year of growth</a:t>
            </a:r>
          </a:p>
        </p:txBody>
      </p:sp>
      <p:sp>
        <p:nvSpPr>
          <p:cNvPr id="12" name="TextBox 11"/>
          <p:cNvSpPr txBox="1"/>
          <p:nvPr/>
        </p:nvSpPr>
        <p:spPr>
          <a:xfrm>
            <a:off x="4343400" y="4648200"/>
            <a:ext cx="4343400" cy="830997"/>
          </a:xfrm>
          <a:prstGeom prst="rect">
            <a:avLst/>
          </a:prstGeom>
          <a:noFill/>
        </p:spPr>
        <p:txBody>
          <a:bodyPr wrap="square" rtlCol="0">
            <a:spAutoFit/>
          </a:bodyPr>
          <a:lstStyle/>
          <a:p>
            <a:r>
              <a:rPr lang="en-US" sz="2400" b="1" dirty="0" smtClean="0">
                <a:solidFill>
                  <a:srgbClr val="00B050"/>
                </a:solidFill>
              </a:rPr>
              <a:t>Growth is relative to students with a similar score history</a:t>
            </a:r>
          </a:p>
        </p:txBody>
      </p:sp>
    </p:spTree>
    <p:custDataLst>
      <p:tags r:id="rId1"/>
    </p:custDataLst>
    <p:extLst>
      <p:ext uri="{BB962C8B-B14F-4D97-AF65-F5344CB8AC3E}">
        <p14:creationId xmlns:p14="http://schemas.microsoft.com/office/powerpoint/2010/main" val="2613702344"/>
      </p:ext>
    </p:extLst>
  </p:cSld>
  <p:clrMapOvr>
    <a:masterClrMapping/>
  </p:clrMapOvr>
  <mc:AlternateContent xmlns:mc="http://schemas.openxmlformats.org/markup-compatibility/2006" xmlns:p14="http://schemas.microsoft.com/office/powerpoint/2010/main">
    <mc:Choice Requires="p14">
      <p:transition spd="med" p14:dur="700" advTm="19943">
        <p:fade/>
      </p:transition>
    </mc:Choice>
    <mc:Fallback xmlns="">
      <p:transition spd="med" advTm="199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67975"/>
            <a:ext cx="5486400" cy="1200329"/>
          </a:xfrm>
          <a:prstGeom prst="rect">
            <a:avLst/>
          </a:prstGeom>
          <a:noFill/>
        </p:spPr>
        <p:txBody>
          <a:bodyPr wrap="square" rtlCol="0">
            <a:spAutoFit/>
          </a:bodyPr>
          <a:lstStyle/>
          <a:p>
            <a:pPr algn="ctr"/>
            <a:r>
              <a:rPr lang="en-US" sz="3600" b="1" dirty="0" smtClean="0"/>
              <a:t>What do we mean by normative growth?</a:t>
            </a:r>
            <a:endParaRPr lang="en-US" sz="36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2362200"/>
            <a:ext cx="391228" cy="3429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2737410"/>
            <a:ext cx="1339596" cy="3053790"/>
          </a:xfrm>
          <a:prstGeom prst="rect">
            <a:avLst/>
          </a:prstGeom>
        </p:spPr>
      </p:pic>
    </p:spTree>
    <p:extLst>
      <p:ext uri="{BB962C8B-B14F-4D97-AF65-F5344CB8AC3E}">
        <p14:creationId xmlns:p14="http://schemas.microsoft.com/office/powerpoint/2010/main" val="258182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a:stCxn id="7" idx="18"/>
          </p:cNvCxnSpPr>
          <p:nvPr/>
        </p:nvCxnSpPr>
        <p:spPr>
          <a:xfrm>
            <a:off x="3589020" y="1541807"/>
            <a:ext cx="0" cy="179583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71600" y="3352800"/>
            <a:ext cx="6400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86" name="Group 185"/>
          <p:cNvGrpSpPr/>
          <p:nvPr/>
        </p:nvGrpSpPr>
        <p:grpSpPr>
          <a:xfrm>
            <a:off x="1371600" y="3440668"/>
            <a:ext cx="2133600" cy="369332"/>
            <a:chOff x="1371600" y="3440668"/>
            <a:chExt cx="2133600" cy="369332"/>
          </a:xfrm>
        </p:grpSpPr>
        <p:sp>
          <p:nvSpPr>
            <p:cNvPr id="45" name="TextBox 44"/>
            <p:cNvSpPr txBox="1"/>
            <p:nvPr/>
          </p:nvSpPr>
          <p:spPr>
            <a:xfrm>
              <a:off x="2133600" y="3440668"/>
              <a:ext cx="609600" cy="369332"/>
            </a:xfrm>
            <a:prstGeom prst="rect">
              <a:avLst/>
            </a:prstGeom>
            <a:noFill/>
          </p:spPr>
          <p:txBody>
            <a:bodyPr wrap="square" rtlCol="0">
              <a:spAutoFit/>
            </a:bodyPr>
            <a:lstStyle/>
            <a:p>
              <a:pPr algn="ctr"/>
              <a:r>
                <a:rPr lang="en-US" b="1" dirty="0" smtClean="0"/>
                <a:t>35%</a:t>
              </a:r>
              <a:endParaRPr lang="en-US" b="1" dirty="0"/>
            </a:p>
          </p:txBody>
        </p:sp>
        <p:cxnSp>
          <p:nvCxnSpPr>
            <p:cNvPr id="63" name="Straight Arrow Connector 62"/>
            <p:cNvCxnSpPr/>
            <p:nvPr/>
          </p:nvCxnSpPr>
          <p:spPr>
            <a:xfrm flipH="1">
              <a:off x="1371600" y="3625334"/>
              <a:ext cx="6858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2819400" y="3625333"/>
              <a:ext cx="6858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nvGrpSpPr>
          <p:cNvPr id="187" name="Group 186"/>
          <p:cNvGrpSpPr/>
          <p:nvPr/>
        </p:nvGrpSpPr>
        <p:grpSpPr>
          <a:xfrm>
            <a:off x="3630385" y="3406839"/>
            <a:ext cx="4120244" cy="369332"/>
            <a:chOff x="3630385" y="3406839"/>
            <a:chExt cx="4120244" cy="369332"/>
          </a:xfrm>
        </p:grpSpPr>
        <p:cxnSp>
          <p:nvCxnSpPr>
            <p:cNvPr id="10" name="Straight Arrow Connector 9"/>
            <p:cNvCxnSpPr/>
            <p:nvPr/>
          </p:nvCxnSpPr>
          <p:spPr>
            <a:xfrm>
              <a:off x="6101442" y="3612579"/>
              <a:ext cx="1649187"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630385" y="3612579"/>
              <a:ext cx="1703615"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10200" y="3406839"/>
              <a:ext cx="691242" cy="369332"/>
            </a:xfrm>
            <a:prstGeom prst="rect">
              <a:avLst/>
            </a:prstGeom>
            <a:noFill/>
          </p:spPr>
          <p:txBody>
            <a:bodyPr wrap="square" rtlCol="0">
              <a:spAutoFit/>
            </a:bodyPr>
            <a:lstStyle/>
            <a:p>
              <a:r>
                <a:rPr lang="en-US" b="1" dirty="0" smtClean="0"/>
                <a:t>65%</a:t>
              </a:r>
              <a:endParaRPr lang="en-US" b="1" dirty="0"/>
            </a:p>
          </p:txBody>
        </p:sp>
      </p:grpSp>
      <p:sp>
        <p:nvSpPr>
          <p:cNvPr id="18" name="TextBox 17"/>
          <p:cNvSpPr txBox="1"/>
          <p:nvPr/>
        </p:nvSpPr>
        <p:spPr>
          <a:xfrm>
            <a:off x="2754085" y="304800"/>
            <a:ext cx="3657600" cy="646331"/>
          </a:xfrm>
          <a:prstGeom prst="rect">
            <a:avLst/>
          </a:prstGeom>
          <a:noFill/>
        </p:spPr>
        <p:txBody>
          <a:bodyPr wrap="square" rtlCol="0">
            <a:spAutoFit/>
          </a:bodyPr>
          <a:lstStyle/>
          <a:p>
            <a:pPr algn="ctr"/>
            <a:r>
              <a:rPr lang="en-US" sz="3600" b="1" dirty="0" smtClean="0"/>
              <a:t>Percentiles </a:t>
            </a:r>
            <a:endParaRPr lang="en-US" sz="3600" b="1" dirty="0"/>
          </a:p>
        </p:txBody>
      </p:sp>
      <p:sp>
        <p:nvSpPr>
          <p:cNvPr id="7" name="Freeform 6"/>
          <p:cNvSpPr/>
          <p:nvPr/>
        </p:nvSpPr>
        <p:spPr>
          <a:xfrm>
            <a:off x="1378893" y="1143000"/>
            <a:ext cx="6385887" cy="2212367"/>
          </a:xfrm>
          <a:custGeom>
            <a:avLst/>
            <a:gdLst>
              <a:gd name="connsiteX0" fmla="*/ 6385887 w 6385887"/>
              <a:gd name="connsiteY0" fmla="*/ 2212367 h 2212367"/>
              <a:gd name="connsiteX1" fmla="*/ 6058227 w 6385887"/>
              <a:gd name="connsiteY1" fmla="*/ 2136167 h 2212367"/>
              <a:gd name="connsiteX2" fmla="*/ 5700087 w 6385887"/>
              <a:gd name="connsiteY2" fmla="*/ 1976147 h 2212367"/>
              <a:gd name="connsiteX3" fmla="*/ 5441007 w 6385887"/>
              <a:gd name="connsiteY3" fmla="*/ 1800887 h 2212367"/>
              <a:gd name="connsiteX4" fmla="*/ 5258127 w 6385887"/>
              <a:gd name="connsiteY4" fmla="*/ 1610387 h 2212367"/>
              <a:gd name="connsiteX5" fmla="*/ 4907607 w 6385887"/>
              <a:gd name="connsiteY5" fmla="*/ 1259867 h 2212367"/>
              <a:gd name="connsiteX6" fmla="*/ 4557087 w 6385887"/>
              <a:gd name="connsiteY6" fmla="*/ 833147 h 2212367"/>
              <a:gd name="connsiteX7" fmla="*/ 4107507 w 6385887"/>
              <a:gd name="connsiteY7" fmla="*/ 391187 h 2212367"/>
              <a:gd name="connsiteX8" fmla="*/ 3848427 w 6385887"/>
              <a:gd name="connsiteY8" fmla="*/ 200687 h 2212367"/>
              <a:gd name="connsiteX9" fmla="*/ 3665547 w 6385887"/>
              <a:gd name="connsiteY9" fmla="*/ 101627 h 2212367"/>
              <a:gd name="connsiteX10" fmla="*/ 3375987 w 6385887"/>
              <a:gd name="connsiteY10" fmla="*/ 33047 h 2212367"/>
              <a:gd name="connsiteX11" fmla="*/ 3185487 w 6385887"/>
              <a:gd name="connsiteY11" fmla="*/ 2567 h 2212367"/>
              <a:gd name="connsiteX12" fmla="*/ 3101667 w 6385887"/>
              <a:gd name="connsiteY12" fmla="*/ 2567 h 2212367"/>
              <a:gd name="connsiteX13" fmla="*/ 2987367 w 6385887"/>
              <a:gd name="connsiteY13" fmla="*/ 10187 h 2212367"/>
              <a:gd name="connsiteX14" fmla="*/ 2834967 w 6385887"/>
              <a:gd name="connsiteY14" fmla="*/ 55907 h 2212367"/>
              <a:gd name="connsiteX15" fmla="*/ 2674947 w 6385887"/>
              <a:gd name="connsiteY15" fmla="*/ 109247 h 2212367"/>
              <a:gd name="connsiteX16" fmla="*/ 2553027 w 6385887"/>
              <a:gd name="connsiteY16" fmla="*/ 170207 h 2212367"/>
              <a:gd name="connsiteX17" fmla="*/ 2377767 w 6385887"/>
              <a:gd name="connsiteY17" fmla="*/ 276887 h 2212367"/>
              <a:gd name="connsiteX18" fmla="*/ 2210127 w 6385887"/>
              <a:gd name="connsiteY18" fmla="*/ 398807 h 2212367"/>
              <a:gd name="connsiteX19" fmla="*/ 2050107 w 6385887"/>
              <a:gd name="connsiteY19" fmla="*/ 543587 h 2212367"/>
              <a:gd name="connsiteX20" fmla="*/ 1851987 w 6385887"/>
              <a:gd name="connsiteY20" fmla="*/ 734087 h 2212367"/>
              <a:gd name="connsiteX21" fmla="*/ 1646247 w 6385887"/>
              <a:gd name="connsiteY21" fmla="*/ 962687 h 2212367"/>
              <a:gd name="connsiteX22" fmla="*/ 1448127 w 6385887"/>
              <a:gd name="connsiteY22" fmla="*/ 1160807 h 2212367"/>
              <a:gd name="connsiteX23" fmla="*/ 1234767 w 6385887"/>
              <a:gd name="connsiteY23" fmla="*/ 1366547 h 2212367"/>
              <a:gd name="connsiteX24" fmla="*/ 1029027 w 6385887"/>
              <a:gd name="connsiteY24" fmla="*/ 1534187 h 2212367"/>
              <a:gd name="connsiteX25" fmla="*/ 785187 w 6385887"/>
              <a:gd name="connsiteY25" fmla="*/ 1717067 h 2212367"/>
              <a:gd name="connsiteX26" fmla="*/ 640407 w 6385887"/>
              <a:gd name="connsiteY26" fmla="*/ 1823747 h 2212367"/>
              <a:gd name="connsiteX27" fmla="*/ 411807 w 6385887"/>
              <a:gd name="connsiteY27" fmla="*/ 2006627 h 2212367"/>
              <a:gd name="connsiteX28" fmla="*/ 274647 w 6385887"/>
              <a:gd name="connsiteY28" fmla="*/ 2098067 h 2212367"/>
              <a:gd name="connsiteX29" fmla="*/ 53667 w 6385887"/>
              <a:gd name="connsiteY29" fmla="*/ 2174267 h 2212367"/>
              <a:gd name="connsiteX30" fmla="*/ 7947 w 6385887"/>
              <a:gd name="connsiteY30" fmla="*/ 2181887 h 2212367"/>
              <a:gd name="connsiteX31" fmla="*/ 327 w 6385887"/>
              <a:gd name="connsiteY31" fmla="*/ 2197127 h 221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5887" h="2212367">
                <a:moveTo>
                  <a:pt x="6385887" y="2212367"/>
                </a:moveTo>
                <a:cubicBezTo>
                  <a:pt x="6279207" y="2193952"/>
                  <a:pt x="6172527" y="2175537"/>
                  <a:pt x="6058227" y="2136167"/>
                </a:cubicBezTo>
                <a:cubicBezTo>
                  <a:pt x="5943927" y="2096797"/>
                  <a:pt x="5802957" y="2032027"/>
                  <a:pt x="5700087" y="1976147"/>
                </a:cubicBezTo>
                <a:cubicBezTo>
                  <a:pt x="5597217" y="1920267"/>
                  <a:pt x="5514667" y="1861847"/>
                  <a:pt x="5441007" y="1800887"/>
                </a:cubicBezTo>
                <a:cubicBezTo>
                  <a:pt x="5367347" y="1739927"/>
                  <a:pt x="5347027" y="1700557"/>
                  <a:pt x="5258127" y="1610387"/>
                </a:cubicBezTo>
                <a:cubicBezTo>
                  <a:pt x="5169227" y="1520217"/>
                  <a:pt x="5024447" y="1389407"/>
                  <a:pt x="4907607" y="1259867"/>
                </a:cubicBezTo>
                <a:cubicBezTo>
                  <a:pt x="4790767" y="1130327"/>
                  <a:pt x="4690437" y="977927"/>
                  <a:pt x="4557087" y="833147"/>
                </a:cubicBezTo>
                <a:cubicBezTo>
                  <a:pt x="4423737" y="688367"/>
                  <a:pt x="4225617" y="496597"/>
                  <a:pt x="4107507" y="391187"/>
                </a:cubicBezTo>
                <a:cubicBezTo>
                  <a:pt x="3989397" y="285777"/>
                  <a:pt x="3922087" y="248947"/>
                  <a:pt x="3848427" y="200687"/>
                </a:cubicBezTo>
                <a:cubicBezTo>
                  <a:pt x="3774767" y="152427"/>
                  <a:pt x="3744287" y="129567"/>
                  <a:pt x="3665547" y="101627"/>
                </a:cubicBezTo>
                <a:cubicBezTo>
                  <a:pt x="3586807" y="73687"/>
                  <a:pt x="3455997" y="49557"/>
                  <a:pt x="3375987" y="33047"/>
                </a:cubicBezTo>
                <a:cubicBezTo>
                  <a:pt x="3295977" y="16537"/>
                  <a:pt x="3231207" y="7647"/>
                  <a:pt x="3185487" y="2567"/>
                </a:cubicBezTo>
                <a:cubicBezTo>
                  <a:pt x="3139767" y="-2513"/>
                  <a:pt x="3134687" y="1297"/>
                  <a:pt x="3101667" y="2567"/>
                </a:cubicBezTo>
                <a:cubicBezTo>
                  <a:pt x="3068647" y="3837"/>
                  <a:pt x="3031817" y="1297"/>
                  <a:pt x="2987367" y="10187"/>
                </a:cubicBezTo>
                <a:cubicBezTo>
                  <a:pt x="2942917" y="19077"/>
                  <a:pt x="2887037" y="39397"/>
                  <a:pt x="2834967" y="55907"/>
                </a:cubicBezTo>
                <a:cubicBezTo>
                  <a:pt x="2782897" y="72417"/>
                  <a:pt x="2721937" y="90197"/>
                  <a:pt x="2674947" y="109247"/>
                </a:cubicBezTo>
                <a:cubicBezTo>
                  <a:pt x="2627957" y="128297"/>
                  <a:pt x="2602557" y="142267"/>
                  <a:pt x="2553027" y="170207"/>
                </a:cubicBezTo>
                <a:cubicBezTo>
                  <a:pt x="2503497" y="198147"/>
                  <a:pt x="2434917" y="238787"/>
                  <a:pt x="2377767" y="276887"/>
                </a:cubicBezTo>
                <a:cubicBezTo>
                  <a:pt x="2320617" y="314987"/>
                  <a:pt x="2264737" y="354357"/>
                  <a:pt x="2210127" y="398807"/>
                </a:cubicBezTo>
                <a:cubicBezTo>
                  <a:pt x="2155517" y="443257"/>
                  <a:pt x="2109797" y="487707"/>
                  <a:pt x="2050107" y="543587"/>
                </a:cubicBezTo>
                <a:cubicBezTo>
                  <a:pt x="1990417" y="599467"/>
                  <a:pt x="1919297" y="664237"/>
                  <a:pt x="1851987" y="734087"/>
                </a:cubicBezTo>
                <a:cubicBezTo>
                  <a:pt x="1784677" y="803937"/>
                  <a:pt x="1713557" y="891567"/>
                  <a:pt x="1646247" y="962687"/>
                </a:cubicBezTo>
                <a:cubicBezTo>
                  <a:pt x="1578937" y="1033807"/>
                  <a:pt x="1516707" y="1093497"/>
                  <a:pt x="1448127" y="1160807"/>
                </a:cubicBezTo>
                <a:cubicBezTo>
                  <a:pt x="1379547" y="1228117"/>
                  <a:pt x="1304617" y="1304317"/>
                  <a:pt x="1234767" y="1366547"/>
                </a:cubicBezTo>
                <a:cubicBezTo>
                  <a:pt x="1164917" y="1428777"/>
                  <a:pt x="1103957" y="1475767"/>
                  <a:pt x="1029027" y="1534187"/>
                </a:cubicBezTo>
                <a:cubicBezTo>
                  <a:pt x="954097" y="1592607"/>
                  <a:pt x="785187" y="1717067"/>
                  <a:pt x="785187" y="1717067"/>
                </a:cubicBezTo>
                <a:cubicBezTo>
                  <a:pt x="720417" y="1765327"/>
                  <a:pt x="702637" y="1775487"/>
                  <a:pt x="640407" y="1823747"/>
                </a:cubicBezTo>
                <a:cubicBezTo>
                  <a:pt x="578177" y="1872007"/>
                  <a:pt x="472767" y="1960907"/>
                  <a:pt x="411807" y="2006627"/>
                </a:cubicBezTo>
                <a:cubicBezTo>
                  <a:pt x="350847" y="2052347"/>
                  <a:pt x="334337" y="2070127"/>
                  <a:pt x="274647" y="2098067"/>
                </a:cubicBezTo>
                <a:cubicBezTo>
                  <a:pt x="214957" y="2126007"/>
                  <a:pt x="98117" y="2160297"/>
                  <a:pt x="53667" y="2174267"/>
                </a:cubicBezTo>
                <a:cubicBezTo>
                  <a:pt x="9217" y="2188237"/>
                  <a:pt x="16837" y="2178077"/>
                  <a:pt x="7947" y="2181887"/>
                </a:cubicBezTo>
                <a:cubicBezTo>
                  <a:pt x="-943" y="2185697"/>
                  <a:pt x="-308" y="2191412"/>
                  <a:pt x="327" y="21971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8989" y="4267200"/>
            <a:ext cx="935939" cy="2133600"/>
          </a:xfrm>
          <a:prstGeom prst="rect">
            <a:avLst/>
          </a:prstGeom>
        </p:spPr>
      </p:pic>
      <p:sp>
        <p:nvSpPr>
          <p:cNvPr id="19" name="Freeform 18"/>
          <p:cNvSpPr/>
          <p:nvPr/>
        </p:nvSpPr>
        <p:spPr>
          <a:xfrm>
            <a:off x="3583281" y="1143000"/>
            <a:ext cx="4072851" cy="2187664"/>
          </a:xfrm>
          <a:custGeom>
            <a:avLst/>
            <a:gdLst>
              <a:gd name="connsiteX0" fmla="*/ 34251 w 4072851"/>
              <a:gd name="connsiteY0" fmla="*/ 2184489 h 2187664"/>
              <a:gd name="connsiteX1" fmla="*/ 21551 w 4072851"/>
              <a:gd name="connsiteY1" fmla="*/ 1828889 h 2187664"/>
              <a:gd name="connsiteX2" fmla="*/ 21551 w 4072851"/>
              <a:gd name="connsiteY2" fmla="*/ 1295489 h 2187664"/>
              <a:gd name="connsiteX3" fmla="*/ 34251 w 4072851"/>
              <a:gd name="connsiteY3" fmla="*/ 812889 h 2187664"/>
              <a:gd name="connsiteX4" fmla="*/ 21551 w 4072851"/>
              <a:gd name="connsiteY4" fmla="*/ 393789 h 2187664"/>
              <a:gd name="connsiteX5" fmla="*/ 364451 w 4072851"/>
              <a:gd name="connsiteY5" fmla="*/ 177889 h 2187664"/>
              <a:gd name="connsiteX6" fmla="*/ 669251 w 4072851"/>
              <a:gd name="connsiteY6" fmla="*/ 63589 h 2187664"/>
              <a:gd name="connsiteX7" fmla="*/ 1050251 w 4072851"/>
              <a:gd name="connsiteY7" fmla="*/ 89 h 2187664"/>
              <a:gd name="connsiteX8" fmla="*/ 1482051 w 4072851"/>
              <a:gd name="connsiteY8" fmla="*/ 76289 h 2187664"/>
              <a:gd name="connsiteX9" fmla="*/ 1824951 w 4072851"/>
              <a:gd name="connsiteY9" fmla="*/ 292189 h 2187664"/>
              <a:gd name="connsiteX10" fmla="*/ 2040851 w 4072851"/>
              <a:gd name="connsiteY10" fmla="*/ 508089 h 2187664"/>
              <a:gd name="connsiteX11" fmla="*/ 2320251 w 4072851"/>
              <a:gd name="connsiteY11" fmla="*/ 787489 h 2187664"/>
              <a:gd name="connsiteX12" fmla="*/ 2536151 w 4072851"/>
              <a:gd name="connsiteY12" fmla="*/ 1054189 h 2187664"/>
              <a:gd name="connsiteX13" fmla="*/ 2866351 w 4072851"/>
              <a:gd name="connsiteY13" fmla="*/ 1384389 h 2187664"/>
              <a:gd name="connsiteX14" fmla="*/ 3209251 w 4072851"/>
              <a:gd name="connsiteY14" fmla="*/ 1765389 h 2187664"/>
              <a:gd name="connsiteX15" fmla="*/ 3615651 w 4072851"/>
              <a:gd name="connsiteY15" fmla="*/ 2032089 h 2187664"/>
              <a:gd name="connsiteX16" fmla="*/ 3996651 w 4072851"/>
              <a:gd name="connsiteY16" fmla="*/ 2171789 h 2187664"/>
              <a:gd name="connsiteX17" fmla="*/ 4072851 w 4072851"/>
              <a:gd name="connsiteY17" fmla="*/ 2184489 h 2187664"/>
              <a:gd name="connsiteX18" fmla="*/ 34251 w 4072851"/>
              <a:gd name="connsiteY18" fmla="*/ 2184489 h 218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72851" h="2187664">
                <a:moveTo>
                  <a:pt x="34251" y="2184489"/>
                </a:moveTo>
                <a:cubicBezTo>
                  <a:pt x="28959" y="2080772"/>
                  <a:pt x="23668" y="1977056"/>
                  <a:pt x="21551" y="1828889"/>
                </a:cubicBezTo>
                <a:cubicBezTo>
                  <a:pt x="19434" y="1680722"/>
                  <a:pt x="19434" y="1464822"/>
                  <a:pt x="21551" y="1295489"/>
                </a:cubicBezTo>
                <a:cubicBezTo>
                  <a:pt x="23668" y="1126156"/>
                  <a:pt x="34251" y="963172"/>
                  <a:pt x="34251" y="812889"/>
                </a:cubicBezTo>
                <a:cubicBezTo>
                  <a:pt x="34251" y="662606"/>
                  <a:pt x="-33482" y="499622"/>
                  <a:pt x="21551" y="393789"/>
                </a:cubicBezTo>
                <a:cubicBezTo>
                  <a:pt x="76584" y="287956"/>
                  <a:pt x="256501" y="232922"/>
                  <a:pt x="364451" y="177889"/>
                </a:cubicBezTo>
                <a:cubicBezTo>
                  <a:pt x="472401" y="122856"/>
                  <a:pt x="554951" y="93222"/>
                  <a:pt x="669251" y="63589"/>
                </a:cubicBezTo>
                <a:cubicBezTo>
                  <a:pt x="783551" y="33956"/>
                  <a:pt x="914784" y="-2028"/>
                  <a:pt x="1050251" y="89"/>
                </a:cubicBezTo>
                <a:cubicBezTo>
                  <a:pt x="1185718" y="2206"/>
                  <a:pt x="1352934" y="27606"/>
                  <a:pt x="1482051" y="76289"/>
                </a:cubicBezTo>
                <a:cubicBezTo>
                  <a:pt x="1611168" y="124972"/>
                  <a:pt x="1731818" y="220222"/>
                  <a:pt x="1824951" y="292189"/>
                </a:cubicBezTo>
                <a:cubicBezTo>
                  <a:pt x="1918084" y="364156"/>
                  <a:pt x="2040851" y="508089"/>
                  <a:pt x="2040851" y="508089"/>
                </a:cubicBezTo>
                <a:cubicBezTo>
                  <a:pt x="2123401" y="590639"/>
                  <a:pt x="2237701" y="696472"/>
                  <a:pt x="2320251" y="787489"/>
                </a:cubicBezTo>
                <a:cubicBezTo>
                  <a:pt x="2402801" y="878506"/>
                  <a:pt x="2445134" y="954706"/>
                  <a:pt x="2536151" y="1054189"/>
                </a:cubicBezTo>
                <a:cubicBezTo>
                  <a:pt x="2627168" y="1153672"/>
                  <a:pt x="2754168" y="1265856"/>
                  <a:pt x="2866351" y="1384389"/>
                </a:cubicBezTo>
                <a:cubicBezTo>
                  <a:pt x="2978534" y="1502922"/>
                  <a:pt x="3084368" y="1657439"/>
                  <a:pt x="3209251" y="1765389"/>
                </a:cubicBezTo>
                <a:cubicBezTo>
                  <a:pt x="3334134" y="1873339"/>
                  <a:pt x="3484418" y="1964356"/>
                  <a:pt x="3615651" y="2032089"/>
                </a:cubicBezTo>
                <a:cubicBezTo>
                  <a:pt x="3746884" y="2099822"/>
                  <a:pt x="3920451" y="2146389"/>
                  <a:pt x="3996651" y="2171789"/>
                </a:cubicBezTo>
                <a:cubicBezTo>
                  <a:pt x="4072851" y="2197189"/>
                  <a:pt x="4072851" y="2184489"/>
                  <a:pt x="4072851" y="2184489"/>
                </a:cubicBezTo>
                <a:lnTo>
                  <a:pt x="34251" y="2184489"/>
                </a:lnTo>
                <a:close/>
              </a:path>
            </a:pathLst>
          </a:custGeom>
          <a:gradFill>
            <a:gsLst>
              <a:gs pos="33000">
                <a:srgbClr val="FFFF00">
                  <a:alpha val="78000"/>
                </a:srgbClr>
              </a:gs>
              <a:gs pos="84000">
                <a:srgbClr val="00B050"/>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1434678" y="1581607"/>
            <a:ext cx="2148603" cy="1761730"/>
          </a:xfrm>
          <a:custGeom>
            <a:avLst/>
            <a:gdLst>
              <a:gd name="connsiteX0" fmla="*/ 2134022 w 2148603"/>
              <a:gd name="connsiteY0" fmla="*/ 1758493 h 1761730"/>
              <a:gd name="connsiteX1" fmla="*/ 2134022 w 2148603"/>
              <a:gd name="connsiteY1" fmla="*/ 1542593 h 1761730"/>
              <a:gd name="connsiteX2" fmla="*/ 2146722 w 2148603"/>
              <a:gd name="connsiteY2" fmla="*/ 1186993 h 1761730"/>
              <a:gd name="connsiteX3" fmla="*/ 2146722 w 2148603"/>
              <a:gd name="connsiteY3" fmla="*/ 793293 h 1761730"/>
              <a:gd name="connsiteX4" fmla="*/ 2146722 w 2148603"/>
              <a:gd name="connsiteY4" fmla="*/ 513893 h 1761730"/>
              <a:gd name="connsiteX5" fmla="*/ 2146722 w 2148603"/>
              <a:gd name="connsiteY5" fmla="*/ 221793 h 1761730"/>
              <a:gd name="connsiteX6" fmla="*/ 2146722 w 2148603"/>
              <a:gd name="connsiteY6" fmla="*/ 69393 h 1761730"/>
              <a:gd name="connsiteX7" fmla="*/ 2121322 w 2148603"/>
              <a:gd name="connsiteY7" fmla="*/ 5893 h 1761730"/>
              <a:gd name="connsiteX8" fmla="*/ 1930822 w 2148603"/>
              <a:gd name="connsiteY8" fmla="*/ 209093 h 1761730"/>
              <a:gd name="connsiteX9" fmla="*/ 1714922 w 2148603"/>
              <a:gd name="connsiteY9" fmla="*/ 437693 h 1761730"/>
              <a:gd name="connsiteX10" fmla="*/ 1499022 w 2148603"/>
              <a:gd name="connsiteY10" fmla="*/ 678993 h 1761730"/>
              <a:gd name="connsiteX11" fmla="*/ 1219622 w 2148603"/>
              <a:gd name="connsiteY11" fmla="*/ 932993 h 1761730"/>
              <a:gd name="connsiteX12" fmla="*/ 927522 w 2148603"/>
              <a:gd name="connsiteY12" fmla="*/ 1148893 h 1761730"/>
              <a:gd name="connsiteX13" fmla="*/ 622722 w 2148603"/>
              <a:gd name="connsiteY13" fmla="*/ 1402893 h 1761730"/>
              <a:gd name="connsiteX14" fmla="*/ 368722 w 2148603"/>
              <a:gd name="connsiteY14" fmla="*/ 1593393 h 1761730"/>
              <a:gd name="connsiteX15" fmla="*/ 422 w 2148603"/>
              <a:gd name="connsiteY15" fmla="*/ 1745793 h 1761730"/>
              <a:gd name="connsiteX16" fmla="*/ 444922 w 2148603"/>
              <a:gd name="connsiteY16" fmla="*/ 1758493 h 1761730"/>
              <a:gd name="connsiteX17" fmla="*/ 1029122 w 2148603"/>
              <a:gd name="connsiteY17" fmla="*/ 1758493 h 1761730"/>
              <a:gd name="connsiteX18" fmla="*/ 1689522 w 2148603"/>
              <a:gd name="connsiteY18" fmla="*/ 1745793 h 1761730"/>
              <a:gd name="connsiteX19" fmla="*/ 2134022 w 2148603"/>
              <a:gd name="connsiteY19" fmla="*/ 1758493 h 176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48603" h="1761730">
                <a:moveTo>
                  <a:pt x="2134022" y="1758493"/>
                </a:moveTo>
                <a:cubicBezTo>
                  <a:pt x="2132963" y="1698168"/>
                  <a:pt x="2131905" y="1637843"/>
                  <a:pt x="2134022" y="1542593"/>
                </a:cubicBezTo>
                <a:cubicBezTo>
                  <a:pt x="2136139" y="1447343"/>
                  <a:pt x="2144605" y="1311876"/>
                  <a:pt x="2146722" y="1186993"/>
                </a:cubicBezTo>
                <a:cubicBezTo>
                  <a:pt x="2148839" y="1062110"/>
                  <a:pt x="2146722" y="793293"/>
                  <a:pt x="2146722" y="793293"/>
                </a:cubicBezTo>
                <a:lnTo>
                  <a:pt x="2146722" y="513893"/>
                </a:lnTo>
                <a:lnTo>
                  <a:pt x="2146722" y="221793"/>
                </a:lnTo>
                <a:cubicBezTo>
                  <a:pt x="2146722" y="147710"/>
                  <a:pt x="2150955" y="105376"/>
                  <a:pt x="2146722" y="69393"/>
                </a:cubicBezTo>
                <a:cubicBezTo>
                  <a:pt x="2142489" y="33410"/>
                  <a:pt x="2157305" y="-17390"/>
                  <a:pt x="2121322" y="5893"/>
                </a:cubicBezTo>
                <a:cubicBezTo>
                  <a:pt x="2085339" y="29176"/>
                  <a:pt x="1930822" y="209093"/>
                  <a:pt x="1930822" y="209093"/>
                </a:cubicBezTo>
                <a:cubicBezTo>
                  <a:pt x="1863089" y="281060"/>
                  <a:pt x="1786889" y="359376"/>
                  <a:pt x="1714922" y="437693"/>
                </a:cubicBezTo>
                <a:cubicBezTo>
                  <a:pt x="1642955" y="516010"/>
                  <a:pt x="1581572" y="596443"/>
                  <a:pt x="1499022" y="678993"/>
                </a:cubicBezTo>
                <a:cubicBezTo>
                  <a:pt x="1416472" y="761543"/>
                  <a:pt x="1314872" y="854676"/>
                  <a:pt x="1219622" y="932993"/>
                </a:cubicBezTo>
                <a:cubicBezTo>
                  <a:pt x="1124372" y="1011310"/>
                  <a:pt x="1027005" y="1070576"/>
                  <a:pt x="927522" y="1148893"/>
                </a:cubicBezTo>
                <a:cubicBezTo>
                  <a:pt x="828039" y="1227210"/>
                  <a:pt x="715855" y="1328810"/>
                  <a:pt x="622722" y="1402893"/>
                </a:cubicBezTo>
                <a:cubicBezTo>
                  <a:pt x="529589" y="1476976"/>
                  <a:pt x="472439" y="1536243"/>
                  <a:pt x="368722" y="1593393"/>
                </a:cubicBezTo>
                <a:cubicBezTo>
                  <a:pt x="265005" y="1650543"/>
                  <a:pt x="-12278" y="1718276"/>
                  <a:pt x="422" y="1745793"/>
                </a:cubicBezTo>
                <a:cubicBezTo>
                  <a:pt x="13122" y="1773310"/>
                  <a:pt x="273472" y="1756376"/>
                  <a:pt x="444922" y="1758493"/>
                </a:cubicBezTo>
                <a:cubicBezTo>
                  <a:pt x="616372" y="1760610"/>
                  <a:pt x="1029122" y="1758493"/>
                  <a:pt x="1029122" y="1758493"/>
                </a:cubicBezTo>
                <a:lnTo>
                  <a:pt x="1689522" y="1745793"/>
                </a:lnTo>
                <a:lnTo>
                  <a:pt x="2134022" y="1758493"/>
                </a:lnTo>
                <a:close/>
              </a:path>
            </a:pathLst>
          </a:custGeom>
          <a:gradFill>
            <a:gsLst>
              <a:gs pos="100000">
                <a:srgbClr val="FFFF00"/>
              </a:gs>
              <a:gs pos="55000">
                <a:srgbClr val="FF0000"/>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3205189" y="3821668"/>
            <a:ext cx="757211" cy="369332"/>
          </a:xfrm>
          <a:prstGeom prst="rect">
            <a:avLst/>
          </a:prstGeom>
          <a:noFill/>
        </p:spPr>
        <p:txBody>
          <a:bodyPr wrap="square" rtlCol="0">
            <a:spAutoFit/>
          </a:bodyPr>
          <a:lstStyle/>
          <a:p>
            <a:pPr algn="ctr"/>
            <a:r>
              <a:rPr lang="en-US" b="1" dirty="0" smtClean="0"/>
              <a:t>35th</a:t>
            </a:r>
            <a:endParaRPr lang="en-US" b="1" dirty="0"/>
          </a:p>
        </p:txBody>
      </p:sp>
    </p:spTree>
    <p:extLst>
      <p:ext uri="{BB962C8B-B14F-4D97-AF65-F5344CB8AC3E}">
        <p14:creationId xmlns:p14="http://schemas.microsoft.com/office/powerpoint/2010/main" val="327167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6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6"/>
                                        </p:tgtEl>
                                        <p:attrNameLst>
                                          <p:attrName>style.visibility</p:attrName>
                                        </p:attrNameLst>
                                      </p:cBhvr>
                                      <p:to>
                                        <p:strVal val="visible"/>
                                      </p:to>
                                    </p:set>
                                    <p:animEffect transition="in" filter="fade">
                                      <p:cBhvr>
                                        <p:cTn id="21" dur="500"/>
                                        <p:tgtEl>
                                          <p:spTgt spid="18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7"/>
                                        </p:tgtEl>
                                        <p:attrNameLst>
                                          <p:attrName>style.visibility</p:attrName>
                                        </p:attrNameLst>
                                      </p:cBhvr>
                                      <p:to>
                                        <p:strVal val="visible"/>
                                      </p:to>
                                    </p:set>
                                    <p:animEffect transition="in" filter="fade">
                                      <p:cBhvr>
                                        <p:cTn id="31"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6" grpId="0" animBg="1"/>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40180" y="1901879"/>
            <a:ext cx="1684020" cy="1775192"/>
            <a:chOff x="1440180" y="1480810"/>
            <a:chExt cx="1684020" cy="1775192"/>
          </a:xfrm>
        </p:grpSpPr>
        <p:sp>
          <p:nvSpPr>
            <p:cNvPr id="6" name="TextBox 5"/>
            <p:cNvSpPr txBox="1"/>
            <p:nvPr/>
          </p:nvSpPr>
          <p:spPr>
            <a:xfrm>
              <a:off x="1440180" y="1480810"/>
              <a:ext cx="1676400" cy="830997"/>
            </a:xfrm>
            <a:prstGeom prst="rect">
              <a:avLst/>
            </a:prstGeom>
            <a:noFill/>
          </p:spPr>
          <p:txBody>
            <a:bodyPr wrap="square" rtlCol="0">
              <a:spAutoFit/>
            </a:bodyPr>
            <a:lstStyle/>
            <a:p>
              <a:pPr algn="ctr"/>
              <a:r>
                <a:rPr lang="en-US" b="1" dirty="0" smtClean="0"/>
                <a:t>3</a:t>
              </a:r>
              <a:r>
                <a:rPr lang="en-US" b="1" baseline="30000" dirty="0" smtClean="0"/>
                <a:t>rd</a:t>
              </a:r>
              <a:r>
                <a:rPr lang="en-US" b="1" dirty="0" smtClean="0"/>
                <a:t> Grade</a:t>
              </a:r>
              <a:endParaRPr lang="en-US" sz="1400" b="1" dirty="0"/>
            </a:p>
            <a:p>
              <a:pPr algn="ctr"/>
              <a:endParaRPr lang="en-US" sz="1200" b="1" dirty="0"/>
            </a:p>
            <a:p>
              <a:pPr algn="ctr"/>
              <a:r>
                <a:rPr lang="en-US" b="1" dirty="0" smtClean="0"/>
                <a:t>2262</a:t>
              </a:r>
              <a:endParaRPr lang="en-US" b="1" dirty="0"/>
            </a:p>
          </p:txBody>
        </p:sp>
        <p:sp>
          <p:nvSpPr>
            <p:cNvPr id="3" name="TextBox 2"/>
            <p:cNvSpPr txBox="1"/>
            <p:nvPr/>
          </p:nvSpPr>
          <p:spPr>
            <a:xfrm>
              <a:off x="1447800" y="2609671"/>
              <a:ext cx="1676400" cy="646331"/>
            </a:xfrm>
            <a:prstGeom prst="rect">
              <a:avLst/>
            </a:prstGeom>
            <a:noFill/>
          </p:spPr>
          <p:txBody>
            <a:bodyPr wrap="square" rtlCol="0">
              <a:spAutoFit/>
            </a:bodyPr>
            <a:lstStyle/>
            <a:p>
              <a:pPr algn="ctr"/>
              <a:r>
                <a:rPr lang="en-US" b="1" dirty="0" smtClean="0"/>
                <a:t>Level 1</a:t>
              </a:r>
            </a:p>
            <a:p>
              <a:pPr algn="ctr"/>
              <a:endParaRPr lang="en-US" b="1" dirty="0" smtClean="0"/>
            </a:p>
          </p:txBody>
        </p:sp>
      </p:grpSp>
      <p:grpSp>
        <p:nvGrpSpPr>
          <p:cNvPr id="4" name="Group 3"/>
          <p:cNvGrpSpPr/>
          <p:nvPr/>
        </p:nvGrpSpPr>
        <p:grpSpPr>
          <a:xfrm>
            <a:off x="6014357" y="1860187"/>
            <a:ext cx="1752600" cy="2093883"/>
            <a:chOff x="6014357" y="1439118"/>
            <a:chExt cx="1752600" cy="2093883"/>
          </a:xfrm>
        </p:grpSpPr>
        <p:sp>
          <p:nvSpPr>
            <p:cNvPr id="8" name="TextBox 7"/>
            <p:cNvSpPr txBox="1"/>
            <p:nvPr/>
          </p:nvSpPr>
          <p:spPr>
            <a:xfrm>
              <a:off x="6014357" y="1439118"/>
              <a:ext cx="1752600" cy="861774"/>
            </a:xfrm>
            <a:prstGeom prst="rect">
              <a:avLst/>
            </a:prstGeom>
            <a:noFill/>
          </p:spPr>
          <p:txBody>
            <a:bodyPr wrap="square" rtlCol="0">
              <a:spAutoFit/>
            </a:bodyPr>
            <a:lstStyle/>
            <a:p>
              <a:pPr algn="ctr"/>
              <a:r>
                <a:rPr lang="en-US" b="1" dirty="0" smtClean="0"/>
                <a:t>4</a:t>
              </a:r>
              <a:r>
                <a:rPr lang="en-US" b="1" baseline="30000" dirty="0" smtClean="0"/>
                <a:t>th</a:t>
              </a:r>
              <a:r>
                <a:rPr lang="en-US" b="1" dirty="0" smtClean="0"/>
                <a:t> Grade</a:t>
              </a:r>
            </a:p>
            <a:p>
              <a:pPr algn="ctr"/>
              <a:endParaRPr lang="en-US" sz="1400" b="1" dirty="0"/>
            </a:p>
            <a:p>
              <a:pPr algn="ctr"/>
              <a:r>
                <a:rPr lang="en-US" b="1" dirty="0" smtClean="0"/>
                <a:t>2398 </a:t>
              </a:r>
            </a:p>
          </p:txBody>
        </p:sp>
        <p:sp>
          <p:nvSpPr>
            <p:cNvPr id="12" name="TextBox 11"/>
            <p:cNvSpPr txBox="1"/>
            <p:nvPr/>
          </p:nvSpPr>
          <p:spPr>
            <a:xfrm>
              <a:off x="6096001" y="2609671"/>
              <a:ext cx="1447800" cy="923330"/>
            </a:xfrm>
            <a:prstGeom prst="rect">
              <a:avLst/>
            </a:prstGeom>
            <a:noFill/>
          </p:spPr>
          <p:txBody>
            <a:bodyPr wrap="square" rtlCol="0">
              <a:spAutoFit/>
            </a:bodyPr>
            <a:lstStyle/>
            <a:p>
              <a:pPr algn="ctr"/>
              <a:r>
                <a:rPr lang="en-US" b="1" dirty="0" smtClean="0"/>
                <a:t>Level 2</a:t>
              </a:r>
            </a:p>
            <a:p>
              <a:pPr algn="ctr"/>
              <a:endParaRPr lang="en-US" b="1" dirty="0" smtClean="0"/>
            </a:p>
            <a:p>
              <a:pPr algn="ctr"/>
              <a:endParaRPr lang="en-US" dirty="0"/>
            </a:p>
          </p:txBody>
        </p:sp>
      </p:grpSp>
      <p:sp>
        <p:nvSpPr>
          <p:cNvPr id="16" name="TextBox 15"/>
          <p:cNvSpPr txBox="1"/>
          <p:nvPr/>
        </p:nvSpPr>
        <p:spPr>
          <a:xfrm>
            <a:off x="3810000" y="1030669"/>
            <a:ext cx="1633781" cy="523220"/>
          </a:xfrm>
          <a:prstGeom prst="rect">
            <a:avLst/>
          </a:prstGeom>
          <a:solidFill>
            <a:schemeClr val="bg1"/>
          </a:solidFill>
        </p:spPr>
        <p:txBody>
          <a:bodyPr wrap="none" rtlCol="0">
            <a:spAutoFit/>
          </a:bodyPr>
          <a:lstStyle/>
          <a:p>
            <a:r>
              <a:rPr lang="en-US" sz="2800" dirty="0" smtClean="0">
                <a:ln w="0">
                  <a:solidFill>
                    <a:schemeClr val="tx1"/>
                  </a:solidFill>
                </a:ln>
                <a:solidFill>
                  <a:srgbClr val="00B050"/>
                </a:solidFill>
                <a:latin typeface="Aharoni" pitchFamily="2" charset="-79"/>
                <a:cs typeface="Aharoni" pitchFamily="2" charset="-79"/>
              </a:rPr>
              <a:t>Anthony</a:t>
            </a:r>
            <a:endParaRPr lang="en-US" sz="2800" dirty="0">
              <a:ln w="0">
                <a:solidFill>
                  <a:schemeClr val="tx1"/>
                </a:solidFill>
              </a:ln>
              <a:solidFill>
                <a:srgbClr val="00B050"/>
              </a:solidFill>
              <a:latin typeface="Aharoni" pitchFamily="2" charset="-79"/>
              <a:cs typeface="Aharoni" pitchFamily="2" charset="-79"/>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7290" y="1792669"/>
            <a:ext cx="1219200" cy="2779331"/>
          </a:xfrm>
          <a:prstGeom prst="rect">
            <a:avLst/>
          </a:prstGeom>
        </p:spPr>
      </p:pic>
    </p:spTree>
    <p:extLst>
      <p:ext uri="{BB962C8B-B14F-4D97-AF65-F5344CB8AC3E}">
        <p14:creationId xmlns:p14="http://schemas.microsoft.com/office/powerpoint/2010/main" val="1157550296"/>
      </p:ext>
    </p:extLst>
  </p:cSld>
  <p:clrMapOvr>
    <a:masterClrMapping/>
  </p:clrMapOvr>
  <mc:AlternateContent xmlns:mc="http://schemas.openxmlformats.org/markup-compatibility/2006" xmlns:p14="http://schemas.microsoft.com/office/powerpoint/2010/main">
    <mc:Choice Requires="p14">
      <p:transition spd="med" p14:dur="700" advTm="15773">
        <p:fade/>
      </p:transition>
    </mc:Choice>
    <mc:Fallback xmlns="">
      <p:transition spd="med" advTm="15773">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vgabele\AppData\Local\Microsoft\Windows\Temporary Internet Files\Content.IE5\0SV97WRZ\MC900303675[1].wmf"/>
          <p:cNvPicPr>
            <a:picLocks noChangeAspect="1" noChangeArrowheads="1"/>
          </p:cNvPicPr>
          <p:nvPr/>
        </p:nvPicPr>
        <p:blipFill>
          <a:blip r:embed="rId3" cstate="print">
            <a:lum bright="46000" contrast="21000"/>
            <a:extLst>
              <a:ext uri="{28A0092B-C50C-407E-A947-70E740481C1C}">
                <a14:useLocalDpi xmlns:a14="http://schemas.microsoft.com/office/drawing/2010/main" val="0"/>
              </a:ext>
            </a:extLst>
          </a:blip>
          <a:srcRect/>
          <a:stretch>
            <a:fillRect/>
          </a:stretch>
        </p:blipFill>
        <p:spPr bwMode="auto">
          <a:xfrm>
            <a:off x="3131957" y="1219200"/>
            <a:ext cx="3866302" cy="3886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0798" y="1828800"/>
            <a:ext cx="3017602" cy="1938992"/>
          </a:xfrm>
          <a:prstGeom prst="rect">
            <a:avLst/>
          </a:prstGeom>
          <a:noFill/>
        </p:spPr>
        <p:txBody>
          <a:bodyPr wrap="square" rtlCol="0">
            <a:spAutoFit/>
          </a:bodyPr>
          <a:lstStyle/>
          <a:p>
            <a:pPr algn="ctr"/>
            <a:r>
              <a:rPr lang="en-US" sz="6000" dirty="0" smtClean="0"/>
              <a:t>  2398</a:t>
            </a:r>
          </a:p>
          <a:p>
            <a:pPr algn="ctr"/>
            <a:r>
              <a:rPr lang="en-US" sz="6000" u="sng" dirty="0" smtClean="0"/>
              <a:t>- 2262</a:t>
            </a:r>
          </a:p>
        </p:txBody>
      </p:sp>
      <p:sp>
        <p:nvSpPr>
          <p:cNvPr id="4" name="TextBox 3"/>
          <p:cNvSpPr txBox="1"/>
          <p:nvPr/>
        </p:nvSpPr>
        <p:spPr>
          <a:xfrm>
            <a:off x="3657600" y="3962400"/>
            <a:ext cx="3196363" cy="769441"/>
          </a:xfrm>
          <a:prstGeom prst="rect">
            <a:avLst/>
          </a:prstGeom>
          <a:noFill/>
        </p:spPr>
        <p:txBody>
          <a:bodyPr wrap="square" rtlCol="0">
            <a:spAutoFit/>
          </a:bodyPr>
          <a:lstStyle/>
          <a:p>
            <a:pPr algn="ctr"/>
            <a:r>
              <a:rPr lang="en-US" sz="4400" b="1" dirty="0" smtClean="0"/>
              <a:t>136 points</a:t>
            </a:r>
            <a:endParaRPr lang="en-US" sz="4400" b="1" dirty="0"/>
          </a:p>
        </p:txBody>
      </p:sp>
    </p:spTree>
    <p:extLst>
      <p:ext uri="{BB962C8B-B14F-4D97-AF65-F5344CB8AC3E}">
        <p14:creationId xmlns:p14="http://schemas.microsoft.com/office/powerpoint/2010/main" val="127157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650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6500"/>
                            </p:stCondLst>
                            <p:childTnLst>
                              <p:par>
                                <p:cTn id="11" presetID="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Warm Up</a:t>
            </a:r>
            <a:endParaRPr lang="en-US" b="1" dirty="0"/>
          </a:p>
        </p:txBody>
      </p:sp>
      <p:sp>
        <p:nvSpPr>
          <p:cNvPr id="3" name="Content Placeholder 2"/>
          <p:cNvSpPr>
            <a:spLocks noGrp="1"/>
          </p:cNvSpPr>
          <p:nvPr>
            <p:ph idx="1"/>
          </p:nvPr>
        </p:nvSpPr>
        <p:spPr/>
        <p:txBody>
          <a:bodyPr>
            <a:normAutofit/>
          </a:bodyPr>
          <a:lstStyle/>
          <a:p>
            <a:pPr marL="114300" indent="0" algn="ctr">
              <a:buNone/>
            </a:pPr>
            <a:r>
              <a:rPr lang="en-US" sz="3600" dirty="0" smtClean="0"/>
              <a:t>The </a:t>
            </a:r>
            <a:r>
              <a:rPr lang="en-US" sz="3600" b="1" dirty="0" smtClean="0"/>
              <a:t>median</a:t>
            </a:r>
            <a:r>
              <a:rPr lang="en-US" sz="3600" dirty="0" smtClean="0"/>
              <a:t> is the middle number in a sequence of numbers</a:t>
            </a:r>
          </a:p>
          <a:p>
            <a:endParaRPr lang="en-US" sz="800" dirty="0" smtClean="0"/>
          </a:p>
          <a:p>
            <a:pPr lvl="1"/>
            <a:r>
              <a:rPr lang="en-US" sz="2800" dirty="0" smtClean="0"/>
              <a:t>On your table is a list of Student Growth Percentiles from Mr. </a:t>
            </a:r>
            <a:r>
              <a:rPr lang="en-US" sz="2800" dirty="0" err="1" smtClean="0"/>
              <a:t>Hendrick’s</a:t>
            </a:r>
            <a:r>
              <a:rPr lang="en-US" sz="2800" dirty="0" smtClean="0"/>
              <a:t> class</a:t>
            </a:r>
          </a:p>
          <a:p>
            <a:pPr lvl="1"/>
            <a:endParaRPr lang="en-US" sz="2800" dirty="0"/>
          </a:p>
          <a:p>
            <a:pPr lvl="1"/>
            <a:r>
              <a:rPr lang="en-US" sz="2800" dirty="0" smtClean="0"/>
              <a:t>Identify the median score from his class list and circle it</a:t>
            </a:r>
          </a:p>
          <a:p>
            <a:endParaRPr lang="en-US" dirty="0"/>
          </a:p>
        </p:txBody>
      </p:sp>
    </p:spTree>
    <p:extLst>
      <p:ext uri="{BB962C8B-B14F-4D97-AF65-F5344CB8AC3E}">
        <p14:creationId xmlns:p14="http://schemas.microsoft.com/office/powerpoint/2010/main" val="3571708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2438400"/>
            <a:ext cx="5191871" cy="584775"/>
          </a:xfrm>
          <a:prstGeom prst="rect">
            <a:avLst/>
          </a:prstGeom>
          <a:noFill/>
        </p:spPr>
        <p:txBody>
          <a:bodyPr wrap="none" rtlCol="0">
            <a:spAutoFit/>
          </a:bodyPr>
          <a:lstStyle/>
          <a:p>
            <a:r>
              <a:rPr lang="en-US" sz="3200" b="1" dirty="0" smtClean="0"/>
              <a:t>Anthony’s Comparison Group</a:t>
            </a:r>
          </a:p>
        </p:txBody>
      </p:sp>
    </p:spTree>
    <p:extLst>
      <p:ext uri="{BB962C8B-B14F-4D97-AF65-F5344CB8AC3E}">
        <p14:creationId xmlns:p14="http://schemas.microsoft.com/office/powerpoint/2010/main" val="484786188"/>
      </p:ext>
    </p:extLst>
  </p:cSld>
  <p:clrMapOvr>
    <a:masterClrMapping/>
  </p:clrMapOvr>
  <mc:AlternateContent xmlns:mc="http://schemas.openxmlformats.org/markup-compatibility/2006" xmlns:p14="http://schemas.microsoft.com/office/powerpoint/2010/main">
    <mc:Choice Requires="p14">
      <p:transition spd="med" p14:dur="700" advTm="10086">
        <p:fade/>
      </p:transition>
    </mc:Choice>
    <mc:Fallback xmlns="">
      <p:transition spd="med" advTm="100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8000"/>
                                  </p:stCondLst>
                                  <p:childTnLst>
                                    <p:animEffect transition="out" filter="fade">
                                      <p:cBhvr>
                                        <p:cTn id="6" dur="2200"/>
                                        <p:tgtEl>
                                          <p:spTgt spid="3"/>
                                        </p:tgtEl>
                                      </p:cBhvr>
                                    </p:animEffect>
                                    <p:set>
                                      <p:cBhvr>
                                        <p:cTn id="7" dur="1" fill="hold">
                                          <p:stCondLst>
                                            <p:cond delay="21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A769C4-8DAF-451D-A254-6BDFD9DF20B7}" type="slidenum">
              <a:rPr lang="en-US" smtClean="0"/>
              <a:pPr/>
              <a:t>21</a:t>
            </a:fld>
            <a:endParaRPr lang="en-US" dirty="0"/>
          </a:p>
        </p:txBody>
      </p:sp>
      <p:cxnSp>
        <p:nvCxnSpPr>
          <p:cNvPr id="48" name="Straight Connector 47"/>
          <p:cNvCxnSpPr/>
          <p:nvPr/>
        </p:nvCxnSpPr>
        <p:spPr>
          <a:xfrm>
            <a:off x="3352800" y="2338970"/>
            <a:ext cx="0" cy="197943"/>
          </a:xfrm>
          <a:prstGeom prst="line">
            <a:avLst/>
          </a:prstGeom>
          <a:ln w="66675"/>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604762"/>
            <a:ext cx="5867400" cy="2968357"/>
          </a:xfrm>
          <a:prstGeom prst="rect">
            <a:avLst/>
          </a:prstGeom>
          <a:solidFill>
            <a:schemeClr val="bg1"/>
          </a:solidFill>
          <a:ln>
            <a:noFill/>
          </a:ln>
          <a:effectLst/>
          <a:extLst/>
        </p:spPr>
      </p:pic>
      <p:sp>
        <p:nvSpPr>
          <p:cNvPr id="3" name="TextBox 2"/>
          <p:cNvSpPr txBox="1"/>
          <p:nvPr/>
        </p:nvSpPr>
        <p:spPr>
          <a:xfrm>
            <a:off x="2159037" y="3927901"/>
            <a:ext cx="3500061" cy="830997"/>
          </a:xfrm>
          <a:prstGeom prst="rect">
            <a:avLst/>
          </a:prstGeom>
          <a:solidFill>
            <a:schemeClr val="bg1">
              <a:alpha val="82000"/>
            </a:schemeClr>
          </a:solidFill>
        </p:spPr>
        <p:txBody>
          <a:bodyPr wrap="none" rtlCol="0">
            <a:spAutoFit/>
          </a:bodyPr>
          <a:lstStyle/>
          <a:p>
            <a:r>
              <a:rPr lang="en-US" sz="2400" b="1" dirty="0" smtClean="0"/>
              <a:t>All 3</a:t>
            </a:r>
            <a:r>
              <a:rPr lang="en-US" sz="2400" b="1" baseline="30000" dirty="0" smtClean="0"/>
              <a:t>rd</a:t>
            </a:r>
            <a:r>
              <a:rPr lang="en-US" sz="2400" b="1" dirty="0" smtClean="0"/>
              <a:t> </a:t>
            </a:r>
            <a:r>
              <a:rPr lang="en-US" sz="2400" b="1" dirty="0"/>
              <a:t>g</a:t>
            </a:r>
            <a:r>
              <a:rPr lang="en-US" sz="2400" b="1" dirty="0" smtClean="0"/>
              <a:t>rade test takers in </a:t>
            </a:r>
          </a:p>
          <a:p>
            <a:r>
              <a:rPr lang="en-US" sz="2400" b="1" dirty="0" smtClean="0"/>
              <a:t>Oregon</a:t>
            </a:r>
          </a:p>
        </p:txBody>
      </p:sp>
      <p:sp>
        <p:nvSpPr>
          <p:cNvPr id="12" name="TextBox 11"/>
          <p:cNvSpPr txBox="1"/>
          <p:nvPr/>
        </p:nvSpPr>
        <p:spPr>
          <a:xfrm>
            <a:off x="26989" y="6179183"/>
            <a:ext cx="1116011" cy="369332"/>
          </a:xfrm>
          <a:prstGeom prst="rect">
            <a:avLst/>
          </a:prstGeom>
          <a:solidFill>
            <a:schemeClr val="bg1"/>
          </a:solidFill>
        </p:spPr>
        <p:txBody>
          <a:bodyPr wrap="none" rtlCol="0">
            <a:spAutoFit/>
          </a:bodyPr>
          <a:lstStyle/>
          <a:p>
            <a:r>
              <a:rPr lang="en-US" dirty="0" smtClean="0">
                <a:ln w="0">
                  <a:solidFill>
                    <a:schemeClr val="tx1"/>
                  </a:solidFill>
                </a:ln>
                <a:solidFill>
                  <a:srgbClr val="FFFF00"/>
                </a:solidFill>
                <a:latin typeface="Aharoni" pitchFamily="2" charset="-79"/>
                <a:cs typeface="Aharoni" pitchFamily="2" charset="-79"/>
              </a:rPr>
              <a:t>Anthony</a:t>
            </a:r>
          </a:p>
        </p:txBody>
      </p:sp>
      <p:sp>
        <p:nvSpPr>
          <p:cNvPr id="6" name="Right Arrow 5"/>
          <p:cNvSpPr/>
          <p:nvPr/>
        </p:nvSpPr>
        <p:spPr>
          <a:xfrm>
            <a:off x="1115019" y="6287649"/>
            <a:ext cx="225647"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819139" y="4822662"/>
            <a:ext cx="3505461" cy="369332"/>
          </a:xfrm>
          <a:prstGeom prst="rect">
            <a:avLst/>
          </a:prstGeom>
          <a:solidFill>
            <a:schemeClr val="bg1">
              <a:alpha val="70000"/>
            </a:schemeClr>
          </a:solidFill>
        </p:spPr>
        <p:txBody>
          <a:bodyPr wrap="square" rtlCol="0">
            <a:spAutoFit/>
          </a:bodyPr>
          <a:lstStyle/>
          <a:p>
            <a:r>
              <a:rPr lang="en-US" b="1" dirty="0" smtClean="0"/>
              <a:t>…with Anthony’s </a:t>
            </a:r>
            <a:r>
              <a:rPr lang="en-US" b="1" dirty="0"/>
              <a:t>Prior </a:t>
            </a:r>
            <a:r>
              <a:rPr lang="en-US" b="1" dirty="0" smtClean="0"/>
              <a:t>Score ~2262</a:t>
            </a:r>
            <a:endParaRPr lang="en-US" b="1"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4088" y="5191994"/>
            <a:ext cx="1238250" cy="1381125"/>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3188" y="2583281"/>
            <a:ext cx="337563" cy="769519"/>
          </a:xfrm>
          <a:prstGeom prst="rect">
            <a:avLst/>
          </a:prstGeom>
        </p:spPr>
      </p:pic>
      <p:grpSp>
        <p:nvGrpSpPr>
          <p:cNvPr id="29" name="Group 28"/>
          <p:cNvGrpSpPr/>
          <p:nvPr/>
        </p:nvGrpSpPr>
        <p:grpSpPr>
          <a:xfrm>
            <a:off x="2590800" y="228600"/>
            <a:ext cx="6400800" cy="2209800"/>
            <a:chOff x="1371600" y="1145567"/>
            <a:chExt cx="6400800" cy="2209800"/>
          </a:xfrm>
        </p:grpSpPr>
        <p:cxnSp>
          <p:nvCxnSpPr>
            <p:cNvPr id="30" name="Straight Connector 29"/>
            <p:cNvCxnSpPr/>
            <p:nvPr/>
          </p:nvCxnSpPr>
          <p:spPr>
            <a:xfrm>
              <a:off x="1371600" y="3352800"/>
              <a:ext cx="6400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378893" y="1145567"/>
              <a:ext cx="6385887" cy="2209800"/>
              <a:chOff x="1378893" y="1145567"/>
              <a:chExt cx="6385887" cy="2209800"/>
            </a:xfrm>
          </p:grpSpPr>
          <p:cxnSp>
            <p:nvCxnSpPr>
              <p:cNvPr id="32" name="Straight Connector 31"/>
              <p:cNvCxnSpPr/>
              <p:nvPr/>
            </p:nvCxnSpPr>
            <p:spPr>
              <a:xfrm>
                <a:off x="3276600" y="1856311"/>
                <a:ext cx="0" cy="149905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1378893" y="1145567"/>
                <a:ext cx="6385887" cy="2209800"/>
              </a:xfrm>
              <a:custGeom>
                <a:avLst/>
                <a:gdLst>
                  <a:gd name="connsiteX0" fmla="*/ 6385887 w 6385887"/>
                  <a:gd name="connsiteY0" fmla="*/ 2212367 h 2212367"/>
                  <a:gd name="connsiteX1" fmla="*/ 6058227 w 6385887"/>
                  <a:gd name="connsiteY1" fmla="*/ 2136167 h 2212367"/>
                  <a:gd name="connsiteX2" fmla="*/ 5700087 w 6385887"/>
                  <a:gd name="connsiteY2" fmla="*/ 1976147 h 2212367"/>
                  <a:gd name="connsiteX3" fmla="*/ 5441007 w 6385887"/>
                  <a:gd name="connsiteY3" fmla="*/ 1800887 h 2212367"/>
                  <a:gd name="connsiteX4" fmla="*/ 5258127 w 6385887"/>
                  <a:gd name="connsiteY4" fmla="*/ 1610387 h 2212367"/>
                  <a:gd name="connsiteX5" fmla="*/ 4907607 w 6385887"/>
                  <a:gd name="connsiteY5" fmla="*/ 1259867 h 2212367"/>
                  <a:gd name="connsiteX6" fmla="*/ 4557087 w 6385887"/>
                  <a:gd name="connsiteY6" fmla="*/ 833147 h 2212367"/>
                  <a:gd name="connsiteX7" fmla="*/ 4107507 w 6385887"/>
                  <a:gd name="connsiteY7" fmla="*/ 391187 h 2212367"/>
                  <a:gd name="connsiteX8" fmla="*/ 3848427 w 6385887"/>
                  <a:gd name="connsiteY8" fmla="*/ 200687 h 2212367"/>
                  <a:gd name="connsiteX9" fmla="*/ 3665547 w 6385887"/>
                  <a:gd name="connsiteY9" fmla="*/ 101627 h 2212367"/>
                  <a:gd name="connsiteX10" fmla="*/ 3375987 w 6385887"/>
                  <a:gd name="connsiteY10" fmla="*/ 33047 h 2212367"/>
                  <a:gd name="connsiteX11" fmla="*/ 3185487 w 6385887"/>
                  <a:gd name="connsiteY11" fmla="*/ 2567 h 2212367"/>
                  <a:gd name="connsiteX12" fmla="*/ 3101667 w 6385887"/>
                  <a:gd name="connsiteY12" fmla="*/ 2567 h 2212367"/>
                  <a:gd name="connsiteX13" fmla="*/ 2987367 w 6385887"/>
                  <a:gd name="connsiteY13" fmla="*/ 10187 h 2212367"/>
                  <a:gd name="connsiteX14" fmla="*/ 2834967 w 6385887"/>
                  <a:gd name="connsiteY14" fmla="*/ 55907 h 2212367"/>
                  <a:gd name="connsiteX15" fmla="*/ 2674947 w 6385887"/>
                  <a:gd name="connsiteY15" fmla="*/ 109247 h 2212367"/>
                  <a:gd name="connsiteX16" fmla="*/ 2553027 w 6385887"/>
                  <a:gd name="connsiteY16" fmla="*/ 170207 h 2212367"/>
                  <a:gd name="connsiteX17" fmla="*/ 2377767 w 6385887"/>
                  <a:gd name="connsiteY17" fmla="*/ 276887 h 2212367"/>
                  <a:gd name="connsiteX18" fmla="*/ 2210127 w 6385887"/>
                  <a:gd name="connsiteY18" fmla="*/ 398807 h 2212367"/>
                  <a:gd name="connsiteX19" fmla="*/ 2050107 w 6385887"/>
                  <a:gd name="connsiteY19" fmla="*/ 543587 h 2212367"/>
                  <a:gd name="connsiteX20" fmla="*/ 1851987 w 6385887"/>
                  <a:gd name="connsiteY20" fmla="*/ 734087 h 2212367"/>
                  <a:gd name="connsiteX21" fmla="*/ 1646247 w 6385887"/>
                  <a:gd name="connsiteY21" fmla="*/ 962687 h 2212367"/>
                  <a:gd name="connsiteX22" fmla="*/ 1448127 w 6385887"/>
                  <a:gd name="connsiteY22" fmla="*/ 1160807 h 2212367"/>
                  <a:gd name="connsiteX23" fmla="*/ 1234767 w 6385887"/>
                  <a:gd name="connsiteY23" fmla="*/ 1366547 h 2212367"/>
                  <a:gd name="connsiteX24" fmla="*/ 1029027 w 6385887"/>
                  <a:gd name="connsiteY24" fmla="*/ 1534187 h 2212367"/>
                  <a:gd name="connsiteX25" fmla="*/ 785187 w 6385887"/>
                  <a:gd name="connsiteY25" fmla="*/ 1717067 h 2212367"/>
                  <a:gd name="connsiteX26" fmla="*/ 640407 w 6385887"/>
                  <a:gd name="connsiteY26" fmla="*/ 1823747 h 2212367"/>
                  <a:gd name="connsiteX27" fmla="*/ 411807 w 6385887"/>
                  <a:gd name="connsiteY27" fmla="*/ 2006627 h 2212367"/>
                  <a:gd name="connsiteX28" fmla="*/ 274647 w 6385887"/>
                  <a:gd name="connsiteY28" fmla="*/ 2098067 h 2212367"/>
                  <a:gd name="connsiteX29" fmla="*/ 53667 w 6385887"/>
                  <a:gd name="connsiteY29" fmla="*/ 2174267 h 2212367"/>
                  <a:gd name="connsiteX30" fmla="*/ 7947 w 6385887"/>
                  <a:gd name="connsiteY30" fmla="*/ 2181887 h 2212367"/>
                  <a:gd name="connsiteX31" fmla="*/ 327 w 6385887"/>
                  <a:gd name="connsiteY31" fmla="*/ 2197127 h 221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5887" h="2212367">
                    <a:moveTo>
                      <a:pt x="6385887" y="2212367"/>
                    </a:moveTo>
                    <a:cubicBezTo>
                      <a:pt x="6279207" y="2193952"/>
                      <a:pt x="6172527" y="2175537"/>
                      <a:pt x="6058227" y="2136167"/>
                    </a:cubicBezTo>
                    <a:cubicBezTo>
                      <a:pt x="5943927" y="2096797"/>
                      <a:pt x="5802957" y="2032027"/>
                      <a:pt x="5700087" y="1976147"/>
                    </a:cubicBezTo>
                    <a:cubicBezTo>
                      <a:pt x="5597217" y="1920267"/>
                      <a:pt x="5514667" y="1861847"/>
                      <a:pt x="5441007" y="1800887"/>
                    </a:cubicBezTo>
                    <a:cubicBezTo>
                      <a:pt x="5367347" y="1739927"/>
                      <a:pt x="5347027" y="1700557"/>
                      <a:pt x="5258127" y="1610387"/>
                    </a:cubicBezTo>
                    <a:cubicBezTo>
                      <a:pt x="5169227" y="1520217"/>
                      <a:pt x="5024447" y="1389407"/>
                      <a:pt x="4907607" y="1259867"/>
                    </a:cubicBezTo>
                    <a:cubicBezTo>
                      <a:pt x="4790767" y="1130327"/>
                      <a:pt x="4690437" y="977927"/>
                      <a:pt x="4557087" y="833147"/>
                    </a:cubicBezTo>
                    <a:cubicBezTo>
                      <a:pt x="4423737" y="688367"/>
                      <a:pt x="4225617" y="496597"/>
                      <a:pt x="4107507" y="391187"/>
                    </a:cubicBezTo>
                    <a:cubicBezTo>
                      <a:pt x="3989397" y="285777"/>
                      <a:pt x="3922087" y="248947"/>
                      <a:pt x="3848427" y="200687"/>
                    </a:cubicBezTo>
                    <a:cubicBezTo>
                      <a:pt x="3774767" y="152427"/>
                      <a:pt x="3744287" y="129567"/>
                      <a:pt x="3665547" y="101627"/>
                    </a:cubicBezTo>
                    <a:cubicBezTo>
                      <a:pt x="3586807" y="73687"/>
                      <a:pt x="3455997" y="49557"/>
                      <a:pt x="3375987" y="33047"/>
                    </a:cubicBezTo>
                    <a:cubicBezTo>
                      <a:pt x="3295977" y="16537"/>
                      <a:pt x="3231207" y="7647"/>
                      <a:pt x="3185487" y="2567"/>
                    </a:cubicBezTo>
                    <a:cubicBezTo>
                      <a:pt x="3139767" y="-2513"/>
                      <a:pt x="3134687" y="1297"/>
                      <a:pt x="3101667" y="2567"/>
                    </a:cubicBezTo>
                    <a:cubicBezTo>
                      <a:pt x="3068647" y="3837"/>
                      <a:pt x="3031817" y="1297"/>
                      <a:pt x="2987367" y="10187"/>
                    </a:cubicBezTo>
                    <a:cubicBezTo>
                      <a:pt x="2942917" y="19077"/>
                      <a:pt x="2887037" y="39397"/>
                      <a:pt x="2834967" y="55907"/>
                    </a:cubicBezTo>
                    <a:cubicBezTo>
                      <a:pt x="2782897" y="72417"/>
                      <a:pt x="2721937" y="90197"/>
                      <a:pt x="2674947" y="109247"/>
                    </a:cubicBezTo>
                    <a:cubicBezTo>
                      <a:pt x="2627957" y="128297"/>
                      <a:pt x="2602557" y="142267"/>
                      <a:pt x="2553027" y="170207"/>
                    </a:cubicBezTo>
                    <a:cubicBezTo>
                      <a:pt x="2503497" y="198147"/>
                      <a:pt x="2434917" y="238787"/>
                      <a:pt x="2377767" y="276887"/>
                    </a:cubicBezTo>
                    <a:cubicBezTo>
                      <a:pt x="2320617" y="314987"/>
                      <a:pt x="2264737" y="354357"/>
                      <a:pt x="2210127" y="398807"/>
                    </a:cubicBezTo>
                    <a:cubicBezTo>
                      <a:pt x="2155517" y="443257"/>
                      <a:pt x="2109797" y="487707"/>
                      <a:pt x="2050107" y="543587"/>
                    </a:cubicBezTo>
                    <a:cubicBezTo>
                      <a:pt x="1990417" y="599467"/>
                      <a:pt x="1919297" y="664237"/>
                      <a:pt x="1851987" y="734087"/>
                    </a:cubicBezTo>
                    <a:cubicBezTo>
                      <a:pt x="1784677" y="803937"/>
                      <a:pt x="1713557" y="891567"/>
                      <a:pt x="1646247" y="962687"/>
                    </a:cubicBezTo>
                    <a:cubicBezTo>
                      <a:pt x="1578937" y="1033807"/>
                      <a:pt x="1516707" y="1093497"/>
                      <a:pt x="1448127" y="1160807"/>
                    </a:cubicBezTo>
                    <a:cubicBezTo>
                      <a:pt x="1379547" y="1228117"/>
                      <a:pt x="1304617" y="1304317"/>
                      <a:pt x="1234767" y="1366547"/>
                    </a:cubicBezTo>
                    <a:cubicBezTo>
                      <a:pt x="1164917" y="1428777"/>
                      <a:pt x="1103957" y="1475767"/>
                      <a:pt x="1029027" y="1534187"/>
                    </a:cubicBezTo>
                    <a:cubicBezTo>
                      <a:pt x="954097" y="1592607"/>
                      <a:pt x="785187" y="1717067"/>
                      <a:pt x="785187" y="1717067"/>
                    </a:cubicBezTo>
                    <a:cubicBezTo>
                      <a:pt x="720417" y="1765327"/>
                      <a:pt x="702637" y="1775487"/>
                      <a:pt x="640407" y="1823747"/>
                    </a:cubicBezTo>
                    <a:cubicBezTo>
                      <a:pt x="578177" y="1872007"/>
                      <a:pt x="472767" y="1960907"/>
                      <a:pt x="411807" y="2006627"/>
                    </a:cubicBezTo>
                    <a:cubicBezTo>
                      <a:pt x="350847" y="2052347"/>
                      <a:pt x="334337" y="2070127"/>
                      <a:pt x="274647" y="2098067"/>
                    </a:cubicBezTo>
                    <a:cubicBezTo>
                      <a:pt x="214957" y="2126007"/>
                      <a:pt x="98117" y="2160297"/>
                      <a:pt x="53667" y="2174267"/>
                    </a:cubicBezTo>
                    <a:cubicBezTo>
                      <a:pt x="9217" y="2188237"/>
                      <a:pt x="16837" y="2178077"/>
                      <a:pt x="7947" y="2181887"/>
                    </a:cubicBezTo>
                    <a:cubicBezTo>
                      <a:pt x="-943" y="2185697"/>
                      <a:pt x="-308" y="2191412"/>
                      <a:pt x="327" y="21971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stCxn id="33" idx="12"/>
              </p:cNvCxnSpPr>
              <p:nvPr/>
            </p:nvCxnSpPr>
            <p:spPr>
              <a:xfrm>
                <a:off x="4480560" y="1148131"/>
                <a:ext cx="0" cy="2189512"/>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715000" y="1752600"/>
                <a:ext cx="15076" cy="1585043"/>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372351" y="2605839"/>
                <a:ext cx="845040" cy="369332"/>
              </a:xfrm>
              <a:prstGeom prst="rect">
                <a:avLst/>
              </a:prstGeom>
              <a:noFill/>
            </p:spPr>
            <p:txBody>
              <a:bodyPr wrap="none" rtlCol="0">
                <a:spAutoFit/>
              </a:bodyPr>
              <a:lstStyle/>
              <a:p>
                <a:r>
                  <a:rPr lang="en-US" b="1" dirty="0" smtClean="0">
                    <a:solidFill>
                      <a:srgbClr val="FF0000"/>
                    </a:solidFill>
                  </a:rPr>
                  <a:t>Level 1</a:t>
                </a:r>
                <a:endParaRPr lang="en-US" b="1" dirty="0">
                  <a:solidFill>
                    <a:srgbClr val="FF0000"/>
                  </a:solidFill>
                </a:endParaRPr>
              </a:p>
            </p:txBody>
          </p:sp>
          <p:sp>
            <p:nvSpPr>
              <p:cNvPr id="37" name="TextBox 36"/>
              <p:cNvSpPr txBox="1"/>
              <p:nvPr/>
            </p:nvSpPr>
            <p:spPr>
              <a:xfrm>
                <a:off x="3519021" y="2236507"/>
                <a:ext cx="845040" cy="369332"/>
              </a:xfrm>
              <a:prstGeom prst="rect">
                <a:avLst/>
              </a:prstGeom>
              <a:noFill/>
            </p:spPr>
            <p:txBody>
              <a:bodyPr wrap="none" rtlCol="0">
                <a:spAutoFit/>
              </a:bodyPr>
              <a:lstStyle/>
              <a:p>
                <a:r>
                  <a:rPr lang="en-US" b="1" dirty="0" smtClean="0">
                    <a:solidFill>
                      <a:srgbClr val="FF9900"/>
                    </a:solidFill>
                  </a:rPr>
                  <a:t>Level 2</a:t>
                </a:r>
                <a:endParaRPr lang="en-US" b="1" dirty="0">
                  <a:solidFill>
                    <a:srgbClr val="FF9900"/>
                  </a:solidFill>
                </a:endParaRPr>
              </a:p>
            </p:txBody>
          </p:sp>
          <p:sp>
            <p:nvSpPr>
              <p:cNvPr id="38" name="TextBox 37"/>
              <p:cNvSpPr txBox="1"/>
              <p:nvPr/>
            </p:nvSpPr>
            <p:spPr>
              <a:xfrm>
                <a:off x="4582885" y="2236507"/>
                <a:ext cx="845040" cy="369332"/>
              </a:xfrm>
              <a:prstGeom prst="rect">
                <a:avLst/>
              </a:prstGeom>
              <a:noFill/>
            </p:spPr>
            <p:txBody>
              <a:bodyPr wrap="none" rtlCol="0">
                <a:spAutoFit/>
              </a:bodyPr>
              <a:lstStyle/>
              <a:p>
                <a:r>
                  <a:rPr lang="en-US" b="1" dirty="0" smtClean="0">
                    <a:solidFill>
                      <a:srgbClr val="00B050"/>
                    </a:solidFill>
                  </a:rPr>
                  <a:t>Level 3</a:t>
                </a:r>
                <a:endParaRPr lang="en-US" b="1" dirty="0">
                  <a:solidFill>
                    <a:srgbClr val="00B050"/>
                  </a:solidFill>
                </a:endParaRPr>
              </a:p>
            </p:txBody>
          </p:sp>
          <p:sp>
            <p:nvSpPr>
              <p:cNvPr id="39" name="TextBox 38"/>
              <p:cNvSpPr txBox="1"/>
              <p:nvPr/>
            </p:nvSpPr>
            <p:spPr>
              <a:xfrm>
                <a:off x="5730076" y="2821967"/>
                <a:ext cx="845040" cy="369332"/>
              </a:xfrm>
              <a:prstGeom prst="rect">
                <a:avLst/>
              </a:prstGeom>
              <a:noFill/>
            </p:spPr>
            <p:txBody>
              <a:bodyPr wrap="none" rtlCol="0">
                <a:spAutoFit/>
              </a:bodyPr>
              <a:lstStyle/>
              <a:p>
                <a:r>
                  <a:rPr lang="en-US" b="1" dirty="0" smtClean="0">
                    <a:solidFill>
                      <a:schemeClr val="tx2">
                        <a:lumMod val="60000"/>
                        <a:lumOff val="40000"/>
                      </a:schemeClr>
                    </a:solidFill>
                  </a:rPr>
                  <a:t>Level 4</a:t>
                </a:r>
                <a:endParaRPr lang="en-US" b="1" dirty="0">
                  <a:solidFill>
                    <a:schemeClr val="tx2">
                      <a:lumMod val="60000"/>
                      <a:lumOff val="40000"/>
                    </a:schemeClr>
                  </a:solidFill>
                </a:endParaRPr>
              </a:p>
            </p:txBody>
          </p:sp>
        </p:grpSp>
      </p:grpSp>
    </p:spTree>
    <p:extLst>
      <p:ext uri="{BB962C8B-B14F-4D97-AF65-F5344CB8AC3E}">
        <p14:creationId xmlns:p14="http://schemas.microsoft.com/office/powerpoint/2010/main" val="3291560295"/>
      </p:ext>
    </p:extLst>
  </p:cSld>
  <p:clrMapOvr>
    <a:masterClrMapping/>
  </p:clrMapOvr>
  <mc:AlternateContent xmlns:mc="http://schemas.openxmlformats.org/markup-compatibility/2006" xmlns:p14="http://schemas.microsoft.com/office/powerpoint/2010/main">
    <mc:Choice Requires="p14">
      <p:transition spd="med" p14:dur="700" advTm="22316">
        <p:fade/>
      </p:transition>
    </mc:Choice>
    <mc:Fallback xmlns="">
      <p:transition spd="med" advTm="223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0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400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400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6200"/>
                                  </p:stCondLst>
                                  <p:childTnLst>
                                    <p:animMotion origin="layout" path="M -0.01181 0.0081 C -0.03819 -0.0037 -0.03472 -0.00116 -0.07153 -0.00301 C -0.09427 -0.00533 -0.11684 -0.00833 -0.13958 -0.01042 C -0.16545 -0.00972 -0.19149 -0.00972 -0.21736 -0.00857 C -0.23108 -0.00787 -0.24375 0.00255 -0.25625 0.0081 C -0.26285 0.0169 -0.2658 0.0243 -0.26875 0.03588 C -0.27691 0.06875 -0.2724 0.02662 -0.27708 0.0581 C -0.27899 0.0713 -0.28247 0.0838 -0.28403 0.09699 C -0.28733 0.12523 -0.28785 0.1537 -0.28958 0.18217 C -0.29028 0.19467 -0.29236 0.20694 -0.29375 0.21921 C -0.29323 0.24954 -0.29323 0.27963 -0.29236 0.30995 C -0.29201 0.32569 -0.28628 0.34329 -0.28264 0.3581 C -0.2809 0.36481 -0.27465 0.36805 -0.27292 0.37477 C -0.27031 0.38518 -0.2658 0.39467 -0.25903 0.40069 C -0.25069 0.41736 -0.23819 0.42407 -0.22431 0.43032 C -0.21649 0.4338 -0.21024 0.44467 -0.20347 0.45069 C -0.20017 0.45741 -0.20139 0.45417 -0.19931 0.45995 " pathEditMode="relative" rAng="0" ptsTypes="ffffffffffffffffA">
                                      <p:cBhvr>
                                        <p:cTn id="14" dur="3300" fill="hold"/>
                                        <p:tgtEl>
                                          <p:spTgt spid="19"/>
                                        </p:tgtEl>
                                        <p:attrNameLst>
                                          <p:attrName>ppt_x</p:attrName>
                                          <p:attrName>ppt_y</p:attrName>
                                        </p:attrNameLst>
                                      </p:cBhvr>
                                      <p:rCtr x="-14097" y="21667"/>
                                    </p:animMotion>
                                  </p:childTnLst>
                                </p:cTn>
                              </p:par>
                            </p:childTnLst>
                          </p:cTn>
                        </p:par>
                        <p:par>
                          <p:cTn id="15" fill="hold">
                            <p:stCondLst>
                              <p:cond delay="950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9500"/>
                            </p:stCondLst>
                            <p:childTnLst>
                              <p:par>
                                <p:cTn id="23" presetID="10" presetClass="exit" presetSubtype="0" fill="hold" nodeType="afterEffect">
                                  <p:stCondLst>
                                    <p:cond delay="0"/>
                                  </p:stCondLst>
                                  <p:childTnLst>
                                    <p:animEffect transition="out" filter="fade">
                                      <p:cBhvr>
                                        <p:cTn id="24" dur="2300"/>
                                        <p:tgtEl>
                                          <p:spTgt spid="17"/>
                                        </p:tgtEl>
                                      </p:cBhvr>
                                    </p:animEffect>
                                    <p:set>
                                      <p:cBhvr>
                                        <p:cTn id="25" dur="1" fill="hold">
                                          <p:stCondLst>
                                            <p:cond delay="22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6" grpId="0" animBg="1"/>
      <p:bldP spid="15" grpId="0" animBg="1"/>
    </p:bldLst>
  </p:timing>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2438400" y="228600"/>
            <a:ext cx="6400800" cy="2209800"/>
            <a:chOff x="1371600" y="1145567"/>
            <a:chExt cx="6400800" cy="2209800"/>
          </a:xfrm>
        </p:grpSpPr>
        <p:cxnSp>
          <p:nvCxnSpPr>
            <p:cNvPr id="28" name="Straight Connector 27"/>
            <p:cNvCxnSpPr/>
            <p:nvPr/>
          </p:nvCxnSpPr>
          <p:spPr>
            <a:xfrm>
              <a:off x="1371600" y="3352800"/>
              <a:ext cx="6400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378893" y="1145567"/>
              <a:ext cx="6385887" cy="2209800"/>
              <a:chOff x="1378893" y="1145567"/>
              <a:chExt cx="6385887" cy="2209800"/>
            </a:xfrm>
          </p:grpSpPr>
          <p:sp>
            <p:nvSpPr>
              <p:cNvPr id="32" name="Freeform 31"/>
              <p:cNvSpPr/>
              <p:nvPr/>
            </p:nvSpPr>
            <p:spPr>
              <a:xfrm>
                <a:off x="1378893" y="1145567"/>
                <a:ext cx="6385887" cy="2209800"/>
              </a:xfrm>
              <a:custGeom>
                <a:avLst/>
                <a:gdLst>
                  <a:gd name="connsiteX0" fmla="*/ 6385887 w 6385887"/>
                  <a:gd name="connsiteY0" fmla="*/ 2212367 h 2212367"/>
                  <a:gd name="connsiteX1" fmla="*/ 6058227 w 6385887"/>
                  <a:gd name="connsiteY1" fmla="*/ 2136167 h 2212367"/>
                  <a:gd name="connsiteX2" fmla="*/ 5700087 w 6385887"/>
                  <a:gd name="connsiteY2" fmla="*/ 1976147 h 2212367"/>
                  <a:gd name="connsiteX3" fmla="*/ 5441007 w 6385887"/>
                  <a:gd name="connsiteY3" fmla="*/ 1800887 h 2212367"/>
                  <a:gd name="connsiteX4" fmla="*/ 5258127 w 6385887"/>
                  <a:gd name="connsiteY4" fmla="*/ 1610387 h 2212367"/>
                  <a:gd name="connsiteX5" fmla="*/ 4907607 w 6385887"/>
                  <a:gd name="connsiteY5" fmla="*/ 1259867 h 2212367"/>
                  <a:gd name="connsiteX6" fmla="*/ 4557087 w 6385887"/>
                  <a:gd name="connsiteY6" fmla="*/ 833147 h 2212367"/>
                  <a:gd name="connsiteX7" fmla="*/ 4107507 w 6385887"/>
                  <a:gd name="connsiteY7" fmla="*/ 391187 h 2212367"/>
                  <a:gd name="connsiteX8" fmla="*/ 3848427 w 6385887"/>
                  <a:gd name="connsiteY8" fmla="*/ 200687 h 2212367"/>
                  <a:gd name="connsiteX9" fmla="*/ 3665547 w 6385887"/>
                  <a:gd name="connsiteY9" fmla="*/ 101627 h 2212367"/>
                  <a:gd name="connsiteX10" fmla="*/ 3375987 w 6385887"/>
                  <a:gd name="connsiteY10" fmla="*/ 33047 h 2212367"/>
                  <a:gd name="connsiteX11" fmla="*/ 3185487 w 6385887"/>
                  <a:gd name="connsiteY11" fmla="*/ 2567 h 2212367"/>
                  <a:gd name="connsiteX12" fmla="*/ 3101667 w 6385887"/>
                  <a:gd name="connsiteY12" fmla="*/ 2567 h 2212367"/>
                  <a:gd name="connsiteX13" fmla="*/ 2987367 w 6385887"/>
                  <a:gd name="connsiteY13" fmla="*/ 10187 h 2212367"/>
                  <a:gd name="connsiteX14" fmla="*/ 2834967 w 6385887"/>
                  <a:gd name="connsiteY14" fmla="*/ 55907 h 2212367"/>
                  <a:gd name="connsiteX15" fmla="*/ 2674947 w 6385887"/>
                  <a:gd name="connsiteY15" fmla="*/ 109247 h 2212367"/>
                  <a:gd name="connsiteX16" fmla="*/ 2553027 w 6385887"/>
                  <a:gd name="connsiteY16" fmla="*/ 170207 h 2212367"/>
                  <a:gd name="connsiteX17" fmla="*/ 2377767 w 6385887"/>
                  <a:gd name="connsiteY17" fmla="*/ 276887 h 2212367"/>
                  <a:gd name="connsiteX18" fmla="*/ 2210127 w 6385887"/>
                  <a:gd name="connsiteY18" fmla="*/ 398807 h 2212367"/>
                  <a:gd name="connsiteX19" fmla="*/ 2050107 w 6385887"/>
                  <a:gd name="connsiteY19" fmla="*/ 543587 h 2212367"/>
                  <a:gd name="connsiteX20" fmla="*/ 1851987 w 6385887"/>
                  <a:gd name="connsiteY20" fmla="*/ 734087 h 2212367"/>
                  <a:gd name="connsiteX21" fmla="*/ 1646247 w 6385887"/>
                  <a:gd name="connsiteY21" fmla="*/ 962687 h 2212367"/>
                  <a:gd name="connsiteX22" fmla="*/ 1448127 w 6385887"/>
                  <a:gd name="connsiteY22" fmla="*/ 1160807 h 2212367"/>
                  <a:gd name="connsiteX23" fmla="*/ 1234767 w 6385887"/>
                  <a:gd name="connsiteY23" fmla="*/ 1366547 h 2212367"/>
                  <a:gd name="connsiteX24" fmla="*/ 1029027 w 6385887"/>
                  <a:gd name="connsiteY24" fmla="*/ 1534187 h 2212367"/>
                  <a:gd name="connsiteX25" fmla="*/ 785187 w 6385887"/>
                  <a:gd name="connsiteY25" fmla="*/ 1717067 h 2212367"/>
                  <a:gd name="connsiteX26" fmla="*/ 640407 w 6385887"/>
                  <a:gd name="connsiteY26" fmla="*/ 1823747 h 2212367"/>
                  <a:gd name="connsiteX27" fmla="*/ 411807 w 6385887"/>
                  <a:gd name="connsiteY27" fmla="*/ 2006627 h 2212367"/>
                  <a:gd name="connsiteX28" fmla="*/ 274647 w 6385887"/>
                  <a:gd name="connsiteY28" fmla="*/ 2098067 h 2212367"/>
                  <a:gd name="connsiteX29" fmla="*/ 53667 w 6385887"/>
                  <a:gd name="connsiteY29" fmla="*/ 2174267 h 2212367"/>
                  <a:gd name="connsiteX30" fmla="*/ 7947 w 6385887"/>
                  <a:gd name="connsiteY30" fmla="*/ 2181887 h 2212367"/>
                  <a:gd name="connsiteX31" fmla="*/ 327 w 6385887"/>
                  <a:gd name="connsiteY31" fmla="*/ 2197127 h 221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5887" h="2212367">
                    <a:moveTo>
                      <a:pt x="6385887" y="2212367"/>
                    </a:moveTo>
                    <a:cubicBezTo>
                      <a:pt x="6279207" y="2193952"/>
                      <a:pt x="6172527" y="2175537"/>
                      <a:pt x="6058227" y="2136167"/>
                    </a:cubicBezTo>
                    <a:cubicBezTo>
                      <a:pt x="5943927" y="2096797"/>
                      <a:pt x="5802957" y="2032027"/>
                      <a:pt x="5700087" y="1976147"/>
                    </a:cubicBezTo>
                    <a:cubicBezTo>
                      <a:pt x="5597217" y="1920267"/>
                      <a:pt x="5514667" y="1861847"/>
                      <a:pt x="5441007" y="1800887"/>
                    </a:cubicBezTo>
                    <a:cubicBezTo>
                      <a:pt x="5367347" y="1739927"/>
                      <a:pt x="5347027" y="1700557"/>
                      <a:pt x="5258127" y="1610387"/>
                    </a:cubicBezTo>
                    <a:cubicBezTo>
                      <a:pt x="5169227" y="1520217"/>
                      <a:pt x="5024447" y="1389407"/>
                      <a:pt x="4907607" y="1259867"/>
                    </a:cubicBezTo>
                    <a:cubicBezTo>
                      <a:pt x="4790767" y="1130327"/>
                      <a:pt x="4690437" y="977927"/>
                      <a:pt x="4557087" y="833147"/>
                    </a:cubicBezTo>
                    <a:cubicBezTo>
                      <a:pt x="4423737" y="688367"/>
                      <a:pt x="4225617" y="496597"/>
                      <a:pt x="4107507" y="391187"/>
                    </a:cubicBezTo>
                    <a:cubicBezTo>
                      <a:pt x="3989397" y="285777"/>
                      <a:pt x="3922087" y="248947"/>
                      <a:pt x="3848427" y="200687"/>
                    </a:cubicBezTo>
                    <a:cubicBezTo>
                      <a:pt x="3774767" y="152427"/>
                      <a:pt x="3744287" y="129567"/>
                      <a:pt x="3665547" y="101627"/>
                    </a:cubicBezTo>
                    <a:cubicBezTo>
                      <a:pt x="3586807" y="73687"/>
                      <a:pt x="3455997" y="49557"/>
                      <a:pt x="3375987" y="33047"/>
                    </a:cubicBezTo>
                    <a:cubicBezTo>
                      <a:pt x="3295977" y="16537"/>
                      <a:pt x="3231207" y="7647"/>
                      <a:pt x="3185487" y="2567"/>
                    </a:cubicBezTo>
                    <a:cubicBezTo>
                      <a:pt x="3139767" y="-2513"/>
                      <a:pt x="3134687" y="1297"/>
                      <a:pt x="3101667" y="2567"/>
                    </a:cubicBezTo>
                    <a:cubicBezTo>
                      <a:pt x="3068647" y="3837"/>
                      <a:pt x="3031817" y="1297"/>
                      <a:pt x="2987367" y="10187"/>
                    </a:cubicBezTo>
                    <a:cubicBezTo>
                      <a:pt x="2942917" y="19077"/>
                      <a:pt x="2887037" y="39397"/>
                      <a:pt x="2834967" y="55907"/>
                    </a:cubicBezTo>
                    <a:cubicBezTo>
                      <a:pt x="2782897" y="72417"/>
                      <a:pt x="2721937" y="90197"/>
                      <a:pt x="2674947" y="109247"/>
                    </a:cubicBezTo>
                    <a:cubicBezTo>
                      <a:pt x="2627957" y="128297"/>
                      <a:pt x="2602557" y="142267"/>
                      <a:pt x="2553027" y="170207"/>
                    </a:cubicBezTo>
                    <a:cubicBezTo>
                      <a:pt x="2503497" y="198147"/>
                      <a:pt x="2434917" y="238787"/>
                      <a:pt x="2377767" y="276887"/>
                    </a:cubicBezTo>
                    <a:cubicBezTo>
                      <a:pt x="2320617" y="314987"/>
                      <a:pt x="2264737" y="354357"/>
                      <a:pt x="2210127" y="398807"/>
                    </a:cubicBezTo>
                    <a:cubicBezTo>
                      <a:pt x="2155517" y="443257"/>
                      <a:pt x="2109797" y="487707"/>
                      <a:pt x="2050107" y="543587"/>
                    </a:cubicBezTo>
                    <a:cubicBezTo>
                      <a:pt x="1990417" y="599467"/>
                      <a:pt x="1919297" y="664237"/>
                      <a:pt x="1851987" y="734087"/>
                    </a:cubicBezTo>
                    <a:cubicBezTo>
                      <a:pt x="1784677" y="803937"/>
                      <a:pt x="1713557" y="891567"/>
                      <a:pt x="1646247" y="962687"/>
                    </a:cubicBezTo>
                    <a:cubicBezTo>
                      <a:pt x="1578937" y="1033807"/>
                      <a:pt x="1516707" y="1093497"/>
                      <a:pt x="1448127" y="1160807"/>
                    </a:cubicBezTo>
                    <a:cubicBezTo>
                      <a:pt x="1379547" y="1228117"/>
                      <a:pt x="1304617" y="1304317"/>
                      <a:pt x="1234767" y="1366547"/>
                    </a:cubicBezTo>
                    <a:cubicBezTo>
                      <a:pt x="1164917" y="1428777"/>
                      <a:pt x="1103957" y="1475767"/>
                      <a:pt x="1029027" y="1534187"/>
                    </a:cubicBezTo>
                    <a:cubicBezTo>
                      <a:pt x="954097" y="1592607"/>
                      <a:pt x="785187" y="1717067"/>
                      <a:pt x="785187" y="1717067"/>
                    </a:cubicBezTo>
                    <a:cubicBezTo>
                      <a:pt x="720417" y="1765327"/>
                      <a:pt x="702637" y="1775487"/>
                      <a:pt x="640407" y="1823747"/>
                    </a:cubicBezTo>
                    <a:cubicBezTo>
                      <a:pt x="578177" y="1872007"/>
                      <a:pt x="472767" y="1960907"/>
                      <a:pt x="411807" y="2006627"/>
                    </a:cubicBezTo>
                    <a:cubicBezTo>
                      <a:pt x="350847" y="2052347"/>
                      <a:pt x="334337" y="2070127"/>
                      <a:pt x="274647" y="2098067"/>
                    </a:cubicBezTo>
                    <a:cubicBezTo>
                      <a:pt x="214957" y="2126007"/>
                      <a:pt x="98117" y="2160297"/>
                      <a:pt x="53667" y="2174267"/>
                    </a:cubicBezTo>
                    <a:cubicBezTo>
                      <a:pt x="9217" y="2188237"/>
                      <a:pt x="16837" y="2178077"/>
                      <a:pt x="7947" y="2181887"/>
                    </a:cubicBezTo>
                    <a:cubicBezTo>
                      <a:pt x="-943" y="2185697"/>
                      <a:pt x="-308" y="2191412"/>
                      <a:pt x="327" y="21971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3276600" y="1856311"/>
                <a:ext cx="0" cy="149905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32" idx="12"/>
              </p:cNvCxnSpPr>
              <p:nvPr/>
            </p:nvCxnSpPr>
            <p:spPr>
              <a:xfrm>
                <a:off x="4480560" y="1148131"/>
                <a:ext cx="0" cy="2189512"/>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715000" y="1752600"/>
                <a:ext cx="15076" cy="1585043"/>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372351" y="2605839"/>
                <a:ext cx="845040" cy="369332"/>
              </a:xfrm>
              <a:prstGeom prst="rect">
                <a:avLst/>
              </a:prstGeom>
              <a:noFill/>
            </p:spPr>
            <p:txBody>
              <a:bodyPr wrap="none" rtlCol="0">
                <a:spAutoFit/>
              </a:bodyPr>
              <a:lstStyle/>
              <a:p>
                <a:r>
                  <a:rPr lang="en-US" b="1" dirty="0" smtClean="0">
                    <a:solidFill>
                      <a:srgbClr val="FF0000"/>
                    </a:solidFill>
                  </a:rPr>
                  <a:t>Level 1</a:t>
                </a:r>
                <a:endParaRPr lang="en-US" b="1" dirty="0">
                  <a:solidFill>
                    <a:srgbClr val="FF0000"/>
                  </a:solidFill>
                </a:endParaRPr>
              </a:p>
            </p:txBody>
          </p:sp>
          <p:sp>
            <p:nvSpPr>
              <p:cNvPr id="36" name="TextBox 35"/>
              <p:cNvSpPr txBox="1"/>
              <p:nvPr/>
            </p:nvSpPr>
            <p:spPr>
              <a:xfrm>
                <a:off x="3519021" y="2236507"/>
                <a:ext cx="845040" cy="369332"/>
              </a:xfrm>
              <a:prstGeom prst="rect">
                <a:avLst/>
              </a:prstGeom>
              <a:noFill/>
            </p:spPr>
            <p:txBody>
              <a:bodyPr wrap="none" rtlCol="0">
                <a:spAutoFit/>
              </a:bodyPr>
              <a:lstStyle/>
              <a:p>
                <a:r>
                  <a:rPr lang="en-US" b="1" dirty="0" smtClean="0">
                    <a:solidFill>
                      <a:srgbClr val="FF9900"/>
                    </a:solidFill>
                  </a:rPr>
                  <a:t>Level 2</a:t>
                </a:r>
                <a:endParaRPr lang="en-US" b="1" dirty="0">
                  <a:solidFill>
                    <a:srgbClr val="FF9900"/>
                  </a:solidFill>
                </a:endParaRPr>
              </a:p>
            </p:txBody>
          </p:sp>
          <p:sp>
            <p:nvSpPr>
              <p:cNvPr id="37" name="TextBox 36"/>
              <p:cNvSpPr txBox="1"/>
              <p:nvPr/>
            </p:nvSpPr>
            <p:spPr>
              <a:xfrm>
                <a:off x="4582885" y="2236507"/>
                <a:ext cx="845040" cy="369332"/>
              </a:xfrm>
              <a:prstGeom prst="rect">
                <a:avLst/>
              </a:prstGeom>
              <a:noFill/>
            </p:spPr>
            <p:txBody>
              <a:bodyPr wrap="none" rtlCol="0">
                <a:spAutoFit/>
              </a:bodyPr>
              <a:lstStyle/>
              <a:p>
                <a:r>
                  <a:rPr lang="en-US" b="1" dirty="0" smtClean="0">
                    <a:solidFill>
                      <a:srgbClr val="00B050"/>
                    </a:solidFill>
                  </a:rPr>
                  <a:t>Level 3</a:t>
                </a:r>
                <a:endParaRPr lang="en-US" b="1" dirty="0">
                  <a:solidFill>
                    <a:srgbClr val="00B050"/>
                  </a:solidFill>
                </a:endParaRPr>
              </a:p>
            </p:txBody>
          </p:sp>
          <p:sp>
            <p:nvSpPr>
              <p:cNvPr id="38" name="TextBox 37"/>
              <p:cNvSpPr txBox="1"/>
              <p:nvPr/>
            </p:nvSpPr>
            <p:spPr>
              <a:xfrm>
                <a:off x="5730076" y="2821967"/>
                <a:ext cx="845040" cy="369332"/>
              </a:xfrm>
              <a:prstGeom prst="rect">
                <a:avLst/>
              </a:prstGeom>
              <a:noFill/>
            </p:spPr>
            <p:txBody>
              <a:bodyPr wrap="none" rtlCol="0">
                <a:spAutoFit/>
              </a:bodyPr>
              <a:lstStyle/>
              <a:p>
                <a:r>
                  <a:rPr lang="en-US" b="1" dirty="0" smtClean="0">
                    <a:solidFill>
                      <a:schemeClr val="tx2">
                        <a:lumMod val="60000"/>
                        <a:lumOff val="40000"/>
                      </a:schemeClr>
                    </a:solidFill>
                  </a:rPr>
                  <a:t>Level 4</a:t>
                </a:r>
                <a:endParaRPr lang="en-US" b="1" dirty="0">
                  <a:solidFill>
                    <a:schemeClr val="tx2">
                      <a:lumMod val="60000"/>
                      <a:lumOff val="40000"/>
                    </a:schemeClr>
                  </a:solidFill>
                </a:endParaRPr>
              </a:p>
            </p:txBody>
          </p:sp>
        </p:grpSp>
      </p:gr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3889" y="3639015"/>
            <a:ext cx="1238250" cy="1381125"/>
          </a:xfrm>
          <a:prstGeom prst="rect">
            <a:avLst/>
          </a:prstGeom>
        </p:spPr>
      </p:pic>
      <p:sp>
        <p:nvSpPr>
          <p:cNvPr id="3" name="Rounded Rectangle 2"/>
          <p:cNvSpPr/>
          <p:nvPr/>
        </p:nvSpPr>
        <p:spPr>
          <a:xfrm>
            <a:off x="2004060" y="102795"/>
            <a:ext cx="7086600" cy="244625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p:cNvSpPr/>
          <p:nvPr/>
        </p:nvSpPr>
        <p:spPr>
          <a:xfrm>
            <a:off x="2362511" y="914400"/>
            <a:ext cx="3764796" cy="1483359"/>
          </a:xfrm>
          <a:custGeom>
            <a:avLst/>
            <a:gdLst>
              <a:gd name="connsiteX0" fmla="*/ 0 w 6828311"/>
              <a:gd name="connsiteY0" fmla="*/ 1840833 h 1852708"/>
              <a:gd name="connsiteX1" fmla="*/ 629392 w 6828311"/>
              <a:gd name="connsiteY1" fmla="*/ 1781456 h 1852708"/>
              <a:gd name="connsiteX2" fmla="*/ 1223158 w 6828311"/>
              <a:gd name="connsiteY2" fmla="*/ 1603326 h 1852708"/>
              <a:gd name="connsiteX3" fmla="*/ 1710046 w 6828311"/>
              <a:gd name="connsiteY3" fmla="*/ 1116438 h 1852708"/>
              <a:gd name="connsiteX4" fmla="*/ 2196935 w 6828311"/>
              <a:gd name="connsiteY4" fmla="*/ 439544 h 1852708"/>
              <a:gd name="connsiteX5" fmla="*/ 2683823 w 6828311"/>
              <a:gd name="connsiteY5" fmla="*/ 107035 h 1852708"/>
              <a:gd name="connsiteX6" fmla="*/ 3301340 w 6828311"/>
              <a:gd name="connsiteY6" fmla="*/ 157 h 1852708"/>
              <a:gd name="connsiteX7" fmla="*/ 3859480 w 6828311"/>
              <a:gd name="connsiteY7" fmla="*/ 95160 h 1852708"/>
              <a:gd name="connsiteX8" fmla="*/ 4263241 w 6828311"/>
              <a:gd name="connsiteY8" fmla="*/ 487046 h 1852708"/>
              <a:gd name="connsiteX9" fmla="*/ 4536374 w 6828311"/>
              <a:gd name="connsiteY9" fmla="*/ 867056 h 1852708"/>
              <a:gd name="connsiteX10" fmla="*/ 5070763 w 6828311"/>
              <a:gd name="connsiteY10" fmla="*/ 1330194 h 1852708"/>
              <a:gd name="connsiteX11" fmla="*/ 5628903 w 6828311"/>
              <a:gd name="connsiteY11" fmla="*/ 1674578 h 1852708"/>
              <a:gd name="connsiteX12" fmla="*/ 6270171 w 6828311"/>
              <a:gd name="connsiteY12" fmla="*/ 1817082 h 1852708"/>
              <a:gd name="connsiteX13" fmla="*/ 6828311 w 6828311"/>
              <a:gd name="connsiteY13" fmla="*/ 1852708 h 1852708"/>
              <a:gd name="connsiteX0" fmla="*/ 0 w 6828311"/>
              <a:gd name="connsiteY0" fmla="*/ 1840833 h 1852708"/>
              <a:gd name="connsiteX1" fmla="*/ 629392 w 6828311"/>
              <a:gd name="connsiteY1" fmla="*/ 1781456 h 1852708"/>
              <a:gd name="connsiteX2" fmla="*/ 1223158 w 6828311"/>
              <a:gd name="connsiteY2" fmla="*/ 1603326 h 1852708"/>
              <a:gd name="connsiteX3" fmla="*/ 1710046 w 6828311"/>
              <a:gd name="connsiteY3" fmla="*/ 1116438 h 1852708"/>
              <a:gd name="connsiteX4" fmla="*/ 2161309 w 6828311"/>
              <a:gd name="connsiteY4" fmla="*/ 392042 h 1852708"/>
              <a:gd name="connsiteX5" fmla="*/ 2683823 w 6828311"/>
              <a:gd name="connsiteY5" fmla="*/ 107035 h 1852708"/>
              <a:gd name="connsiteX6" fmla="*/ 3301340 w 6828311"/>
              <a:gd name="connsiteY6" fmla="*/ 157 h 1852708"/>
              <a:gd name="connsiteX7" fmla="*/ 3859480 w 6828311"/>
              <a:gd name="connsiteY7" fmla="*/ 95160 h 1852708"/>
              <a:gd name="connsiteX8" fmla="*/ 4263241 w 6828311"/>
              <a:gd name="connsiteY8" fmla="*/ 487046 h 1852708"/>
              <a:gd name="connsiteX9" fmla="*/ 4536374 w 6828311"/>
              <a:gd name="connsiteY9" fmla="*/ 867056 h 1852708"/>
              <a:gd name="connsiteX10" fmla="*/ 5070763 w 6828311"/>
              <a:gd name="connsiteY10" fmla="*/ 1330194 h 1852708"/>
              <a:gd name="connsiteX11" fmla="*/ 5628903 w 6828311"/>
              <a:gd name="connsiteY11" fmla="*/ 1674578 h 1852708"/>
              <a:gd name="connsiteX12" fmla="*/ 6270171 w 6828311"/>
              <a:gd name="connsiteY12" fmla="*/ 1817082 h 1852708"/>
              <a:gd name="connsiteX13" fmla="*/ 6828311 w 6828311"/>
              <a:gd name="connsiteY13" fmla="*/ 1852708 h 1852708"/>
              <a:gd name="connsiteX0" fmla="*/ 0 w 6828311"/>
              <a:gd name="connsiteY0" fmla="*/ 1840833 h 1852708"/>
              <a:gd name="connsiteX1" fmla="*/ 629392 w 6828311"/>
              <a:gd name="connsiteY1" fmla="*/ 1781456 h 1852708"/>
              <a:gd name="connsiteX2" fmla="*/ 1223158 w 6828311"/>
              <a:gd name="connsiteY2" fmla="*/ 1603326 h 1852708"/>
              <a:gd name="connsiteX3" fmla="*/ 1710046 w 6828311"/>
              <a:gd name="connsiteY3" fmla="*/ 1116438 h 1852708"/>
              <a:gd name="connsiteX4" fmla="*/ 2161309 w 6828311"/>
              <a:gd name="connsiteY4" fmla="*/ 392042 h 1852708"/>
              <a:gd name="connsiteX5" fmla="*/ 2683823 w 6828311"/>
              <a:gd name="connsiteY5" fmla="*/ 107035 h 1852708"/>
              <a:gd name="connsiteX6" fmla="*/ 3301340 w 6828311"/>
              <a:gd name="connsiteY6" fmla="*/ 157 h 1852708"/>
              <a:gd name="connsiteX7" fmla="*/ 3859480 w 6828311"/>
              <a:gd name="connsiteY7" fmla="*/ 95160 h 1852708"/>
              <a:gd name="connsiteX8" fmla="*/ 4263241 w 6828311"/>
              <a:gd name="connsiteY8" fmla="*/ 487046 h 1852708"/>
              <a:gd name="connsiteX9" fmla="*/ 4536374 w 6828311"/>
              <a:gd name="connsiteY9" fmla="*/ 867056 h 1852708"/>
              <a:gd name="connsiteX10" fmla="*/ 4940134 w 6828311"/>
              <a:gd name="connsiteY10" fmla="*/ 1425196 h 1852708"/>
              <a:gd name="connsiteX11" fmla="*/ 5628903 w 6828311"/>
              <a:gd name="connsiteY11" fmla="*/ 1674578 h 1852708"/>
              <a:gd name="connsiteX12" fmla="*/ 6270171 w 6828311"/>
              <a:gd name="connsiteY12" fmla="*/ 1817082 h 1852708"/>
              <a:gd name="connsiteX13" fmla="*/ 6828311 w 6828311"/>
              <a:gd name="connsiteY13" fmla="*/ 1852708 h 1852708"/>
              <a:gd name="connsiteX0" fmla="*/ 0 w 6828311"/>
              <a:gd name="connsiteY0" fmla="*/ 1851394 h 1863269"/>
              <a:gd name="connsiteX1" fmla="*/ 629392 w 6828311"/>
              <a:gd name="connsiteY1" fmla="*/ 1792017 h 1863269"/>
              <a:gd name="connsiteX2" fmla="*/ 1223158 w 6828311"/>
              <a:gd name="connsiteY2" fmla="*/ 1613887 h 1863269"/>
              <a:gd name="connsiteX3" fmla="*/ 1710046 w 6828311"/>
              <a:gd name="connsiteY3" fmla="*/ 1126999 h 1863269"/>
              <a:gd name="connsiteX4" fmla="*/ 2161309 w 6828311"/>
              <a:gd name="connsiteY4" fmla="*/ 402603 h 1863269"/>
              <a:gd name="connsiteX5" fmla="*/ 2660073 w 6828311"/>
              <a:gd name="connsiteY5" fmla="*/ 46344 h 1863269"/>
              <a:gd name="connsiteX6" fmla="*/ 3301340 w 6828311"/>
              <a:gd name="connsiteY6" fmla="*/ 10718 h 1863269"/>
              <a:gd name="connsiteX7" fmla="*/ 3859480 w 6828311"/>
              <a:gd name="connsiteY7" fmla="*/ 105721 h 1863269"/>
              <a:gd name="connsiteX8" fmla="*/ 4263241 w 6828311"/>
              <a:gd name="connsiteY8" fmla="*/ 497607 h 1863269"/>
              <a:gd name="connsiteX9" fmla="*/ 4536374 w 6828311"/>
              <a:gd name="connsiteY9" fmla="*/ 877617 h 1863269"/>
              <a:gd name="connsiteX10" fmla="*/ 4940134 w 6828311"/>
              <a:gd name="connsiteY10" fmla="*/ 1435757 h 1863269"/>
              <a:gd name="connsiteX11" fmla="*/ 5628903 w 6828311"/>
              <a:gd name="connsiteY11" fmla="*/ 1685139 h 1863269"/>
              <a:gd name="connsiteX12" fmla="*/ 6270171 w 6828311"/>
              <a:gd name="connsiteY12" fmla="*/ 1827643 h 1863269"/>
              <a:gd name="connsiteX13" fmla="*/ 6828311 w 6828311"/>
              <a:gd name="connsiteY13" fmla="*/ 1863269 h 1863269"/>
              <a:gd name="connsiteX0" fmla="*/ 0 w 6828311"/>
              <a:gd name="connsiteY0" fmla="*/ 1862365 h 1874240"/>
              <a:gd name="connsiteX1" fmla="*/ 629392 w 6828311"/>
              <a:gd name="connsiteY1" fmla="*/ 1802988 h 1874240"/>
              <a:gd name="connsiteX2" fmla="*/ 1223158 w 6828311"/>
              <a:gd name="connsiteY2" fmla="*/ 1624858 h 1874240"/>
              <a:gd name="connsiteX3" fmla="*/ 1710046 w 6828311"/>
              <a:gd name="connsiteY3" fmla="*/ 1137970 h 1874240"/>
              <a:gd name="connsiteX4" fmla="*/ 2137559 w 6828311"/>
              <a:gd name="connsiteY4" fmla="*/ 591704 h 1874240"/>
              <a:gd name="connsiteX5" fmla="*/ 2660073 w 6828311"/>
              <a:gd name="connsiteY5" fmla="*/ 57315 h 1874240"/>
              <a:gd name="connsiteX6" fmla="*/ 3301340 w 6828311"/>
              <a:gd name="connsiteY6" fmla="*/ 21689 h 1874240"/>
              <a:gd name="connsiteX7" fmla="*/ 3859480 w 6828311"/>
              <a:gd name="connsiteY7" fmla="*/ 116692 h 1874240"/>
              <a:gd name="connsiteX8" fmla="*/ 4263241 w 6828311"/>
              <a:gd name="connsiteY8" fmla="*/ 508578 h 1874240"/>
              <a:gd name="connsiteX9" fmla="*/ 4536374 w 6828311"/>
              <a:gd name="connsiteY9" fmla="*/ 888588 h 1874240"/>
              <a:gd name="connsiteX10" fmla="*/ 4940134 w 6828311"/>
              <a:gd name="connsiteY10" fmla="*/ 1446728 h 1874240"/>
              <a:gd name="connsiteX11" fmla="*/ 5628903 w 6828311"/>
              <a:gd name="connsiteY11" fmla="*/ 1696110 h 1874240"/>
              <a:gd name="connsiteX12" fmla="*/ 6270171 w 6828311"/>
              <a:gd name="connsiteY12" fmla="*/ 1838614 h 1874240"/>
              <a:gd name="connsiteX13" fmla="*/ 6828311 w 6828311"/>
              <a:gd name="connsiteY13" fmla="*/ 1874240 h 1874240"/>
              <a:gd name="connsiteX0" fmla="*/ 0 w 6828311"/>
              <a:gd name="connsiteY0" fmla="*/ 1960662 h 1972537"/>
              <a:gd name="connsiteX1" fmla="*/ 629392 w 6828311"/>
              <a:gd name="connsiteY1" fmla="*/ 1901285 h 1972537"/>
              <a:gd name="connsiteX2" fmla="*/ 1223158 w 6828311"/>
              <a:gd name="connsiteY2" fmla="*/ 1723155 h 1972537"/>
              <a:gd name="connsiteX3" fmla="*/ 1710046 w 6828311"/>
              <a:gd name="connsiteY3" fmla="*/ 1236267 h 1972537"/>
              <a:gd name="connsiteX4" fmla="*/ 2137559 w 6828311"/>
              <a:gd name="connsiteY4" fmla="*/ 690001 h 1972537"/>
              <a:gd name="connsiteX5" fmla="*/ 2660073 w 6828311"/>
              <a:gd name="connsiteY5" fmla="*/ 155612 h 1972537"/>
              <a:gd name="connsiteX6" fmla="*/ 3313215 w 6828311"/>
              <a:gd name="connsiteY6" fmla="*/ 1233 h 1972537"/>
              <a:gd name="connsiteX7" fmla="*/ 3859480 w 6828311"/>
              <a:gd name="connsiteY7" fmla="*/ 214989 h 1972537"/>
              <a:gd name="connsiteX8" fmla="*/ 4263241 w 6828311"/>
              <a:gd name="connsiteY8" fmla="*/ 606875 h 1972537"/>
              <a:gd name="connsiteX9" fmla="*/ 4536374 w 6828311"/>
              <a:gd name="connsiteY9" fmla="*/ 986885 h 1972537"/>
              <a:gd name="connsiteX10" fmla="*/ 4940134 w 6828311"/>
              <a:gd name="connsiteY10" fmla="*/ 1545025 h 1972537"/>
              <a:gd name="connsiteX11" fmla="*/ 5628903 w 6828311"/>
              <a:gd name="connsiteY11" fmla="*/ 1794407 h 1972537"/>
              <a:gd name="connsiteX12" fmla="*/ 6270171 w 6828311"/>
              <a:gd name="connsiteY12" fmla="*/ 1936911 h 1972537"/>
              <a:gd name="connsiteX13" fmla="*/ 6828311 w 6828311"/>
              <a:gd name="connsiteY13" fmla="*/ 1972537 h 1972537"/>
              <a:gd name="connsiteX0" fmla="*/ 0 w 6828311"/>
              <a:gd name="connsiteY0" fmla="*/ 2043133 h 2055008"/>
              <a:gd name="connsiteX1" fmla="*/ 629392 w 6828311"/>
              <a:gd name="connsiteY1" fmla="*/ 1983756 h 2055008"/>
              <a:gd name="connsiteX2" fmla="*/ 1223158 w 6828311"/>
              <a:gd name="connsiteY2" fmla="*/ 1805626 h 2055008"/>
              <a:gd name="connsiteX3" fmla="*/ 1710046 w 6828311"/>
              <a:gd name="connsiteY3" fmla="*/ 1318738 h 2055008"/>
              <a:gd name="connsiteX4" fmla="*/ 2137559 w 6828311"/>
              <a:gd name="connsiteY4" fmla="*/ 772472 h 2055008"/>
              <a:gd name="connsiteX5" fmla="*/ 2660073 w 6828311"/>
              <a:gd name="connsiteY5" fmla="*/ 238083 h 2055008"/>
              <a:gd name="connsiteX6" fmla="*/ 3336966 w 6828311"/>
              <a:gd name="connsiteY6" fmla="*/ 577 h 2055008"/>
              <a:gd name="connsiteX7" fmla="*/ 3859480 w 6828311"/>
              <a:gd name="connsiteY7" fmla="*/ 297460 h 2055008"/>
              <a:gd name="connsiteX8" fmla="*/ 4263241 w 6828311"/>
              <a:gd name="connsiteY8" fmla="*/ 689346 h 2055008"/>
              <a:gd name="connsiteX9" fmla="*/ 4536374 w 6828311"/>
              <a:gd name="connsiteY9" fmla="*/ 1069356 h 2055008"/>
              <a:gd name="connsiteX10" fmla="*/ 4940134 w 6828311"/>
              <a:gd name="connsiteY10" fmla="*/ 1627496 h 2055008"/>
              <a:gd name="connsiteX11" fmla="*/ 5628903 w 6828311"/>
              <a:gd name="connsiteY11" fmla="*/ 1876878 h 2055008"/>
              <a:gd name="connsiteX12" fmla="*/ 6270171 w 6828311"/>
              <a:gd name="connsiteY12" fmla="*/ 2019382 h 2055008"/>
              <a:gd name="connsiteX13" fmla="*/ 6828311 w 6828311"/>
              <a:gd name="connsiteY13" fmla="*/ 2055008 h 2055008"/>
              <a:gd name="connsiteX0" fmla="*/ 0 w 6828311"/>
              <a:gd name="connsiteY0" fmla="*/ 2043365 h 2055240"/>
              <a:gd name="connsiteX1" fmla="*/ 629392 w 6828311"/>
              <a:gd name="connsiteY1" fmla="*/ 1983988 h 2055240"/>
              <a:gd name="connsiteX2" fmla="*/ 1223158 w 6828311"/>
              <a:gd name="connsiteY2" fmla="*/ 1805858 h 2055240"/>
              <a:gd name="connsiteX3" fmla="*/ 1710046 w 6828311"/>
              <a:gd name="connsiteY3" fmla="*/ 1318970 h 2055240"/>
              <a:gd name="connsiteX4" fmla="*/ 2137559 w 6828311"/>
              <a:gd name="connsiteY4" fmla="*/ 772704 h 2055240"/>
              <a:gd name="connsiteX5" fmla="*/ 2660073 w 6828311"/>
              <a:gd name="connsiteY5" fmla="*/ 238315 h 2055240"/>
              <a:gd name="connsiteX6" fmla="*/ 3336966 w 6828311"/>
              <a:gd name="connsiteY6" fmla="*/ 809 h 2055240"/>
              <a:gd name="connsiteX7" fmla="*/ 3871356 w 6828311"/>
              <a:gd name="connsiteY7" fmla="*/ 309567 h 2055240"/>
              <a:gd name="connsiteX8" fmla="*/ 4263241 w 6828311"/>
              <a:gd name="connsiteY8" fmla="*/ 689578 h 2055240"/>
              <a:gd name="connsiteX9" fmla="*/ 4536374 w 6828311"/>
              <a:gd name="connsiteY9" fmla="*/ 1069588 h 2055240"/>
              <a:gd name="connsiteX10" fmla="*/ 4940134 w 6828311"/>
              <a:gd name="connsiteY10" fmla="*/ 1627728 h 2055240"/>
              <a:gd name="connsiteX11" fmla="*/ 5628903 w 6828311"/>
              <a:gd name="connsiteY11" fmla="*/ 1877110 h 2055240"/>
              <a:gd name="connsiteX12" fmla="*/ 6270171 w 6828311"/>
              <a:gd name="connsiteY12" fmla="*/ 2019614 h 2055240"/>
              <a:gd name="connsiteX13" fmla="*/ 6828311 w 6828311"/>
              <a:gd name="connsiteY13" fmla="*/ 2055240 h 2055240"/>
              <a:gd name="connsiteX0" fmla="*/ 0 w 6828311"/>
              <a:gd name="connsiteY0" fmla="*/ 2042556 h 2054431"/>
              <a:gd name="connsiteX1" fmla="*/ 629392 w 6828311"/>
              <a:gd name="connsiteY1" fmla="*/ 1983179 h 2054431"/>
              <a:gd name="connsiteX2" fmla="*/ 1223158 w 6828311"/>
              <a:gd name="connsiteY2" fmla="*/ 1805049 h 2054431"/>
              <a:gd name="connsiteX3" fmla="*/ 1710046 w 6828311"/>
              <a:gd name="connsiteY3" fmla="*/ 1318161 h 2054431"/>
              <a:gd name="connsiteX4" fmla="*/ 2137559 w 6828311"/>
              <a:gd name="connsiteY4" fmla="*/ 771895 h 2054431"/>
              <a:gd name="connsiteX5" fmla="*/ 2660073 w 6828311"/>
              <a:gd name="connsiteY5" fmla="*/ 308758 h 2054431"/>
              <a:gd name="connsiteX6" fmla="*/ 3336966 w 6828311"/>
              <a:gd name="connsiteY6" fmla="*/ 0 h 2054431"/>
              <a:gd name="connsiteX7" fmla="*/ 3871356 w 6828311"/>
              <a:gd name="connsiteY7" fmla="*/ 308758 h 2054431"/>
              <a:gd name="connsiteX8" fmla="*/ 4263241 w 6828311"/>
              <a:gd name="connsiteY8" fmla="*/ 688769 h 2054431"/>
              <a:gd name="connsiteX9" fmla="*/ 4536374 w 6828311"/>
              <a:gd name="connsiteY9" fmla="*/ 1068779 h 2054431"/>
              <a:gd name="connsiteX10" fmla="*/ 4940134 w 6828311"/>
              <a:gd name="connsiteY10" fmla="*/ 1626919 h 2054431"/>
              <a:gd name="connsiteX11" fmla="*/ 5628903 w 6828311"/>
              <a:gd name="connsiteY11" fmla="*/ 1876301 h 2054431"/>
              <a:gd name="connsiteX12" fmla="*/ 6270171 w 6828311"/>
              <a:gd name="connsiteY12" fmla="*/ 2018805 h 2054431"/>
              <a:gd name="connsiteX13" fmla="*/ 6828311 w 6828311"/>
              <a:gd name="connsiteY13" fmla="*/ 2054431 h 2054431"/>
              <a:gd name="connsiteX0" fmla="*/ 0 w 6828311"/>
              <a:gd name="connsiteY0" fmla="*/ 1983180 h 1995055"/>
              <a:gd name="connsiteX1" fmla="*/ 629392 w 6828311"/>
              <a:gd name="connsiteY1" fmla="*/ 1923803 h 1995055"/>
              <a:gd name="connsiteX2" fmla="*/ 1223158 w 6828311"/>
              <a:gd name="connsiteY2" fmla="*/ 1745673 h 1995055"/>
              <a:gd name="connsiteX3" fmla="*/ 1710046 w 6828311"/>
              <a:gd name="connsiteY3" fmla="*/ 1258785 h 1995055"/>
              <a:gd name="connsiteX4" fmla="*/ 2137559 w 6828311"/>
              <a:gd name="connsiteY4" fmla="*/ 712519 h 1995055"/>
              <a:gd name="connsiteX5" fmla="*/ 2660073 w 6828311"/>
              <a:gd name="connsiteY5" fmla="*/ 249382 h 1995055"/>
              <a:gd name="connsiteX6" fmla="*/ 3241963 w 6828311"/>
              <a:gd name="connsiteY6" fmla="*/ 0 h 1995055"/>
              <a:gd name="connsiteX7" fmla="*/ 3871356 w 6828311"/>
              <a:gd name="connsiteY7" fmla="*/ 249382 h 1995055"/>
              <a:gd name="connsiteX8" fmla="*/ 4263241 w 6828311"/>
              <a:gd name="connsiteY8" fmla="*/ 629393 h 1995055"/>
              <a:gd name="connsiteX9" fmla="*/ 4536374 w 6828311"/>
              <a:gd name="connsiteY9" fmla="*/ 1009403 h 1995055"/>
              <a:gd name="connsiteX10" fmla="*/ 4940134 w 6828311"/>
              <a:gd name="connsiteY10" fmla="*/ 1567543 h 1995055"/>
              <a:gd name="connsiteX11" fmla="*/ 5628903 w 6828311"/>
              <a:gd name="connsiteY11" fmla="*/ 1816925 h 1995055"/>
              <a:gd name="connsiteX12" fmla="*/ 6270171 w 6828311"/>
              <a:gd name="connsiteY12" fmla="*/ 1959429 h 1995055"/>
              <a:gd name="connsiteX13" fmla="*/ 6828311 w 6828311"/>
              <a:gd name="connsiteY13" fmla="*/ 1995055 h 1995055"/>
              <a:gd name="connsiteX0" fmla="*/ 0 w 6828311"/>
              <a:gd name="connsiteY0" fmla="*/ 1984361 h 1996236"/>
              <a:gd name="connsiteX1" fmla="*/ 629392 w 6828311"/>
              <a:gd name="connsiteY1" fmla="*/ 1924984 h 1996236"/>
              <a:gd name="connsiteX2" fmla="*/ 1223158 w 6828311"/>
              <a:gd name="connsiteY2" fmla="*/ 1746854 h 1996236"/>
              <a:gd name="connsiteX3" fmla="*/ 1710046 w 6828311"/>
              <a:gd name="connsiteY3" fmla="*/ 1259966 h 1996236"/>
              <a:gd name="connsiteX4" fmla="*/ 2137559 w 6828311"/>
              <a:gd name="connsiteY4" fmla="*/ 713700 h 1996236"/>
              <a:gd name="connsiteX5" fmla="*/ 2660073 w 6828311"/>
              <a:gd name="connsiteY5" fmla="*/ 250563 h 1996236"/>
              <a:gd name="connsiteX6" fmla="*/ 3241963 w 6828311"/>
              <a:gd name="connsiteY6" fmla="*/ 1181 h 1996236"/>
              <a:gd name="connsiteX7" fmla="*/ 3871356 w 6828311"/>
              <a:gd name="connsiteY7" fmla="*/ 345565 h 1996236"/>
              <a:gd name="connsiteX8" fmla="*/ 4263241 w 6828311"/>
              <a:gd name="connsiteY8" fmla="*/ 630574 h 1996236"/>
              <a:gd name="connsiteX9" fmla="*/ 4536374 w 6828311"/>
              <a:gd name="connsiteY9" fmla="*/ 1010584 h 1996236"/>
              <a:gd name="connsiteX10" fmla="*/ 4940134 w 6828311"/>
              <a:gd name="connsiteY10" fmla="*/ 1568724 h 1996236"/>
              <a:gd name="connsiteX11" fmla="*/ 5628903 w 6828311"/>
              <a:gd name="connsiteY11" fmla="*/ 1818106 h 1996236"/>
              <a:gd name="connsiteX12" fmla="*/ 6270171 w 6828311"/>
              <a:gd name="connsiteY12" fmla="*/ 1960610 h 1996236"/>
              <a:gd name="connsiteX13" fmla="*/ 6828311 w 6828311"/>
              <a:gd name="connsiteY13" fmla="*/ 1996236 h 1996236"/>
              <a:gd name="connsiteX0" fmla="*/ 0 w 6828311"/>
              <a:gd name="connsiteY0" fmla="*/ 1984361 h 1996236"/>
              <a:gd name="connsiteX1" fmla="*/ 629392 w 6828311"/>
              <a:gd name="connsiteY1" fmla="*/ 1924984 h 1996236"/>
              <a:gd name="connsiteX2" fmla="*/ 1223158 w 6828311"/>
              <a:gd name="connsiteY2" fmla="*/ 1746854 h 1996236"/>
              <a:gd name="connsiteX3" fmla="*/ 1710046 w 6828311"/>
              <a:gd name="connsiteY3" fmla="*/ 1259966 h 1996236"/>
              <a:gd name="connsiteX4" fmla="*/ 2137559 w 6828311"/>
              <a:gd name="connsiteY4" fmla="*/ 713700 h 1996236"/>
              <a:gd name="connsiteX5" fmla="*/ 2660073 w 6828311"/>
              <a:gd name="connsiteY5" fmla="*/ 250563 h 1996236"/>
              <a:gd name="connsiteX6" fmla="*/ 3241963 w 6828311"/>
              <a:gd name="connsiteY6" fmla="*/ 1181 h 1996236"/>
              <a:gd name="connsiteX7" fmla="*/ 3871356 w 6828311"/>
              <a:gd name="connsiteY7" fmla="*/ 345565 h 1996236"/>
              <a:gd name="connsiteX8" fmla="*/ 4191989 w 6828311"/>
              <a:gd name="connsiteY8" fmla="*/ 749327 h 1996236"/>
              <a:gd name="connsiteX9" fmla="*/ 4536374 w 6828311"/>
              <a:gd name="connsiteY9" fmla="*/ 1010584 h 1996236"/>
              <a:gd name="connsiteX10" fmla="*/ 4940134 w 6828311"/>
              <a:gd name="connsiteY10" fmla="*/ 1568724 h 1996236"/>
              <a:gd name="connsiteX11" fmla="*/ 5628903 w 6828311"/>
              <a:gd name="connsiteY11" fmla="*/ 1818106 h 1996236"/>
              <a:gd name="connsiteX12" fmla="*/ 6270171 w 6828311"/>
              <a:gd name="connsiteY12" fmla="*/ 1960610 h 1996236"/>
              <a:gd name="connsiteX13" fmla="*/ 6828311 w 6828311"/>
              <a:gd name="connsiteY13" fmla="*/ 1996236 h 1996236"/>
              <a:gd name="connsiteX0" fmla="*/ 0 w 6828311"/>
              <a:gd name="connsiteY0" fmla="*/ 1984361 h 1996236"/>
              <a:gd name="connsiteX1" fmla="*/ 629392 w 6828311"/>
              <a:gd name="connsiteY1" fmla="*/ 1924984 h 1996236"/>
              <a:gd name="connsiteX2" fmla="*/ 1223158 w 6828311"/>
              <a:gd name="connsiteY2" fmla="*/ 1746854 h 1996236"/>
              <a:gd name="connsiteX3" fmla="*/ 1710046 w 6828311"/>
              <a:gd name="connsiteY3" fmla="*/ 1259966 h 1996236"/>
              <a:gd name="connsiteX4" fmla="*/ 2137559 w 6828311"/>
              <a:gd name="connsiteY4" fmla="*/ 713700 h 1996236"/>
              <a:gd name="connsiteX5" fmla="*/ 2660073 w 6828311"/>
              <a:gd name="connsiteY5" fmla="*/ 250563 h 1996236"/>
              <a:gd name="connsiteX6" fmla="*/ 3241963 w 6828311"/>
              <a:gd name="connsiteY6" fmla="*/ 1181 h 1996236"/>
              <a:gd name="connsiteX7" fmla="*/ 3871356 w 6828311"/>
              <a:gd name="connsiteY7" fmla="*/ 345565 h 1996236"/>
              <a:gd name="connsiteX8" fmla="*/ 4191989 w 6828311"/>
              <a:gd name="connsiteY8" fmla="*/ 749327 h 1996236"/>
              <a:gd name="connsiteX9" fmla="*/ 4453247 w 6828311"/>
              <a:gd name="connsiteY9" fmla="*/ 1212464 h 1996236"/>
              <a:gd name="connsiteX10" fmla="*/ 4940134 w 6828311"/>
              <a:gd name="connsiteY10" fmla="*/ 1568724 h 1996236"/>
              <a:gd name="connsiteX11" fmla="*/ 5628903 w 6828311"/>
              <a:gd name="connsiteY11" fmla="*/ 1818106 h 1996236"/>
              <a:gd name="connsiteX12" fmla="*/ 6270171 w 6828311"/>
              <a:gd name="connsiteY12" fmla="*/ 1960610 h 1996236"/>
              <a:gd name="connsiteX13" fmla="*/ 6828311 w 6828311"/>
              <a:gd name="connsiteY13" fmla="*/ 1996236 h 1996236"/>
              <a:gd name="connsiteX0" fmla="*/ 0 w 6828311"/>
              <a:gd name="connsiteY0" fmla="*/ 1983675 h 1995550"/>
              <a:gd name="connsiteX1" fmla="*/ 629392 w 6828311"/>
              <a:gd name="connsiteY1" fmla="*/ 1924298 h 1995550"/>
              <a:gd name="connsiteX2" fmla="*/ 1223158 w 6828311"/>
              <a:gd name="connsiteY2" fmla="*/ 1746168 h 1995550"/>
              <a:gd name="connsiteX3" fmla="*/ 1710046 w 6828311"/>
              <a:gd name="connsiteY3" fmla="*/ 1259280 h 1995550"/>
              <a:gd name="connsiteX4" fmla="*/ 2137559 w 6828311"/>
              <a:gd name="connsiteY4" fmla="*/ 713014 h 1995550"/>
              <a:gd name="connsiteX5" fmla="*/ 2660073 w 6828311"/>
              <a:gd name="connsiteY5" fmla="*/ 249877 h 1995550"/>
              <a:gd name="connsiteX6" fmla="*/ 3241963 w 6828311"/>
              <a:gd name="connsiteY6" fmla="*/ 495 h 1995550"/>
              <a:gd name="connsiteX7" fmla="*/ 3752603 w 6828311"/>
              <a:gd name="connsiteY7" fmla="*/ 309253 h 1995550"/>
              <a:gd name="connsiteX8" fmla="*/ 4191989 w 6828311"/>
              <a:gd name="connsiteY8" fmla="*/ 748641 h 1995550"/>
              <a:gd name="connsiteX9" fmla="*/ 4453247 w 6828311"/>
              <a:gd name="connsiteY9" fmla="*/ 1211778 h 1995550"/>
              <a:gd name="connsiteX10" fmla="*/ 4940134 w 6828311"/>
              <a:gd name="connsiteY10" fmla="*/ 1568038 h 1995550"/>
              <a:gd name="connsiteX11" fmla="*/ 5628903 w 6828311"/>
              <a:gd name="connsiteY11" fmla="*/ 1817420 h 1995550"/>
              <a:gd name="connsiteX12" fmla="*/ 6270171 w 6828311"/>
              <a:gd name="connsiteY12" fmla="*/ 1959924 h 1995550"/>
              <a:gd name="connsiteX13" fmla="*/ 6828311 w 6828311"/>
              <a:gd name="connsiteY13" fmla="*/ 1995550 h 1995550"/>
              <a:gd name="connsiteX0" fmla="*/ 0 w 6828311"/>
              <a:gd name="connsiteY0" fmla="*/ 1985274 h 1997149"/>
              <a:gd name="connsiteX1" fmla="*/ 629392 w 6828311"/>
              <a:gd name="connsiteY1" fmla="*/ 1925897 h 1997149"/>
              <a:gd name="connsiteX2" fmla="*/ 1223158 w 6828311"/>
              <a:gd name="connsiteY2" fmla="*/ 1747767 h 1997149"/>
              <a:gd name="connsiteX3" fmla="*/ 1710046 w 6828311"/>
              <a:gd name="connsiteY3" fmla="*/ 1260879 h 1997149"/>
              <a:gd name="connsiteX4" fmla="*/ 2137559 w 6828311"/>
              <a:gd name="connsiteY4" fmla="*/ 714613 h 1997149"/>
              <a:gd name="connsiteX5" fmla="*/ 2660073 w 6828311"/>
              <a:gd name="connsiteY5" fmla="*/ 251476 h 1997149"/>
              <a:gd name="connsiteX6" fmla="*/ 3241963 w 6828311"/>
              <a:gd name="connsiteY6" fmla="*/ 2094 h 1997149"/>
              <a:gd name="connsiteX7" fmla="*/ 3859481 w 6828311"/>
              <a:gd name="connsiteY7" fmla="*/ 382104 h 1997149"/>
              <a:gd name="connsiteX8" fmla="*/ 4191989 w 6828311"/>
              <a:gd name="connsiteY8" fmla="*/ 750240 h 1997149"/>
              <a:gd name="connsiteX9" fmla="*/ 4453247 w 6828311"/>
              <a:gd name="connsiteY9" fmla="*/ 1213377 h 1997149"/>
              <a:gd name="connsiteX10" fmla="*/ 4940134 w 6828311"/>
              <a:gd name="connsiteY10" fmla="*/ 1569637 h 1997149"/>
              <a:gd name="connsiteX11" fmla="*/ 5628903 w 6828311"/>
              <a:gd name="connsiteY11" fmla="*/ 1819019 h 1997149"/>
              <a:gd name="connsiteX12" fmla="*/ 6270171 w 6828311"/>
              <a:gd name="connsiteY12" fmla="*/ 1961523 h 1997149"/>
              <a:gd name="connsiteX13" fmla="*/ 6828311 w 6828311"/>
              <a:gd name="connsiteY13" fmla="*/ 1997149 h 1997149"/>
              <a:gd name="connsiteX0" fmla="*/ 0 w 6828311"/>
              <a:gd name="connsiteY0" fmla="*/ 1985274 h 1997149"/>
              <a:gd name="connsiteX1" fmla="*/ 629392 w 6828311"/>
              <a:gd name="connsiteY1" fmla="*/ 1925897 h 1997149"/>
              <a:gd name="connsiteX2" fmla="*/ 1223158 w 6828311"/>
              <a:gd name="connsiteY2" fmla="*/ 1747767 h 1997149"/>
              <a:gd name="connsiteX3" fmla="*/ 1710046 w 6828311"/>
              <a:gd name="connsiteY3" fmla="*/ 1260879 h 1997149"/>
              <a:gd name="connsiteX4" fmla="*/ 2137559 w 6828311"/>
              <a:gd name="connsiteY4" fmla="*/ 714613 h 1997149"/>
              <a:gd name="connsiteX5" fmla="*/ 2660073 w 6828311"/>
              <a:gd name="connsiteY5" fmla="*/ 251476 h 1997149"/>
              <a:gd name="connsiteX6" fmla="*/ 3241963 w 6828311"/>
              <a:gd name="connsiteY6" fmla="*/ 2094 h 1997149"/>
              <a:gd name="connsiteX7" fmla="*/ 3859481 w 6828311"/>
              <a:gd name="connsiteY7" fmla="*/ 382104 h 1997149"/>
              <a:gd name="connsiteX8" fmla="*/ 4191989 w 6828311"/>
              <a:gd name="connsiteY8" fmla="*/ 750240 h 1997149"/>
              <a:gd name="connsiteX9" fmla="*/ 4453247 w 6828311"/>
              <a:gd name="connsiteY9" fmla="*/ 1213377 h 1997149"/>
              <a:gd name="connsiteX10" fmla="*/ 4940134 w 6828311"/>
              <a:gd name="connsiteY10" fmla="*/ 1569637 h 1997149"/>
              <a:gd name="connsiteX11" fmla="*/ 5628903 w 6828311"/>
              <a:gd name="connsiteY11" fmla="*/ 1819019 h 1997149"/>
              <a:gd name="connsiteX12" fmla="*/ 6270171 w 6828311"/>
              <a:gd name="connsiteY12" fmla="*/ 1961523 h 1997149"/>
              <a:gd name="connsiteX13" fmla="*/ 6828311 w 6828311"/>
              <a:gd name="connsiteY13" fmla="*/ 1997149 h 1997149"/>
              <a:gd name="connsiteX0" fmla="*/ 0 w 6828311"/>
              <a:gd name="connsiteY0" fmla="*/ 1985274 h 1997149"/>
              <a:gd name="connsiteX1" fmla="*/ 629392 w 6828311"/>
              <a:gd name="connsiteY1" fmla="*/ 1925897 h 1997149"/>
              <a:gd name="connsiteX2" fmla="*/ 1223158 w 6828311"/>
              <a:gd name="connsiteY2" fmla="*/ 1747767 h 1997149"/>
              <a:gd name="connsiteX3" fmla="*/ 1710046 w 6828311"/>
              <a:gd name="connsiteY3" fmla="*/ 1260879 h 1997149"/>
              <a:gd name="connsiteX4" fmla="*/ 2137559 w 6828311"/>
              <a:gd name="connsiteY4" fmla="*/ 714613 h 1997149"/>
              <a:gd name="connsiteX5" fmla="*/ 2660073 w 6828311"/>
              <a:gd name="connsiteY5" fmla="*/ 251476 h 1997149"/>
              <a:gd name="connsiteX6" fmla="*/ 3241963 w 6828311"/>
              <a:gd name="connsiteY6" fmla="*/ 2094 h 1997149"/>
              <a:gd name="connsiteX7" fmla="*/ 3859481 w 6828311"/>
              <a:gd name="connsiteY7" fmla="*/ 382104 h 1997149"/>
              <a:gd name="connsiteX8" fmla="*/ 4168238 w 6828311"/>
              <a:gd name="connsiteY8" fmla="*/ 845243 h 1997149"/>
              <a:gd name="connsiteX9" fmla="*/ 4453247 w 6828311"/>
              <a:gd name="connsiteY9" fmla="*/ 1213377 h 1997149"/>
              <a:gd name="connsiteX10" fmla="*/ 4940134 w 6828311"/>
              <a:gd name="connsiteY10" fmla="*/ 1569637 h 1997149"/>
              <a:gd name="connsiteX11" fmla="*/ 5628903 w 6828311"/>
              <a:gd name="connsiteY11" fmla="*/ 1819019 h 1997149"/>
              <a:gd name="connsiteX12" fmla="*/ 6270171 w 6828311"/>
              <a:gd name="connsiteY12" fmla="*/ 1961523 h 1997149"/>
              <a:gd name="connsiteX13" fmla="*/ 6828311 w 6828311"/>
              <a:gd name="connsiteY13" fmla="*/ 1997149 h 1997149"/>
              <a:gd name="connsiteX0" fmla="*/ 0 w 6828311"/>
              <a:gd name="connsiteY0" fmla="*/ 2162430 h 2174305"/>
              <a:gd name="connsiteX1" fmla="*/ 629392 w 6828311"/>
              <a:gd name="connsiteY1" fmla="*/ 2103053 h 2174305"/>
              <a:gd name="connsiteX2" fmla="*/ 1223158 w 6828311"/>
              <a:gd name="connsiteY2" fmla="*/ 1924923 h 2174305"/>
              <a:gd name="connsiteX3" fmla="*/ 1710046 w 6828311"/>
              <a:gd name="connsiteY3" fmla="*/ 1438035 h 2174305"/>
              <a:gd name="connsiteX4" fmla="*/ 2137559 w 6828311"/>
              <a:gd name="connsiteY4" fmla="*/ 891769 h 2174305"/>
              <a:gd name="connsiteX5" fmla="*/ 2660073 w 6828311"/>
              <a:gd name="connsiteY5" fmla="*/ 428632 h 2174305"/>
              <a:gd name="connsiteX6" fmla="*/ 3230088 w 6828311"/>
              <a:gd name="connsiteY6" fmla="*/ 1120 h 2174305"/>
              <a:gd name="connsiteX7" fmla="*/ 3859481 w 6828311"/>
              <a:gd name="connsiteY7" fmla="*/ 559260 h 2174305"/>
              <a:gd name="connsiteX8" fmla="*/ 4168238 w 6828311"/>
              <a:gd name="connsiteY8" fmla="*/ 1022399 h 2174305"/>
              <a:gd name="connsiteX9" fmla="*/ 4453247 w 6828311"/>
              <a:gd name="connsiteY9" fmla="*/ 1390533 h 2174305"/>
              <a:gd name="connsiteX10" fmla="*/ 4940134 w 6828311"/>
              <a:gd name="connsiteY10" fmla="*/ 1746793 h 2174305"/>
              <a:gd name="connsiteX11" fmla="*/ 5628903 w 6828311"/>
              <a:gd name="connsiteY11" fmla="*/ 1996175 h 2174305"/>
              <a:gd name="connsiteX12" fmla="*/ 6270171 w 6828311"/>
              <a:gd name="connsiteY12" fmla="*/ 2138679 h 2174305"/>
              <a:gd name="connsiteX13" fmla="*/ 6828311 w 6828311"/>
              <a:gd name="connsiteY13" fmla="*/ 2174305 h 2174305"/>
              <a:gd name="connsiteX0" fmla="*/ 0 w 6828311"/>
              <a:gd name="connsiteY0" fmla="*/ 2164039 h 2175914"/>
              <a:gd name="connsiteX1" fmla="*/ 629392 w 6828311"/>
              <a:gd name="connsiteY1" fmla="*/ 2104662 h 2175914"/>
              <a:gd name="connsiteX2" fmla="*/ 1223158 w 6828311"/>
              <a:gd name="connsiteY2" fmla="*/ 1926532 h 2175914"/>
              <a:gd name="connsiteX3" fmla="*/ 1710046 w 6828311"/>
              <a:gd name="connsiteY3" fmla="*/ 1439644 h 2175914"/>
              <a:gd name="connsiteX4" fmla="*/ 2137559 w 6828311"/>
              <a:gd name="connsiteY4" fmla="*/ 893378 h 2175914"/>
              <a:gd name="connsiteX5" fmla="*/ 2612571 w 6828311"/>
              <a:gd name="connsiteY5" fmla="*/ 370864 h 2175914"/>
              <a:gd name="connsiteX6" fmla="*/ 3230088 w 6828311"/>
              <a:gd name="connsiteY6" fmla="*/ 2729 h 2175914"/>
              <a:gd name="connsiteX7" fmla="*/ 3859481 w 6828311"/>
              <a:gd name="connsiteY7" fmla="*/ 560869 h 2175914"/>
              <a:gd name="connsiteX8" fmla="*/ 4168238 w 6828311"/>
              <a:gd name="connsiteY8" fmla="*/ 1024008 h 2175914"/>
              <a:gd name="connsiteX9" fmla="*/ 4453247 w 6828311"/>
              <a:gd name="connsiteY9" fmla="*/ 1392142 h 2175914"/>
              <a:gd name="connsiteX10" fmla="*/ 4940134 w 6828311"/>
              <a:gd name="connsiteY10" fmla="*/ 1748402 h 2175914"/>
              <a:gd name="connsiteX11" fmla="*/ 5628903 w 6828311"/>
              <a:gd name="connsiteY11" fmla="*/ 1997784 h 2175914"/>
              <a:gd name="connsiteX12" fmla="*/ 6270171 w 6828311"/>
              <a:gd name="connsiteY12" fmla="*/ 2140288 h 2175914"/>
              <a:gd name="connsiteX13" fmla="*/ 6828311 w 6828311"/>
              <a:gd name="connsiteY13" fmla="*/ 2175914 h 2175914"/>
              <a:gd name="connsiteX0" fmla="*/ 0 w 6828311"/>
              <a:gd name="connsiteY0" fmla="*/ 2164352 h 2176227"/>
              <a:gd name="connsiteX1" fmla="*/ 629392 w 6828311"/>
              <a:gd name="connsiteY1" fmla="*/ 2104975 h 2176227"/>
              <a:gd name="connsiteX2" fmla="*/ 1223158 w 6828311"/>
              <a:gd name="connsiteY2" fmla="*/ 1926845 h 2176227"/>
              <a:gd name="connsiteX3" fmla="*/ 1710046 w 6828311"/>
              <a:gd name="connsiteY3" fmla="*/ 1439957 h 2176227"/>
              <a:gd name="connsiteX4" fmla="*/ 2137559 w 6828311"/>
              <a:gd name="connsiteY4" fmla="*/ 893691 h 2176227"/>
              <a:gd name="connsiteX5" fmla="*/ 2612571 w 6828311"/>
              <a:gd name="connsiteY5" fmla="*/ 371177 h 2176227"/>
              <a:gd name="connsiteX6" fmla="*/ 3230088 w 6828311"/>
              <a:gd name="connsiteY6" fmla="*/ 3042 h 2176227"/>
              <a:gd name="connsiteX7" fmla="*/ 3800104 w 6828311"/>
              <a:gd name="connsiteY7" fmla="*/ 573057 h 2176227"/>
              <a:gd name="connsiteX8" fmla="*/ 4168238 w 6828311"/>
              <a:gd name="connsiteY8" fmla="*/ 1024321 h 2176227"/>
              <a:gd name="connsiteX9" fmla="*/ 4453247 w 6828311"/>
              <a:gd name="connsiteY9" fmla="*/ 1392455 h 2176227"/>
              <a:gd name="connsiteX10" fmla="*/ 4940134 w 6828311"/>
              <a:gd name="connsiteY10" fmla="*/ 1748715 h 2176227"/>
              <a:gd name="connsiteX11" fmla="*/ 5628903 w 6828311"/>
              <a:gd name="connsiteY11" fmla="*/ 1998097 h 2176227"/>
              <a:gd name="connsiteX12" fmla="*/ 6270171 w 6828311"/>
              <a:gd name="connsiteY12" fmla="*/ 2140601 h 2176227"/>
              <a:gd name="connsiteX13" fmla="*/ 6828311 w 6828311"/>
              <a:gd name="connsiteY13" fmla="*/ 2176227 h 2176227"/>
              <a:gd name="connsiteX0" fmla="*/ 0 w 6828311"/>
              <a:gd name="connsiteY0" fmla="*/ 2164352 h 2176227"/>
              <a:gd name="connsiteX1" fmla="*/ 629392 w 6828311"/>
              <a:gd name="connsiteY1" fmla="*/ 2104975 h 2176227"/>
              <a:gd name="connsiteX2" fmla="*/ 1223158 w 6828311"/>
              <a:gd name="connsiteY2" fmla="*/ 1926845 h 2176227"/>
              <a:gd name="connsiteX3" fmla="*/ 1710046 w 6828311"/>
              <a:gd name="connsiteY3" fmla="*/ 1439957 h 2176227"/>
              <a:gd name="connsiteX4" fmla="*/ 2137559 w 6828311"/>
              <a:gd name="connsiteY4" fmla="*/ 893691 h 2176227"/>
              <a:gd name="connsiteX5" fmla="*/ 2612571 w 6828311"/>
              <a:gd name="connsiteY5" fmla="*/ 371177 h 2176227"/>
              <a:gd name="connsiteX6" fmla="*/ 3230088 w 6828311"/>
              <a:gd name="connsiteY6" fmla="*/ 3042 h 2176227"/>
              <a:gd name="connsiteX7" fmla="*/ 3800104 w 6828311"/>
              <a:gd name="connsiteY7" fmla="*/ 573057 h 2176227"/>
              <a:gd name="connsiteX8" fmla="*/ 4168238 w 6828311"/>
              <a:gd name="connsiteY8" fmla="*/ 1024321 h 2176227"/>
              <a:gd name="connsiteX9" fmla="*/ 4417621 w 6828311"/>
              <a:gd name="connsiteY9" fmla="*/ 1463707 h 2176227"/>
              <a:gd name="connsiteX10" fmla="*/ 4940134 w 6828311"/>
              <a:gd name="connsiteY10" fmla="*/ 1748715 h 2176227"/>
              <a:gd name="connsiteX11" fmla="*/ 5628903 w 6828311"/>
              <a:gd name="connsiteY11" fmla="*/ 1998097 h 2176227"/>
              <a:gd name="connsiteX12" fmla="*/ 6270171 w 6828311"/>
              <a:gd name="connsiteY12" fmla="*/ 2140601 h 2176227"/>
              <a:gd name="connsiteX13" fmla="*/ 6828311 w 6828311"/>
              <a:gd name="connsiteY13" fmla="*/ 2176227 h 2176227"/>
              <a:gd name="connsiteX0" fmla="*/ 0 w 6828311"/>
              <a:gd name="connsiteY0" fmla="*/ 2164352 h 2176227"/>
              <a:gd name="connsiteX1" fmla="*/ 629392 w 6828311"/>
              <a:gd name="connsiteY1" fmla="*/ 2104975 h 2176227"/>
              <a:gd name="connsiteX2" fmla="*/ 1223158 w 6828311"/>
              <a:gd name="connsiteY2" fmla="*/ 1926845 h 2176227"/>
              <a:gd name="connsiteX3" fmla="*/ 1710046 w 6828311"/>
              <a:gd name="connsiteY3" fmla="*/ 1439957 h 2176227"/>
              <a:gd name="connsiteX4" fmla="*/ 2137559 w 6828311"/>
              <a:gd name="connsiteY4" fmla="*/ 893691 h 2176227"/>
              <a:gd name="connsiteX5" fmla="*/ 2612571 w 6828311"/>
              <a:gd name="connsiteY5" fmla="*/ 371177 h 2176227"/>
              <a:gd name="connsiteX6" fmla="*/ 3230088 w 6828311"/>
              <a:gd name="connsiteY6" fmla="*/ 3042 h 2176227"/>
              <a:gd name="connsiteX7" fmla="*/ 3800104 w 6828311"/>
              <a:gd name="connsiteY7" fmla="*/ 573057 h 2176227"/>
              <a:gd name="connsiteX8" fmla="*/ 4108861 w 6828311"/>
              <a:gd name="connsiteY8" fmla="*/ 1012446 h 2176227"/>
              <a:gd name="connsiteX9" fmla="*/ 4417621 w 6828311"/>
              <a:gd name="connsiteY9" fmla="*/ 1463707 h 2176227"/>
              <a:gd name="connsiteX10" fmla="*/ 4940134 w 6828311"/>
              <a:gd name="connsiteY10" fmla="*/ 1748715 h 2176227"/>
              <a:gd name="connsiteX11" fmla="*/ 5628903 w 6828311"/>
              <a:gd name="connsiteY11" fmla="*/ 1998097 h 2176227"/>
              <a:gd name="connsiteX12" fmla="*/ 6270171 w 6828311"/>
              <a:gd name="connsiteY12" fmla="*/ 2140601 h 2176227"/>
              <a:gd name="connsiteX13" fmla="*/ 6828311 w 6828311"/>
              <a:gd name="connsiteY13" fmla="*/ 2176227 h 2176227"/>
              <a:gd name="connsiteX0" fmla="*/ 0 w 6828311"/>
              <a:gd name="connsiteY0" fmla="*/ 2164352 h 2176227"/>
              <a:gd name="connsiteX1" fmla="*/ 629392 w 6828311"/>
              <a:gd name="connsiteY1" fmla="*/ 2104975 h 2176227"/>
              <a:gd name="connsiteX2" fmla="*/ 1223158 w 6828311"/>
              <a:gd name="connsiteY2" fmla="*/ 1926845 h 2176227"/>
              <a:gd name="connsiteX3" fmla="*/ 1710046 w 6828311"/>
              <a:gd name="connsiteY3" fmla="*/ 1439957 h 2176227"/>
              <a:gd name="connsiteX4" fmla="*/ 2137559 w 6828311"/>
              <a:gd name="connsiteY4" fmla="*/ 893691 h 2176227"/>
              <a:gd name="connsiteX5" fmla="*/ 2612571 w 6828311"/>
              <a:gd name="connsiteY5" fmla="*/ 371177 h 2176227"/>
              <a:gd name="connsiteX6" fmla="*/ 3230088 w 6828311"/>
              <a:gd name="connsiteY6" fmla="*/ 3042 h 2176227"/>
              <a:gd name="connsiteX7" fmla="*/ 3800104 w 6828311"/>
              <a:gd name="connsiteY7" fmla="*/ 573057 h 2176227"/>
              <a:gd name="connsiteX8" fmla="*/ 4108861 w 6828311"/>
              <a:gd name="connsiteY8" fmla="*/ 1012446 h 2176227"/>
              <a:gd name="connsiteX9" fmla="*/ 4417621 w 6828311"/>
              <a:gd name="connsiteY9" fmla="*/ 1463707 h 2176227"/>
              <a:gd name="connsiteX10" fmla="*/ 4928259 w 6828311"/>
              <a:gd name="connsiteY10" fmla="*/ 1855593 h 2176227"/>
              <a:gd name="connsiteX11" fmla="*/ 5628903 w 6828311"/>
              <a:gd name="connsiteY11" fmla="*/ 1998097 h 2176227"/>
              <a:gd name="connsiteX12" fmla="*/ 6270171 w 6828311"/>
              <a:gd name="connsiteY12" fmla="*/ 2140601 h 2176227"/>
              <a:gd name="connsiteX13" fmla="*/ 6828311 w 6828311"/>
              <a:gd name="connsiteY13" fmla="*/ 2176227 h 2176227"/>
              <a:gd name="connsiteX0" fmla="*/ 0 w 6828311"/>
              <a:gd name="connsiteY0" fmla="*/ 2164352 h 2176227"/>
              <a:gd name="connsiteX1" fmla="*/ 629392 w 6828311"/>
              <a:gd name="connsiteY1" fmla="*/ 2104975 h 2176227"/>
              <a:gd name="connsiteX2" fmla="*/ 1223158 w 6828311"/>
              <a:gd name="connsiteY2" fmla="*/ 1926845 h 2176227"/>
              <a:gd name="connsiteX3" fmla="*/ 1710046 w 6828311"/>
              <a:gd name="connsiteY3" fmla="*/ 1439957 h 2176227"/>
              <a:gd name="connsiteX4" fmla="*/ 2137559 w 6828311"/>
              <a:gd name="connsiteY4" fmla="*/ 893691 h 2176227"/>
              <a:gd name="connsiteX5" fmla="*/ 2612571 w 6828311"/>
              <a:gd name="connsiteY5" fmla="*/ 371177 h 2176227"/>
              <a:gd name="connsiteX6" fmla="*/ 3230088 w 6828311"/>
              <a:gd name="connsiteY6" fmla="*/ 3042 h 2176227"/>
              <a:gd name="connsiteX7" fmla="*/ 3800104 w 6828311"/>
              <a:gd name="connsiteY7" fmla="*/ 573057 h 2176227"/>
              <a:gd name="connsiteX8" fmla="*/ 4108861 w 6828311"/>
              <a:gd name="connsiteY8" fmla="*/ 1012446 h 2176227"/>
              <a:gd name="connsiteX9" fmla="*/ 4417621 w 6828311"/>
              <a:gd name="connsiteY9" fmla="*/ 1463707 h 2176227"/>
              <a:gd name="connsiteX10" fmla="*/ 4928259 w 6828311"/>
              <a:gd name="connsiteY10" fmla="*/ 1855593 h 2176227"/>
              <a:gd name="connsiteX11" fmla="*/ 5640778 w 6828311"/>
              <a:gd name="connsiteY11" fmla="*/ 2069349 h 2176227"/>
              <a:gd name="connsiteX12" fmla="*/ 6270171 w 6828311"/>
              <a:gd name="connsiteY12" fmla="*/ 2140601 h 2176227"/>
              <a:gd name="connsiteX13" fmla="*/ 6828311 w 6828311"/>
              <a:gd name="connsiteY13" fmla="*/ 2176227 h 2176227"/>
              <a:gd name="connsiteX0" fmla="*/ 0 w 6875812"/>
              <a:gd name="connsiteY0" fmla="*/ 2164352 h 2164352"/>
              <a:gd name="connsiteX1" fmla="*/ 629392 w 6875812"/>
              <a:gd name="connsiteY1" fmla="*/ 2104975 h 2164352"/>
              <a:gd name="connsiteX2" fmla="*/ 1223158 w 6875812"/>
              <a:gd name="connsiteY2" fmla="*/ 1926845 h 2164352"/>
              <a:gd name="connsiteX3" fmla="*/ 1710046 w 6875812"/>
              <a:gd name="connsiteY3" fmla="*/ 1439957 h 2164352"/>
              <a:gd name="connsiteX4" fmla="*/ 2137559 w 6875812"/>
              <a:gd name="connsiteY4" fmla="*/ 893691 h 2164352"/>
              <a:gd name="connsiteX5" fmla="*/ 2612571 w 6875812"/>
              <a:gd name="connsiteY5" fmla="*/ 371177 h 2164352"/>
              <a:gd name="connsiteX6" fmla="*/ 3230088 w 6875812"/>
              <a:gd name="connsiteY6" fmla="*/ 3042 h 2164352"/>
              <a:gd name="connsiteX7" fmla="*/ 3800104 w 6875812"/>
              <a:gd name="connsiteY7" fmla="*/ 573057 h 2164352"/>
              <a:gd name="connsiteX8" fmla="*/ 4108861 w 6875812"/>
              <a:gd name="connsiteY8" fmla="*/ 1012446 h 2164352"/>
              <a:gd name="connsiteX9" fmla="*/ 4417621 w 6875812"/>
              <a:gd name="connsiteY9" fmla="*/ 1463707 h 2164352"/>
              <a:gd name="connsiteX10" fmla="*/ 4928259 w 6875812"/>
              <a:gd name="connsiteY10" fmla="*/ 1855593 h 2164352"/>
              <a:gd name="connsiteX11" fmla="*/ 5640778 w 6875812"/>
              <a:gd name="connsiteY11" fmla="*/ 2069349 h 2164352"/>
              <a:gd name="connsiteX12" fmla="*/ 6270171 w 6875812"/>
              <a:gd name="connsiteY12" fmla="*/ 2140601 h 2164352"/>
              <a:gd name="connsiteX13" fmla="*/ 6875812 w 6875812"/>
              <a:gd name="connsiteY13" fmla="*/ 2140601 h 2164352"/>
              <a:gd name="connsiteX0" fmla="*/ 0 w 6875812"/>
              <a:gd name="connsiteY0" fmla="*/ 2161620 h 2161620"/>
              <a:gd name="connsiteX1" fmla="*/ 629392 w 6875812"/>
              <a:gd name="connsiteY1" fmla="*/ 2102243 h 2161620"/>
              <a:gd name="connsiteX2" fmla="*/ 1223158 w 6875812"/>
              <a:gd name="connsiteY2" fmla="*/ 1924113 h 2161620"/>
              <a:gd name="connsiteX3" fmla="*/ 1710046 w 6875812"/>
              <a:gd name="connsiteY3" fmla="*/ 1437225 h 2161620"/>
              <a:gd name="connsiteX4" fmla="*/ 2137559 w 6875812"/>
              <a:gd name="connsiteY4" fmla="*/ 890959 h 2161620"/>
              <a:gd name="connsiteX5" fmla="*/ 2612571 w 6875812"/>
              <a:gd name="connsiteY5" fmla="*/ 368445 h 2161620"/>
              <a:gd name="connsiteX6" fmla="*/ 3230088 w 6875812"/>
              <a:gd name="connsiteY6" fmla="*/ 310 h 2161620"/>
              <a:gd name="connsiteX7" fmla="*/ 3728852 w 6875812"/>
              <a:gd name="connsiteY7" fmla="*/ 427821 h 2161620"/>
              <a:gd name="connsiteX8" fmla="*/ 4108861 w 6875812"/>
              <a:gd name="connsiteY8" fmla="*/ 1009714 h 2161620"/>
              <a:gd name="connsiteX9" fmla="*/ 4417621 w 6875812"/>
              <a:gd name="connsiteY9" fmla="*/ 1460975 h 2161620"/>
              <a:gd name="connsiteX10" fmla="*/ 4928259 w 6875812"/>
              <a:gd name="connsiteY10" fmla="*/ 1852861 h 2161620"/>
              <a:gd name="connsiteX11" fmla="*/ 5640778 w 6875812"/>
              <a:gd name="connsiteY11" fmla="*/ 2066617 h 2161620"/>
              <a:gd name="connsiteX12" fmla="*/ 6270171 w 6875812"/>
              <a:gd name="connsiteY12" fmla="*/ 2137869 h 2161620"/>
              <a:gd name="connsiteX13" fmla="*/ 6875812 w 6875812"/>
              <a:gd name="connsiteY13" fmla="*/ 2137869 h 2161620"/>
              <a:gd name="connsiteX0" fmla="*/ 0 w 6875812"/>
              <a:gd name="connsiteY0" fmla="*/ 2161375 h 2161375"/>
              <a:gd name="connsiteX1" fmla="*/ 629392 w 6875812"/>
              <a:gd name="connsiteY1" fmla="*/ 2101998 h 2161375"/>
              <a:gd name="connsiteX2" fmla="*/ 1223158 w 6875812"/>
              <a:gd name="connsiteY2" fmla="*/ 1923868 h 2161375"/>
              <a:gd name="connsiteX3" fmla="*/ 1710046 w 6875812"/>
              <a:gd name="connsiteY3" fmla="*/ 1436980 h 2161375"/>
              <a:gd name="connsiteX4" fmla="*/ 2137559 w 6875812"/>
              <a:gd name="connsiteY4" fmla="*/ 890714 h 2161375"/>
              <a:gd name="connsiteX5" fmla="*/ 2612571 w 6875812"/>
              <a:gd name="connsiteY5" fmla="*/ 368200 h 2161375"/>
              <a:gd name="connsiteX6" fmla="*/ 3230088 w 6875812"/>
              <a:gd name="connsiteY6" fmla="*/ 65 h 2161375"/>
              <a:gd name="connsiteX7" fmla="*/ 3705101 w 6875812"/>
              <a:gd name="connsiteY7" fmla="*/ 344448 h 2161375"/>
              <a:gd name="connsiteX8" fmla="*/ 4108861 w 6875812"/>
              <a:gd name="connsiteY8" fmla="*/ 1009469 h 2161375"/>
              <a:gd name="connsiteX9" fmla="*/ 4417621 w 6875812"/>
              <a:gd name="connsiteY9" fmla="*/ 1460730 h 2161375"/>
              <a:gd name="connsiteX10" fmla="*/ 4928259 w 6875812"/>
              <a:gd name="connsiteY10" fmla="*/ 1852616 h 2161375"/>
              <a:gd name="connsiteX11" fmla="*/ 5640778 w 6875812"/>
              <a:gd name="connsiteY11" fmla="*/ 2066372 h 2161375"/>
              <a:gd name="connsiteX12" fmla="*/ 6270171 w 6875812"/>
              <a:gd name="connsiteY12" fmla="*/ 2137624 h 2161375"/>
              <a:gd name="connsiteX13" fmla="*/ 6875812 w 6875812"/>
              <a:gd name="connsiteY13" fmla="*/ 2137624 h 2161375"/>
              <a:gd name="connsiteX0" fmla="*/ 0 w 6875812"/>
              <a:gd name="connsiteY0" fmla="*/ 2161688 h 2161688"/>
              <a:gd name="connsiteX1" fmla="*/ 629392 w 6875812"/>
              <a:gd name="connsiteY1" fmla="*/ 2102311 h 2161688"/>
              <a:gd name="connsiteX2" fmla="*/ 1223158 w 6875812"/>
              <a:gd name="connsiteY2" fmla="*/ 1924181 h 2161688"/>
              <a:gd name="connsiteX3" fmla="*/ 1710046 w 6875812"/>
              <a:gd name="connsiteY3" fmla="*/ 1437293 h 2161688"/>
              <a:gd name="connsiteX4" fmla="*/ 2137559 w 6875812"/>
              <a:gd name="connsiteY4" fmla="*/ 891027 h 2161688"/>
              <a:gd name="connsiteX5" fmla="*/ 2612571 w 6875812"/>
              <a:gd name="connsiteY5" fmla="*/ 404139 h 2161688"/>
              <a:gd name="connsiteX6" fmla="*/ 3230088 w 6875812"/>
              <a:gd name="connsiteY6" fmla="*/ 378 h 2161688"/>
              <a:gd name="connsiteX7" fmla="*/ 3705101 w 6875812"/>
              <a:gd name="connsiteY7" fmla="*/ 344761 h 2161688"/>
              <a:gd name="connsiteX8" fmla="*/ 4108861 w 6875812"/>
              <a:gd name="connsiteY8" fmla="*/ 1009782 h 2161688"/>
              <a:gd name="connsiteX9" fmla="*/ 4417621 w 6875812"/>
              <a:gd name="connsiteY9" fmla="*/ 1461043 h 2161688"/>
              <a:gd name="connsiteX10" fmla="*/ 4928259 w 6875812"/>
              <a:gd name="connsiteY10" fmla="*/ 1852929 h 2161688"/>
              <a:gd name="connsiteX11" fmla="*/ 5640778 w 6875812"/>
              <a:gd name="connsiteY11" fmla="*/ 2066685 h 2161688"/>
              <a:gd name="connsiteX12" fmla="*/ 6270171 w 6875812"/>
              <a:gd name="connsiteY12" fmla="*/ 2137937 h 2161688"/>
              <a:gd name="connsiteX13" fmla="*/ 6875812 w 6875812"/>
              <a:gd name="connsiteY13" fmla="*/ 2137937 h 2161688"/>
              <a:gd name="connsiteX0" fmla="*/ 0 w 6875812"/>
              <a:gd name="connsiteY0" fmla="*/ 2161688 h 2161688"/>
              <a:gd name="connsiteX1" fmla="*/ 629392 w 6875812"/>
              <a:gd name="connsiteY1" fmla="*/ 2102311 h 2161688"/>
              <a:gd name="connsiteX2" fmla="*/ 1223158 w 6875812"/>
              <a:gd name="connsiteY2" fmla="*/ 1924181 h 2161688"/>
              <a:gd name="connsiteX3" fmla="*/ 1710046 w 6875812"/>
              <a:gd name="connsiteY3" fmla="*/ 1437293 h 2161688"/>
              <a:gd name="connsiteX4" fmla="*/ 2137559 w 6875812"/>
              <a:gd name="connsiteY4" fmla="*/ 974154 h 2161688"/>
              <a:gd name="connsiteX5" fmla="*/ 2612571 w 6875812"/>
              <a:gd name="connsiteY5" fmla="*/ 404139 h 2161688"/>
              <a:gd name="connsiteX6" fmla="*/ 3230088 w 6875812"/>
              <a:gd name="connsiteY6" fmla="*/ 378 h 2161688"/>
              <a:gd name="connsiteX7" fmla="*/ 3705101 w 6875812"/>
              <a:gd name="connsiteY7" fmla="*/ 344761 h 2161688"/>
              <a:gd name="connsiteX8" fmla="*/ 4108861 w 6875812"/>
              <a:gd name="connsiteY8" fmla="*/ 1009782 h 2161688"/>
              <a:gd name="connsiteX9" fmla="*/ 4417621 w 6875812"/>
              <a:gd name="connsiteY9" fmla="*/ 1461043 h 2161688"/>
              <a:gd name="connsiteX10" fmla="*/ 4928259 w 6875812"/>
              <a:gd name="connsiteY10" fmla="*/ 1852929 h 2161688"/>
              <a:gd name="connsiteX11" fmla="*/ 5640778 w 6875812"/>
              <a:gd name="connsiteY11" fmla="*/ 2066685 h 2161688"/>
              <a:gd name="connsiteX12" fmla="*/ 6270171 w 6875812"/>
              <a:gd name="connsiteY12" fmla="*/ 2137937 h 2161688"/>
              <a:gd name="connsiteX13" fmla="*/ 6875812 w 6875812"/>
              <a:gd name="connsiteY13" fmla="*/ 2137937 h 2161688"/>
              <a:gd name="connsiteX0" fmla="*/ 0 w 6875812"/>
              <a:gd name="connsiteY0" fmla="*/ 2161648 h 2161648"/>
              <a:gd name="connsiteX1" fmla="*/ 629392 w 6875812"/>
              <a:gd name="connsiteY1" fmla="*/ 2102271 h 2161648"/>
              <a:gd name="connsiteX2" fmla="*/ 1223158 w 6875812"/>
              <a:gd name="connsiteY2" fmla="*/ 1924141 h 2161648"/>
              <a:gd name="connsiteX3" fmla="*/ 1710046 w 6875812"/>
              <a:gd name="connsiteY3" fmla="*/ 1437253 h 2161648"/>
              <a:gd name="connsiteX4" fmla="*/ 2137559 w 6875812"/>
              <a:gd name="connsiteY4" fmla="*/ 974114 h 2161648"/>
              <a:gd name="connsiteX5" fmla="*/ 2612571 w 6875812"/>
              <a:gd name="connsiteY5" fmla="*/ 404099 h 2161648"/>
              <a:gd name="connsiteX6" fmla="*/ 3230088 w 6875812"/>
              <a:gd name="connsiteY6" fmla="*/ 338 h 2161648"/>
              <a:gd name="connsiteX7" fmla="*/ 3705101 w 6875812"/>
              <a:gd name="connsiteY7" fmla="*/ 344721 h 2161648"/>
              <a:gd name="connsiteX8" fmla="*/ 4156362 w 6875812"/>
              <a:gd name="connsiteY8" fmla="*/ 867238 h 2161648"/>
              <a:gd name="connsiteX9" fmla="*/ 4417621 w 6875812"/>
              <a:gd name="connsiteY9" fmla="*/ 1461003 h 2161648"/>
              <a:gd name="connsiteX10" fmla="*/ 4928259 w 6875812"/>
              <a:gd name="connsiteY10" fmla="*/ 1852889 h 2161648"/>
              <a:gd name="connsiteX11" fmla="*/ 5640778 w 6875812"/>
              <a:gd name="connsiteY11" fmla="*/ 2066645 h 2161648"/>
              <a:gd name="connsiteX12" fmla="*/ 6270171 w 6875812"/>
              <a:gd name="connsiteY12" fmla="*/ 2137897 h 2161648"/>
              <a:gd name="connsiteX13" fmla="*/ 6875812 w 6875812"/>
              <a:gd name="connsiteY13" fmla="*/ 2137897 h 2161648"/>
              <a:gd name="connsiteX0" fmla="*/ 0 w 6875812"/>
              <a:gd name="connsiteY0" fmla="*/ 2162975 h 2162975"/>
              <a:gd name="connsiteX1" fmla="*/ 629392 w 6875812"/>
              <a:gd name="connsiteY1" fmla="*/ 2103598 h 2162975"/>
              <a:gd name="connsiteX2" fmla="*/ 1223158 w 6875812"/>
              <a:gd name="connsiteY2" fmla="*/ 1925468 h 2162975"/>
              <a:gd name="connsiteX3" fmla="*/ 1710046 w 6875812"/>
              <a:gd name="connsiteY3" fmla="*/ 1438580 h 2162975"/>
              <a:gd name="connsiteX4" fmla="*/ 2137559 w 6875812"/>
              <a:gd name="connsiteY4" fmla="*/ 975441 h 2162975"/>
              <a:gd name="connsiteX5" fmla="*/ 2612571 w 6875812"/>
              <a:gd name="connsiteY5" fmla="*/ 405426 h 2162975"/>
              <a:gd name="connsiteX6" fmla="*/ 3230088 w 6875812"/>
              <a:gd name="connsiteY6" fmla="*/ 1665 h 2162975"/>
              <a:gd name="connsiteX7" fmla="*/ 3740727 w 6875812"/>
              <a:gd name="connsiteY7" fmla="*/ 286672 h 2162975"/>
              <a:gd name="connsiteX8" fmla="*/ 4156362 w 6875812"/>
              <a:gd name="connsiteY8" fmla="*/ 868565 h 2162975"/>
              <a:gd name="connsiteX9" fmla="*/ 4417621 w 6875812"/>
              <a:gd name="connsiteY9" fmla="*/ 1462330 h 2162975"/>
              <a:gd name="connsiteX10" fmla="*/ 4928259 w 6875812"/>
              <a:gd name="connsiteY10" fmla="*/ 1854216 h 2162975"/>
              <a:gd name="connsiteX11" fmla="*/ 5640778 w 6875812"/>
              <a:gd name="connsiteY11" fmla="*/ 2067972 h 2162975"/>
              <a:gd name="connsiteX12" fmla="*/ 6270171 w 6875812"/>
              <a:gd name="connsiteY12" fmla="*/ 2139224 h 2162975"/>
              <a:gd name="connsiteX13" fmla="*/ 6875812 w 6875812"/>
              <a:gd name="connsiteY13" fmla="*/ 2139224 h 2162975"/>
              <a:gd name="connsiteX0" fmla="*/ 0 w 6875812"/>
              <a:gd name="connsiteY0" fmla="*/ 2162975 h 2162975"/>
              <a:gd name="connsiteX1" fmla="*/ 629392 w 6875812"/>
              <a:gd name="connsiteY1" fmla="*/ 2103598 h 2162975"/>
              <a:gd name="connsiteX2" fmla="*/ 1223158 w 6875812"/>
              <a:gd name="connsiteY2" fmla="*/ 1925468 h 2162975"/>
              <a:gd name="connsiteX3" fmla="*/ 1710046 w 6875812"/>
              <a:gd name="connsiteY3" fmla="*/ 1438580 h 2162975"/>
              <a:gd name="connsiteX4" fmla="*/ 2137559 w 6875812"/>
              <a:gd name="connsiteY4" fmla="*/ 975441 h 2162975"/>
              <a:gd name="connsiteX5" fmla="*/ 2612571 w 6875812"/>
              <a:gd name="connsiteY5" fmla="*/ 405426 h 2162975"/>
              <a:gd name="connsiteX6" fmla="*/ 3230088 w 6875812"/>
              <a:gd name="connsiteY6" fmla="*/ 1665 h 2162975"/>
              <a:gd name="connsiteX7" fmla="*/ 3740727 w 6875812"/>
              <a:gd name="connsiteY7" fmla="*/ 286672 h 2162975"/>
              <a:gd name="connsiteX8" fmla="*/ 4156362 w 6875812"/>
              <a:gd name="connsiteY8" fmla="*/ 868565 h 2162975"/>
              <a:gd name="connsiteX9" fmla="*/ 4417621 w 6875812"/>
              <a:gd name="connsiteY9" fmla="*/ 1462330 h 2162975"/>
              <a:gd name="connsiteX10" fmla="*/ 4892633 w 6875812"/>
              <a:gd name="connsiteY10" fmla="*/ 1937343 h 2162975"/>
              <a:gd name="connsiteX11" fmla="*/ 5640778 w 6875812"/>
              <a:gd name="connsiteY11" fmla="*/ 2067972 h 2162975"/>
              <a:gd name="connsiteX12" fmla="*/ 6270171 w 6875812"/>
              <a:gd name="connsiteY12" fmla="*/ 2139224 h 2162975"/>
              <a:gd name="connsiteX13" fmla="*/ 6875812 w 6875812"/>
              <a:gd name="connsiteY13" fmla="*/ 2139224 h 2162975"/>
              <a:gd name="connsiteX0" fmla="*/ 0 w 6875812"/>
              <a:gd name="connsiteY0" fmla="*/ 2162975 h 2162975"/>
              <a:gd name="connsiteX1" fmla="*/ 629392 w 6875812"/>
              <a:gd name="connsiteY1" fmla="*/ 2103598 h 2162975"/>
              <a:gd name="connsiteX2" fmla="*/ 1223158 w 6875812"/>
              <a:gd name="connsiteY2" fmla="*/ 1925468 h 2162975"/>
              <a:gd name="connsiteX3" fmla="*/ 1710046 w 6875812"/>
              <a:gd name="connsiteY3" fmla="*/ 1438580 h 2162975"/>
              <a:gd name="connsiteX4" fmla="*/ 2137559 w 6875812"/>
              <a:gd name="connsiteY4" fmla="*/ 975441 h 2162975"/>
              <a:gd name="connsiteX5" fmla="*/ 2612571 w 6875812"/>
              <a:gd name="connsiteY5" fmla="*/ 405426 h 2162975"/>
              <a:gd name="connsiteX6" fmla="*/ 3230088 w 6875812"/>
              <a:gd name="connsiteY6" fmla="*/ 1665 h 2162975"/>
              <a:gd name="connsiteX7" fmla="*/ 3740727 w 6875812"/>
              <a:gd name="connsiteY7" fmla="*/ 286672 h 2162975"/>
              <a:gd name="connsiteX8" fmla="*/ 4156362 w 6875812"/>
              <a:gd name="connsiteY8" fmla="*/ 868565 h 2162975"/>
              <a:gd name="connsiteX9" fmla="*/ 4417621 w 6875812"/>
              <a:gd name="connsiteY9" fmla="*/ 1462330 h 2162975"/>
              <a:gd name="connsiteX10" fmla="*/ 4892633 w 6875812"/>
              <a:gd name="connsiteY10" fmla="*/ 1937343 h 2162975"/>
              <a:gd name="connsiteX11" fmla="*/ 5557651 w 6875812"/>
              <a:gd name="connsiteY11" fmla="*/ 2115473 h 2162975"/>
              <a:gd name="connsiteX12" fmla="*/ 6270171 w 6875812"/>
              <a:gd name="connsiteY12" fmla="*/ 2139224 h 2162975"/>
              <a:gd name="connsiteX13" fmla="*/ 6875812 w 6875812"/>
              <a:gd name="connsiteY13" fmla="*/ 2139224 h 2162975"/>
              <a:gd name="connsiteX0" fmla="*/ 0 w 6875812"/>
              <a:gd name="connsiteY0" fmla="*/ 2162975 h 2163328"/>
              <a:gd name="connsiteX1" fmla="*/ 629392 w 6875812"/>
              <a:gd name="connsiteY1" fmla="*/ 2103598 h 2163328"/>
              <a:gd name="connsiteX2" fmla="*/ 1223158 w 6875812"/>
              <a:gd name="connsiteY2" fmla="*/ 1925468 h 2163328"/>
              <a:gd name="connsiteX3" fmla="*/ 1710046 w 6875812"/>
              <a:gd name="connsiteY3" fmla="*/ 1438580 h 2163328"/>
              <a:gd name="connsiteX4" fmla="*/ 2137559 w 6875812"/>
              <a:gd name="connsiteY4" fmla="*/ 975441 h 2163328"/>
              <a:gd name="connsiteX5" fmla="*/ 2612571 w 6875812"/>
              <a:gd name="connsiteY5" fmla="*/ 405426 h 2163328"/>
              <a:gd name="connsiteX6" fmla="*/ 3230088 w 6875812"/>
              <a:gd name="connsiteY6" fmla="*/ 1665 h 2163328"/>
              <a:gd name="connsiteX7" fmla="*/ 3740727 w 6875812"/>
              <a:gd name="connsiteY7" fmla="*/ 286672 h 2163328"/>
              <a:gd name="connsiteX8" fmla="*/ 4156362 w 6875812"/>
              <a:gd name="connsiteY8" fmla="*/ 868565 h 2163328"/>
              <a:gd name="connsiteX9" fmla="*/ 4417621 w 6875812"/>
              <a:gd name="connsiteY9" fmla="*/ 1462330 h 2163328"/>
              <a:gd name="connsiteX10" fmla="*/ 4892633 w 6875812"/>
              <a:gd name="connsiteY10" fmla="*/ 1937343 h 2163328"/>
              <a:gd name="connsiteX11" fmla="*/ 5557651 w 6875812"/>
              <a:gd name="connsiteY11" fmla="*/ 2115473 h 2163328"/>
              <a:gd name="connsiteX12" fmla="*/ 6234545 w 6875812"/>
              <a:gd name="connsiteY12" fmla="*/ 2162975 h 2163328"/>
              <a:gd name="connsiteX13" fmla="*/ 6875812 w 6875812"/>
              <a:gd name="connsiteY13" fmla="*/ 2139224 h 2163328"/>
              <a:gd name="connsiteX0" fmla="*/ 0 w 6234545"/>
              <a:gd name="connsiteY0" fmla="*/ 2162975 h 2162975"/>
              <a:gd name="connsiteX1" fmla="*/ 629392 w 6234545"/>
              <a:gd name="connsiteY1" fmla="*/ 2103598 h 2162975"/>
              <a:gd name="connsiteX2" fmla="*/ 1223158 w 6234545"/>
              <a:gd name="connsiteY2" fmla="*/ 1925468 h 2162975"/>
              <a:gd name="connsiteX3" fmla="*/ 1710046 w 6234545"/>
              <a:gd name="connsiteY3" fmla="*/ 1438580 h 2162975"/>
              <a:gd name="connsiteX4" fmla="*/ 2137559 w 6234545"/>
              <a:gd name="connsiteY4" fmla="*/ 975441 h 2162975"/>
              <a:gd name="connsiteX5" fmla="*/ 2612571 w 6234545"/>
              <a:gd name="connsiteY5" fmla="*/ 405426 h 2162975"/>
              <a:gd name="connsiteX6" fmla="*/ 3230088 w 6234545"/>
              <a:gd name="connsiteY6" fmla="*/ 1665 h 2162975"/>
              <a:gd name="connsiteX7" fmla="*/ 3740727 w 6234545"/>
              <a:gd name="connsiteY7" fmla="*/ 286672 h 2162975"/>
              <a:gd name="connsiteX8" fmla="*/ 4156362 w 6234545"/>
              <a:gd name="connsiteY8" fmla="*/ 868565 h 2162975"/>
              <a:gd name="connsiteX9" fmla="*/ 4417621 w 6234545"/>
              <a:gd name="connsiteY9" fmla="*/ 1462330 h 2162975"/>
              <a:gd name="connsiteX10" fmla="*/ 4892633 w 6234545"/>
              <a:gd name="connsiteY10" fmla="*/ 1937343 h 2162975"/>
              <a:gd name="connsiteX11" fmla="*/ 5557651 w 6234545"/>
              <a:gd name="connsiteY11" fmla="*/ 2115473 h 2162975"/>
              <a:gd name="connsiteX12" fmla="*/ 6234545 w 6234545"/>
              <a:gd name="connsiteY12" fmla="*/ 2162975 h 2162975"/>
              <a:gd name="connsiteX0" fmla="*/ 0 w 6234545"/>
              <a:gd name="connsiteY0" fmla="*/ 2162975 h 2162975"/>
              <a:gd name="connsiteX1" fmla="*/ 629392 w 6234545"/>
              <a:gd name="connsiteY1" fmla="*/ 2103598 h 2162975"/>
              <a:gd name="connsiteX2" fmla="*/ 1223158 w 6234545"/>
              <a:gd name="connsiteY2" fmla="*/ 1925468 h 2162975"/>
              <a:gd name="connsiteX3" fmla="*/ 1710046 w 6234545"/>
              <a:gd name="connsiteY3" fmla="*/ 1438580 h 2162975"/>
              <a:gd name="connsiteX4" fmla="*/ 2137559 w 6234545"/>
              <a:gd name="connsiteY4" fmla="*/ 975441 h 2162975"/>
              <a:gd name="connsiteX5" fmla="*/ 2612571 w 6234545"/>
              <a:gd name="connsiteY5" fmla="*/ 405426 h 2162975"/>
              <a:gd name="connsiteX6" fmla="*/ 3230088 w 6234545"/>
              <a:gd name="connsiteY6" fmla="*/ 1665 h 2162975"/>
              <a:gd name="connsiteX7" fmla="*/ 3740727 w 6234545"/>
              <a:gd name="connsiteY7" fmla="*/ 286672 h 2162975"/>
              <a:gd name="connsiteX8" fmla="*/ 4156362 w 6234545"/>
              <a:gd name="connsiteY8" fmla="*/ 868565 h 2162975"/>
              <a:gd name="connsiteX9" fmla="*/ 4536374 w 6234545"/>
              <a:gd name="connsiteY9" fmla="*/ 1486081 h 2162975"/>
              <a:gd name="connsiteX10" fmla="*/ 4892633 w 6234545"/>
              <a:gd name="connsiteY10" fmla="*/ 1937343 h 2162975"/>
              <a:gd name="connsiteX11" fmla="*/ 5557651 w 6234545"/>
              <a:gd name="connsiteY11" fmla="*/ 2115473 h 2162975"/>
              <a:gd name="connsiteX12" fmla="*/ 6234545 w 6234545"/>
              <a:gd name="connsiteY12" fmla="*/ 2162975 h 2162975"/>
              <a:gd name="connsiteX0" fmla="*/ 0 w 6234545"/>
              <a:gd name="connsiteY0" fmla="*/ 2162975 h 2162975"/>
              <a:gd name="connsiteX1" fmla="*/ 629392 w 6234545"/>
              <a:gd name="connsiteY1" fmla="*/ 2103598 h 2162975"/>
              <a:gd name="connsiteX2" fmla="*/ 1223158 w 6234545"/>
              <a:gd name="connsiteY2" fmla="*/ 1925468 h 2162975"/>
              <a:gd name="connsiteX3" fmla="*/ 1710046 w 6234545"/>
              <a:gd name="connsiteY3" fmla="*/ 1497957 h 2162975"/>
              <a:gd name="connsiteX4" fmla="*/ 2137559 w 6234545"/>
              <a:gd name="connsiteY4" fmla="*/ 975441 h 2162975"/>
              <a:gd name="connsiteX5" fmla="*/ 2612571 w 6234545"/>
              <a:gd name="connsiteY5" fmla="*/ 405426 h 2162975"/>
              <a:gd name="connsiteX6" fmla="*/ 3230088 w 6234545"/>
              <a:gd name="connsiteY6" fmla="*/ 1665 h 2162975"/>
              <a:gd name="connsiteX7" fmla="*/ 3740727 w 6234545"/>
              <a:gd name="connsiteY7" fmla="*/ 286672 h 2162975"/>
              <a:gd name="connsiteX8" fmla="*/ 4156362 w 6234545"/>
              <a:gd name="connsiteY8" fmla="*/ 868565 h 2162975"/>
              <a:gd name="connsiteX9" fmla="*/ 4536374 w 6234545"/>
              <a:gd name="connsiteY9" fmla="*/ 1486081 h 2162975"/>
              <a:gd name="connsiteX10" fmla="*/ 4892633 w 6234545"/>
              <a:gd name="connsiteY10" fmla="*/ 1937343 h 2162975"/>
              <a:gd name="connsiteX11" fmla="*/ 5557651 w 6234545"/>
              <a:gd name="connsiteY11" fmla="*/ 2115473 h 2162975"/>
              <a:gd name="connsiteX12" fmla="*/ 6234545 w 6234545"/>
              <a:gd name="connsiteY12" fmla="*/ 2162975 h 2162975"/>
              <a:gd name="connsiteX0" fmla="*/ 0 w 6234545"/>
              <a:gd name="connsiteY0" fmla="*/ 2162975 h 2162975"/>
              <a:gd name="connsiteX1" fmla="*/ 629392 w 6234545"/>
              <a:gd name="connsiteY1" fmla="*/ 2103598 h 2162975"/>
              <a:gd name="connsiteX2" fmla="*/ 1223158 w 6234545"/>
              <a:gd name="connsiteY2" fmla="*/ 1925468 h 2162975"/>
              <a:gd name="connsiteX3" fmla="*/ 1710046 w 6234545"/>
              <a:gd name="connsiteY3" fmla="*/ 1497957 h 2162975"/>
              <a:gd name="connsiteX4" fmla="*/ 2137559 w 6234545"/>
              <a:gd name="connsiteY4" fmla="*/ 975441 h 2162975"/>
              <a:gd name="connsiteX5" fmla="*/ 2612571 w 6234545"/>
              <a:gd name="connsiteY5" fmla="*/ 405426 h 2162975"/>
              <a:gd name="connsiteX6" fmla="*/ 3230088 w 6234545"/>
              <a:gd name="connsiteY6" fmla="*/ 1665 h 2162975"/>
              <a:gd name="connsiteX7" fmla="*/ 3740727 w 6234545"/>
              <a:gd name="connsiteY7" fmla="*/ 286672 h 2162975"/>
              <a:gd name="connsiteX8" fmla="*/ 4156362 w 6234545"/>
              <a:gd name="connsiteY8" fmla="*/ 868565 h 2162975"/>
              <a:gd name="connsiteX9" fmla="*/ 4536374 w 6234545"/>
              <a:gd name="connsiteY9" fmla="*/ 1486081 h 2162975"/>
              <a:gd name="connsiteX10" fmla="*/ 4964763 w 6234545"/>
              <a:gd name="connsiteY10" fmla="*/ 1937343 h 2162975"/>
              <a:gd name="connsiteX11" fmla="*/ 5557651 w 6234545"/>
              <a:gd name="connsiteY11" fmla="*/ 2115473 h 2162975"/>
              <a:gd name="connsiteX12" fmla="*/ 6234545 w 6234545"/>
              <a:gd name="connsiteY12" fmla="*/ 2162975 h 2162975"/>
              <a:gd name="connsiteX0" fmla="*/ 0 w 6234545"/>
              <a:gd name="connsiteY0" fmla="*/ 2162975 h 2162975"/>
              <a:gd name="connsiteX1" fmla="*/ 629392 w 6234545"/>
              <a:gd name="connsiteY1" fmla="*/ 2103598 h 2162975"/>
              <a:gd name="connsiteX2" fmla="*/ 1237586 w 6234545"/>
              <a:gd name="connsiteY2" fmla="*/ 2011986 h 2162975"/>
              <a:gd name="connsiteX3" fmla="*/ 1710046 w 6234545"/>
              <a:gd name="connsiteY3" fmla="*/ 1497957 h 2162975"/>
              <a:gd name="connsiteX4" fmla="*/ 2137559 w 6234545"/>
              <a:gd name="connsiteY4" fmla="*/ 975441 h 2162975"/>
              <a:gd name="connsiteX5" fmla="*/ 2612571 w 6234545"/>
              <a:gd name="connsiteY5" fmla="*/ 405426 h 2162975"/>
              <a:gd name="connsiteX6" fmla="*/ 3230088 w 6234545"/>
              <a:gd name="connsiteY6" fmla="*/ 1665 h 2162975"/>
              <a:gd name="connsiteX7" fmla="*/ 3740727 w 6234545"/>
              <a:gd name="connsiteY7" fmla="*/ 286672 h 2162975"/>
              <a:gd name="connsiteX8" fmla="*/ 4156362 w 6234545"/>
              <a:gd name="connsiteY8" fmla="*/ 868565 h 2162975"/>
              <a:gd name="connsiteX9" fmla="*/ 4536374 w 6234545"/>
              <a:gd name="connsiteY9" fmla="*/ 1486081 h 2162975"/>
              <a:gd name="connsiteX10" fmla="*/ 4964763 w 6234545"/>
              <a:gd name="connsiteY10" fmla="*/ 1937343 h 2162975"/>
              <a:gd name="connsiteX11" fmla="*/ 5557651 w 6234545"/>
              <a:gd name="connsiteY11" fmla="*/ 2115473 h 2162975"/>
              <a:gd name="connsiteX12" fmla="*/ 6234545 w 6234545"/>
              <a:gd name="connsiteY12" fmla="*/ 2162975 h 2162975"/>
              <a:gd name="connsiteX0" fmla="*/ 0 w 6234545"/>
              <a:gd name="connsiteY0" fmla="*/ 2162975 h 2176854"/>
              <a:gd name="connsiteX1" fmla="*/ 629393 w 6234545"/>
              <a:gd name="connsiteY1" fmla="*/ 2168487 h 2176854"/>
              <a:gd name="connsiteX2" fmla="*/ 1237586 w 6234545"/>
              <a:gd name="connsiteY2" fmla="*/ 2011986 h 2176854"/>
              <a:gd name="connsiteX3" fmla="*/ 1710046 w 6234545"/>
              <a:gd name="connsiteY3" fmla="*/ 1497957 h 2176854"/>
              <a:gd name="connsiteX4" fmla="*/ 2137559 w 6234545"/>
              <a:gd name="connsiteY4" fmla="*/ 975441 h 2176854"/>
              <a:gd name="connsiteX5" fmla="*/ 2612571 w 6234545"/>
              <a:gd name="connsiteY5" fmla="*/ 405426 h 2176854"/>
              <a:gd name="connsiteX6" fmla="*/ 3230088 w 6234545"/>
              <a:gd name="connsiteY6" fmla="*/ 1665 h 2176854"/>
              <a:gd name="connsiteX7" fmla="*/ 3740727 w 6234545"/>
              <a:gd name="connsiteY7" fmla="*/ 286672 h 2176854"/>
              <a:gd name="connsiteX8" fmla="*/ 4156362 w 6234545"/>
              <a:gd name="connsiteY8" fmla="*/ 868565 h 2176854"/>
              <a:gd name="connsiteX9" fmla="*/ 4536374 w 6234545"/>
              <a:gd name="connsiteY9" fmla="*/ 1486081 h 2176854"/>
              <a:gd name="connsiteX10" fmla="*/ 4964763 w 6234545"/>
              <a:gd name="connsiteY10" fmla="*/ 1937343 h 2176854"/>
              <a:gd name="connsiteX11" fmla="*/ 5557651 w 6234545"/>
              <a:gd name="connsiteY11" fmla="*/ 2115473 h 2176854"/>
              <a:gd name="connsiteX12" fmla="*/ 6234545 w 6234545"/>
              <a:gd name="connsiteY12" fmla="*/ 2162975 h 2176854"/>
              <a:gd name="connsiteX0" fmla="*/ 0 w 5605152"/>
              <a:gd name="connsiteY0" fmla="*/ 2168487 h 2168486"/>
              <a:gd name="connsiteX1" fmla="*/ 608193 w 5605152"/>
              <a:gd name="connsiteY1" fmla="*/ 2011986 h 2168486"/>
              <a:gd name="connsiteX2" fmla="*/ 1080653 w 5605152"/>
              <a:gd name="connsiteY2" fmla="*/ 1497957 h 2168486"/>
              <a:gd name="connsiteX3" fmla="*/ 1508166 w 5605152"/>
              <a:gd name="connsiteY3" fmla="*/ 975441 h 2168486"/>
              <a:gd name="connsiteX4" fmla="*/ 1983178 w 5605152"/>
              <a:gd name="connsiteY4" fmla="*/ 405426 h 2168486"/>
              <a:gd name="connsiteX5" fmla="*/ 2600695 w 5605152"/>
              <a:gd name="connsiteY5" fmla="*/ 1665 h 2168486"/>
              <a:gd name="connsiteX6" fmla="*/ 3111334 w 5605152"/>
              <a:gd name="connsiteY6" fmla="*/ 286672 h 2168486"/>
              <a:gd name="connsiteX7" fmla="*/ 3526969 w 5605152"/>
              <a:gd name="connsiteY7" fmla="*/ 868565 h 2168486"/>
              <a:gd name="connsiteX8" fmla="*/ 3906981 w 5605152"/>
              <a:gd name="connsiteY8" fmla="*/ 1486081 h 2168486"/>
              <a:gd name="connsiteX9" fmla="*/ 4335370 w 5605152"/>
              <a:gd name="connsiteY9" fmla="*/ 1937343 h 2168486"/>
              <a:gd name="connsiteX10" fmla="*/ 4928258 w 5605152"/>
              <a:gd name="connsiteY10" fmla="*/ 2115473 h 2168486"/>
              <a:gd name="connsiteX11" fmla="*/ 5605152 w 5605152"/>
              <a:gd name="connsiteY11" fmla="*/ 2162975 h 2168486"/>
              <a:gd name="connsiteX0" fmla="*/ 0 w 5605152"/>
              <a:gd name="connsiteY0" fmla="*/ 2168487 h 2168488"/>
              <a:gd name="connsiteX1" fmla="*/ 608193 w 5605152"/>
              <a:gd name="connsiteY1" fmla="*/ 2011986 h 2168488"/>
              <a:gd name="connsiteX2" fmla="*/ 1080653 w 5605152"/>
              <a:gd name="connsiteY2" fmla="*/ 1497957 h 2168488"/>
              <a:gd name="connsiteX3" fmla="*/ 1508166 w 5605152"/>
              <a:gd name="connsiteY3" fmla="*/ 975441 h 2168488"/>
              <a:gd name="connsiteX4" fmla="*/ 1983178 w 5605152"/>
              <a:gd name="connsiteY4" fmla="*/ 405426 h 2168488"/>
              <a:gd name="connsiteX5" fmla="*/ 2600695 w 5605152"/>
              <a:gd name="connsiteY5" fmla="*/ 1665 h 2168488"/>
              <a:gd name="connsiteX6" fmla="*/ 3111334 w 5605152"/>
              <a:gd name="connsiteY6" fmla="*/ 286672 h 2168488"/>
              <a:gd name="connsiteX7" fmla="*/ 3526969 w 5605152"/>
              <a:gd name="connsiteY7" fmla="*/ 868565 h 2168488"/>
              <a:gd name="connsiteX8" fmla="*/ 3906981 w 5605152"/>
              <a:gd name="connsiteY8" fmla="*/ 1486081 h 2168488"/>
              <a:gd name="connsiteX9" fmla="*/ 4335370 w 5605152"/>
              <a:gd name="connsiteY9" fmla="*/ 2002232 h 2168488"/>
              <a:gd name="connsiteX10" fmla="*/ 4928258 w 5605152"/>
              <a:gd name="connsiteY10" fmla="*/ 2115473 h 2168488"/>
              <a:gd name="connsiteX11" fmla="*/ 5605152 w 5605152"/>
              <a:gd name="connsiteY11" fmla="*/ 2162975 h 2168488"/>
              <a:gd name="connsiteX0" fmla="*/ 0 w 5605152"/>
              <a:gd name="connsiteY0" fmla="*/ 2168487 h 2168486"/>
              <a:gd name="connsiteX1" fmla="*/ 608193 w 5605152"/>
              <a:gd name="connsiteY1" fmla="*/ 2011986 h 2168486"/>
              <a:gd name="connsiteX2" fmla="*/ 1080653 w 5605152"/>
              <a:gd name="connsiteY2" fmla="*/ 1497957 h 2168486"/>
              <a:gd name="connsiteX3" fmla="*/ 1508166 w 5605152"/>
              <a:gd name="connsiteY3" fmla="*/ 975441 h 2168486"/>
              <a:gd name="connsiteX4" fmla="*/ 1983178 w 5605152"/>
              <a:gd name="connsiteY4" fmla="*/ 405426 h 2168486"/>
              <a:gd name="connsiteX5" fmla="*/ 2600695 w 5605152"/>
              <a:gd name="connsiteY5" fmla="*/ 1665 h 2168486"/>
              <a:gd name="connsiteX6" fmla="*/ 3111334 w 5605152"/>
              <a:gd name="connsiteY6" fmla="*/ 286672 h 2168486"/>
              <a:gd name="connsiteX7" fmla="*/ 3526969 w 5605152"/>
              <a:gd name="connsiteY7" fmla="*/ 868565 h 2168486"/>
              <a:gd name="connsiteX8" fmla="*/ 3906981 w 5605152"/>
              <a:gd name="connsiteY8" fmla="*/ 1486081 h 2168486"/>
              <a:gd name="connsiteX9" fmla="*/ 4335370 w 5605152"/>
              <a:gd name="connsiteY9" fmla="*/ 2002232 h 2168486"/>
              <a:gd name="connsiteX10" fmla="*/ 4928258 w 5605152"/>
              <a:gd name="connsiteY10" fmla="*/ 2115473 h 2168486"/>
              <a:gd name="connsiteX11" fmla="*/ 4924714 w 5605152"/>
              <a:gd name="connsiteY11" fmla="*/ 2144950 h 2168486"/>
              <a:gd name="connsiteX12" fmla="*/ 5605152 w 5605152"/>
              <a:gd name="connsiteY12" fmla="*/ 2162975 h 2168486"/>
              <a:gd name="connsiteX0" fmla="*/ 0 w 4954783"/>
              <a:gd name="connsiteY0" fmla="*/ 2168487 h 2168488"/>
              <a:gd name="connsiteX1" fmla="*/ 608193 w 4954783"/>
              <a:gd name="connsiteY1" fmla="*/ 2011986 h 2168488"/>
              <a:gd name="connsiteX2" fmla="*/ 1080653 w 4954783"/>
              <a:gd name="connsiteY2" fmla="*/ 1497957 h 2168488"/>
              <a:gd name="connsiteX3" fmla="*/ 1508166 w 4954783"/>
              <a:gd name="connsiteY3" fmla="*/ 975441 h 2168488"/>
              <a:gd name="connsiteX4" fmla="*/ 1983178 w 4954783"/>
              <a:gd name="connsiteY4" fmla="*/ 405426 h 2168488"/>
              <a:gd name="connsiteX5" fmla="*/ 2600695 w 4954783"/>
              <a:gd name="connsiteY5" fmla="*/ 1665 h 2168488"/>
              <a:gd name="connsiteX6" fmla="*/ 3111334 w 4954783"/>
              <a:gd name="connsiteY6" fmla="*/ 286672 h 2168488"/>
              <a:gd name="connsiteX7" fmla="*/ 3526969 w 4954783"/>
              <a:gd name="connsiteY7" fmla="*/ 868565 h 2168488"/>
              <a:gd name="connsiteX8" fmla="*/ 3906981 w 4954783"/>
              <a:gd name="connsiteY8" fmla="*/ 1486081 h 2168488"/>
              <a:gd name="connsiteX9" fmla="*/ 4335370 w 4954783"/>
              <a:gd name="connsiteY9" fmla="*/ 2002232 h 2168488"/>
              <a:gd name="connsiteX10" fmla="*/ 4928258 w 4954783"/>
              <a:gd name="connsiteY10" fmla="*/ 2115473 h 2168488"/>
              <a:gd name="connsiteX11" fmla="*/ 4924714 w 4954783"/>
              <a:gd name="connsiteY11" fmla="*/ 2144950 h 2168488"/>
              <a:gd name="connsiteX0" fmla="*/ 0 w 5343075"/>
              <a:gd name="connsiteY0" fmla="*/ 2168487 h 2168486"/>
              <a:gd name="connsiteX1" fmla="*/ 608193 w 5343075"/>
              <a:gd name="connsiteY1" fmla="*/ 2011986 h 2168486"/>
              <a:gd name="connsiteX2" fmla="*/ 1080653 w 5343075"/>
              <a:gd name="connsiteY2" fmla="*/ 1497957 h 2168486"/>
              <a:gd name="connsiteX3" fmla="*/ 1508166 w 5343075"/>
              <a:gd name="connsiteY3" fmla="*/ 975441 h 2168486"/>
              <a:gd name="connsiteX4" fmla="*/ 1983178 w 5343075"/>
              <a:gd name="connsiteY4" fmla="*/ 405426 h 2168486"/>
              <a:gd name="connsiteX5" fmla="*/ 2600695 w 5343075"/>
              <a:gd name="connsiteY5" fmla="*/ 1665 h 2168486"/>
              <a:gd name="connsiteX6" fmla="*/ 3111334 w 5343075"/>
              <a:gd name="connsiteY6" fmla="*/ 286672 h 2168486"/>
              <a:gd name="connsiteX7" fmla="*/ 3526969 w 5343075"/>
              <a:gd name="connsiteY7" fmla="*/ 868565 h 2168486"/>
              <a:gd name="connsiteX8" fmla="*/ 3906981 w 5343075"/>
              <a:gd name="connsiteY8" fmla="*/ 1486081 h 2168486"/>
              <a:gd name="connsiteX9" fmla="*/ 4335370 w 5343075"/>
              <a:gd name="connsiteY9" fmla="*/ 2002232 h 2168486"/>
              <a:gd name="connsiteX10" fmla="*/ 4928258 w 5343075"/>
              <a:gd name="connsiteY10" fmla="*/ 2115473 h 2168486"/>
              <a:gd name="connsiteX11" fmla="*/ 5343075 w 5343075"/>
              <a:gd name="connsiteY11" fmla="*/ 2144950 h 2168486"/>
              <a:gd name="connsiteX0" fmla="*/ 0 w 5343075"/>
              <a:gd name="connsiteY0" fmla="*/ 2168487 h 2180025"/>
              <a:gd name="connsiteX1" fmla="*/ 608193 w 5343075"/>
              <a:gd name="connsiteY1" fmla="*/ 2011986 h 2180025"/>
              <a:gd name="connsiteX2" fmla="*/ 1080653 w 5343075"/>
              <a:gd name="connsiteY2" fmla="*/ 1497957 h 2180025"/>
              <a:gd name="connsiteX3" fmla="*/ 1508166 w 5343075"/>
              <a:gd name="connsiteY3" fmla="*/ 975441 h 2180025"/>
              <a:gd name="connsiteX4" fmla="*/ 1983178 w 5343075"/>
              <a:gd name="connsiteY4" fmla="*/ 405426 h 2180025"/>
              <a:gd name="connsiteX5" fmla="*/ 2600695 w 5343075"/>
              <a:gd name="connsiteY5" fmla="*/ 1665 h 2180025"/>
              <a:gd name="connsiteX6" fmla="*/ 3111334 w 5343075"/>
              <a:gd name="connsiteY6" fmla="*/ 286672 h 2180025"/>
              <a:gd name="connsiteX7" fmla="*/ 3526969 w 5343075"/>
              <a:gd name="connsiteY7" fmla="*/ 868565 h 2180025"/>
              <a:gd name="connsiteX8" fmla="*/ 3906981 w 5343075"/>
              <a:gd name="connsiteY8" fmla="*/ 1486081 h 2180025"/>
              <a:gd name="connsiteX9" fmla="*/ 4335370 w 5343075"/>
              <a:gd name="connsiteY9" fmla="*/ 2002232 h 2180025"/>
              <a:gd name="connsiteX10" fmla="*/ 4674069 w 5343075"/>
              <a:gd name="connsiteY10" fmla="*/ 2174505 h 2180025"/>
              <a:gd name="connsiteX11" fmla="*/ 5343075 w 5343075"/>
              <a:gd name="connsiteY11" fmla="*/ 2144950 h 2180025"/>
              <a:gd name="connsiteX0" fmla="*/ 0 w 4674069"/>
              <a:gd name="connsiteY0" fmla="*/ 2168487 h 2174505"/>
              <a:gd name="connsiteX1" fmla="*/ 608193 w 4674069"/>
              <a:gd name="connsiteY1" fmla="*/ 2011986 h 2174505"/>
              <a:gd name="connsiteX2" fmla="*/ 1080653 w 4674069"/>
              <a:gd name="connsiteY2" fmla="*/ 1497957 h 2174505"/>
              <a:gd name="connsiteX3" fmla="*/ 1508166 w 4674069"/>
              <a:gd name="connsiteY3" fmla="*/ 975441 h 2174505"/>
              <a:gd name="connsiteX4" fmla="*/ 1983178 w 4674069"/>
              <a:gd name="connsiteY4" fmla="*/ 405426 h 2174505"/>
              <a:gd name="connsiteX5" fmla="*/ 2600695 w 4674069"/>
              <a:gd name="connsiteY5" fmla="*/ 1665 h 2174505"/>
              <a:gd name="connsiteX6" fmla="*/ 3111334 w 4674069"/>
              <a:gd name="connsiteY6" fmla="*/ 286672 h 2174505"/>
              <a:gd name="connsiteX7" fmla="*/ 3526969 w 4674069"/>
              <a:gd name="connsiteY7" fmla="*/ 868565 h 2174505"/>
              <a:gd name="connsiteX8" fmla="*/ 3906981 w 4674069"/>
              <a:gd name="connsiteY8" fmla="*/ 1486081 h 2174505"/>
              <a:gd name="connsiteX9" fmla="*/ 4335370 w 4674069"/>
              <a:gd name="connsiteY9" fmla="*/ 2002232 h 2174505"/>
              <a:gd name="connsiteX10" fmla="*/ 4674069 w 4674069"/>
              <a:gd name="connsiteY10" fmla="*/ 2174505 h 2174505"/>
              <a:gd name="connsiteX0" fmla="*/ 0 w 4674069"/>
              <a:gd name="connsiteY0" fmla="*/ 2168487 h 2174505"/>
              <a:gd name="connsiteX1" fmla="*/ 608193 w 4674069"/>
              <a:gd name="connsiteY1" fmla="*/ 2011986 h 2174505"/>
              <a:gd name="connsiteX2" fmla="*/ 1098184 w 4674069"/>
              <a:gd name="connsiteY2" fmla="*/ 1545183 h 2174505"/>
              <a:gd name="connsiteX3" fmla="*/ 1508166 w 4674069"/>
              <a:gd name="connsiteY3" fmla="*/ 975441 h 2174505"/>
              <a:gd name="connsiteX4" fmla="*/ 1983178 w 4674069"/>
              <a:gd name="connsiteY4" fmla="*/ 405426 h 2174505"/>
              <a:gd name="connsiteX5" fmla="*/ 2600695 w 4674069"/>
              <a:gd name="connsiteY5" fmla="*/ 1665 h 2174505"/>
              <a:gd name="connsiteX6" fmla="*/ 3111334 w 4674069"/>
              <a:gd name="connsiteY6" fmla="*/ 286672 h 2174505"/>
              <a:gd name="connsiteX7" fmla="*/ 3526969 w 4674069"/>
              <a:gd name="connsiteY7" fmla="*/ 868565 h 2174505"/>
              <a:gd name="connsiteX8" fmla="*/ 3906981 w 4674069"/>
              <a:gd name="connsiteY8" fmla="*/ 1486081 h 2174505"/>
              <a:gd name="connsiteX9" fmla="*/ 4335370 w 4674069"/>
              <a:gd name="connsiteY9" fmla="*/ 2002232 h 2174505"/>
              <a:gd name="connsiteX10" fmla="*/ 4674069 w 4674069"/>
              <a:gd name="connsiteY10" fmla="*/ 2174505 h 2174505"/>
              <a:gd name="connsiteX0" fmla="*/ 0 w 4674069"/>
              <a:gd name="connsiteY0" fmla="*/ 2168487 h 2174505"/>
              <a:gd name="connsiteX1" fmla="*/ 608193 w 4674069"/>
              <a:gd name="connsiteY1" fmla="*/ 2011986 h 2174505"/>
              <a:gd name="connsiteX2" fmla="*/ 1098184 w 4674069"/>
              <a:gd name="connsiteY2" fmla="*/ 1545183 h 2174505"/>
              <a:gd name="connsiteX3" fmla="*/ 1525696 w 4674069"/>
              <a:gd name="connsiteY3" fmla="*/ 1010860 h 2174505"/>
              <a:gd name="connsiteX4" fmla="*/ 1983178 w 4674069"/>
              <a:gd name="connsiteY4" fmla="*/ 405426 h 2174505"/>
              <a:gd name="connsiteX5" fmla="*/ 2600695 w 4674069"/>
              <a:gd name="connsiteY5" fmla="*/ 1665 h 2174505"/>
              <a:gd name="connsiteX6" fmla="*/ 3111334 w 4674069"/>
              <a:gd name="connsiteY6" fmla="*/ 286672 h 2174505"/>
              <a:gd name="connsiteX7" fmla="*/ 3526969 w 4674069"/>
              <a:gd name="connsiteY7" fmla="*/ 868565 h 2174505"/>
              <a:gd name="connsiteX8" fmla="*/ 3906981 w 4674069"/>
              <a:gd name="connsiteY8" fmla="*/ 1486081 h 2174505"/>
              <a:gd name="connsiteX9" fmla="*/ 4335370 w 4674069"/>
              <a:gd name="connsiteY9" fmla="*/ 2002232 h 2174505"/>
              <a:gd name="connsiteX10" fmla="*/ 4674069 w 4674069"/>
              <a:gd name="connsiteY10" fmla="*/ 2174505 h 217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4069" h="2174505">
                <a:moveTo>
                  <a:pt x="0" y="2168487"/>
                </a:moveTo>
                <a:cubicBezTo>
                  <a:pt x="206264" y="2143322"/>
                  <a:pt x="425162" y="2115870"/>
                  <a:pt x="608193" y="2011986"/>
                </a:cubicBezTo>
                <a:cubicBezTo>
                  <a:pt x="791224" y="1908102"/>
                  <a:pt x="945267" y="1712037"/>
                  <a:pt x="1098184" y="1545183"/>
                </a:cubicBezTo>
                <a:cubicBezTo>
                  <a:pt x="1251101" y="1378329"/>
                  <a:pt x="1378197" y="1200820"/>
                  <a:pt x="1525696" y="1010860"/>
                </a:cubicBezTo>
                <a:cubicBezTo>
                  <a:pt x="1673195" y="820901"/>
                  <a:pt x="1804012" y="573625"/>
                  <a:pt x="1983178" y="405426"/>
                </a:cubicBezTo>
                <a:cubicBezTo>
                  <a:pt x="2162344" y="237227"/>
                  <a:pt x="2412669" y="21457"/>
                  <a:pt x="2600695" y="1665"/>
                </a:cubicBezTo>
                <a:cubicBezTo>
                  <a:pt x="2788721" y="-18127"/>
                  <a:pt x="2956955" y="142189"/>
                  <a:pt x="3111334" y="286672"/>
                </a:cubicBezTo>
                <a:cubicBezTo>
                  <a:pt x="3265713" y="431155"/>
                  <a:pt x="3394361" y="668664"/>
                  <a:pt x="3526969" y="868565"/>
                </a:cubicBezTo>
                <a:cubicBezTo>
                  <a:pt x="3659577" y="1068467"/>
                  <a:pt x="3772248" y="1297137"/>
                  <a:pt x="3906981" y="1486081"/>
                </a:cubicBezTo>
                <a:cubicBezTo>
                  <a:pt x="4041714" y="1675025"/>
                  <a:pt x="4207522" y="1887495"/>
                  <a:pt x="4335370" y="2002232"/>
                </a:cubicBezTo>
                <a:cubicBezTo>
                  <a:pt x="4463218" y="2116969"/>
                  <a:pt x="4506118" y="2150719"/>
                  <a:pt x="4674069" y="2174505"/>
                </a:cubicBezTo>
              </a:path>
            </a:pathLst>
          </a:cu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flipH="1">
            <a:off x="5060820" y="2397758"/>
            <a:ext cx="1066487" cy="124125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38400" y="2397758"/>
            <a:ext cx="1421046" cy="1183642"/>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4" name="Picture 3" descr="C:\Users\bvgabele\AppData\Local\Microsoft\Windows\Temporary Internet Files\Content.IE5\5014V8M7\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5883320"/>
            <a:ext cx="517480" cy="51748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666999" y="5596287"/>
            <a:ext cx="3853363" cy="461665"/>
          </a:xfrm>
          <a:prstGeom prst="rect">
            <a:avLst/>
          </a:prstGeom>
          <a:noFill/>
        </p:spPr>
        <p:txBody>
          <a:bodyPr wrap="none" rtlCol="0">
            <a:spAutoFit/>
          </a:bodyPr>
          <a:lstStyle/>
          <a:p>
            <a:r>
              <a:rPr lang="en-US" sz="2400" dirty="0" smtClean="0"/>
              <a:t>Anthony’s Comparison Group</a:t>
            </a:r>
            <a:endParaRPr lang="en-US" sz="2400" dirty="0"/>
          </a:p>
        </p:txBody>
      </p:sp>
      <p:cxnSp>
        <p:nvCxnSpPr>
          <p:cNvPr id="23" name="Straight Arrow Connector 22"/>
          <p:cNvCxnSpPr/>
          <p:nvPr/>
        </p:nvCxnSpPr>
        <p:spPr>
          <a:xfrm flipH="1" flipV="1">
            <a:off x="6096001" y="2590800"/>
            <a:ext cx="15652" cy="762000"/>
          </a:xfrm>
          <a:prstGeom prst="straightConnector1">
            <a:avLst/>
          </a:prstGeom>
          <a:ln w="31750" cmpd="sng">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15000" y="3352800"/>
            <a:ext cx="1165575" cy="369332"/>
          </a:xfrm>
          <a:prstGeom prst="rect">
            <a:avLst/>
          </a:prstGeom>
          <a:noFill/>
        </p:spPr>
        <p:txBody>
          <a:bodyPr wrap="none" rtlCol="0">
            <a:spAutoFit/>
          </a:bodyPr>
          <a:lstStyle/>
          <a:p>
            <a:r>
              <a:rPr lang="en-US" dirty="0" smtClean="0"/>
              <a:t>High score</a:t>
            </a:r>
            <a:endParaRPr lang="en-US" dirty="0"/>
          </a:p>
        </p:txBody>
      </p:sp>
      <p:cxnSp>
        <p:nvCxnSpPr>
          <p:cNvPr id="26" name="Straight Arrow Connector 25"/>
          <p:cNvCxnSpPr/>
          <p:nvPr/>
        </p:nvCxnSpPr>
        <p:spPr>
          <a:xfrm flipV="1">
            <a:off x="4397828" y="2427514"/>
            <a:ext cx="0" cy="457200"/>
          </a:xfrm>
          <a:prstGeom prst="straightConnector1">
            <a:avLst/>
          </a:prstGeom>
          <a:ln w="31750" cmpd="sng">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69818" y="2819400"/>
            <a:ext cx="1387982" cy="369332"/>
          </a:xfrm>
          <a:prstGeom prst="rect">
            <a:avLst/>
          </a:prstGeom>
          <a:noFill/>
        </p:spPr>
        <p:txBody>
          <a:bodyPr wrap="square" rtlCol="0">
            <a:spAutoFit/>
          </a:bodyPr>
          <a:lstStyle/>
          <a:p>
            <a:r>
              <a:rPr lang="en-US" dirty="0" smtClean="0"/>
              <a:t>Middle score </a:t>
            </a:r>
            <a:endParaRPr lang="en-US" dirty="0"/>
          </a:p>
        </p:txBody>
      </p:sp>
      <p:sp>
        <p:nvSpPr>
          <p:cNvPr id="22" name="TextBox 21"/>
          <p:cNvSpPr txBox="1"/>
          <p:nvPr/>
        </p:nvSpPr>
        <p:spPr>
          <a:xfrm>
            <a:off x="284816" y="901777"/>
            <a:ext cx="2915584" cy="954107"/>
          </a:xfrm>
          <a:prstGeom prst="rect">
            <a:avLst/>
          </a:prstGeom>
          <a:noFill/>
        </p:spPr>
        <p:txBody>
          <a:bodyPr wrap="square" rtlCol="0">
            <a:spAutoFit/>
          </a:bodyPr>
          <a:lstStyle/>
          <a:p>
            <a:r>
              <a:rPr lang="en-US" sz="2800" dirty="0" smtClean="0"/>
              <a:t>4</a:t>
            </a:r>
            <a:r>
              <a:rPr lang="en-US" sz="2800" baseline="30000" dirty="0" smtClean="0"/>
              <a:t>th</a:t>
            </a:r>
            <a:r>
              <a:rPr lang="en-US" sz="2800" dirty="0" smtClean="0"/>
              <a:t> Grade Score Distribution</a:t>
            </a:r>
            <a:endParaRPr lang="en-US" sz="2800" dirty="0"/>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9818" y="4231911"/>
            <a:ext cx="337563" cy="769519"/>
          </a:xfrm>
          <a:prstGeom prst="rect">
            <a:avLst/>
          </a:prstGeom>
        </p:spPr>
      </p:pic>
      <p:sp>
        <p:nvSpPr>
          <p:cNvPr id="29" name="TextBox 28"/>
          <p:cNvSpPr txBox="1"/>
          <p:nvPr/>
        </p:nvSpPr>
        <p:spPr>
          <a:xfrm>
            <a:off x="6858000" y="5830669"/>
            <a:ext cx="1682768" cy="646331"/>
          </a:xfrm>
          <a:prstGeom prst="rect">
            <a:avLst/>
          </a:prstGeom>
          <a:noFill/>
        </p:spPr>
        <p:txBody>
          <a:bodyPr wrap="none" rtlCol="0">
            <a:spAutoFit/>
          </a:bodyPr>
          <a:lstStyle/>
          <a:p>
            <a:r>
              <a:rPr lang="en-US" dirty="0" smtClean="0"/>
              <a:t>Anthony’s prior </a:t>
            </a:r>
          </a:p>
          <a:p>
            <a:r>
              <a:rPr lang="en-US" dirty="0"/>
              <a:t>s</a:t>
            </a:r>
            <a:r>
              <a:rPr lang="en-US" dirty="0" smtClean="0"/>
              <a:t>core ~2262</a:t>
            </a:r>
            <a:endParaRPr lang="en-US" dirty="0"/>
          </a:p>
        </p:txBody>
      </p:sp>
    </p:spTree>
    <p:custDataLst>
      <p:tags r:id="rId1"/>
    </p:custDataLst>
    <p:extLst>
      <p:ext uri="{BB962C8B-B14F-4D97-AF65-F5344CB8AC3E}">
        <p14:creationId xmlns:p14="http://schemas.microsoft.com/office/powerpoint/2010/main" val="63943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610"/>
                                        <p:tgtEl>
                                          <p:spTgt spid="3"/>
                                        </p:tgtEl>
                                      </p:cBhvr>
                                    </p:animEffect>
                                  </p:childTnLst>
                                </p:cTn>
                              </p:par>
                              <p:par>
                                <p:cTn id="8" presetID="10" presetClass="entr" presetSubtype="0" fill="hold" nodeType="withEffect">
                                  <p:stCondLst>
                                    <p:cond delay="3999"/>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3700"/>
                                        <p:tgtEl>
                                          <p:spTgt spid="19"/>
                                        </p:tgtEl>
                                      </p:cBhvr>
                                    </p:animEffect>
                                  </p:childTnLst>
                                </p:cTn>
                              </p:par>
                              <p:par>
                                <p:cTn id="11" presetID="10" presetClass="entr" presetSubtype="0" fill="hold" nodeType="withEffect">
                                  <p:stCondLst>
                                    <p:cond delay="400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3500"/>
                                        <p:tgtEl>
                                          <p:spTgt spid="18"/>
                                        </p:tgtEl>
                                      </p:cBhvr>
                                    </p:animEffect>
                                  </p:childTnLst>
                                </p:cTn>
                              </p:par>
                              <p:par>
                                <p:cTn id="14" presetID="10" presetClass="entr" presetSubtype="0" fill="hold" grpId="0" nodeType="withEffect">
                                  <p:stCondLst>
                                    <p:cond delay="41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3400"/>
                                        <p:tgtEl>
                                          <p:spTgt spid="17"/>
                                        </p:tgtEl>
                                      </p:cBhvr>
                                    </p:animEffect>
                                  </p:childTnLst>
                                </p:cTn>
                              </p:par>
                              <p:par>
                                <p:cTn id="17" presetID="10" presetClass="entr" presetSubtype="0" fill="hold" nodeType="withEffect">
                                  <p:stCondLst>
                                    <p:cond delay="181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childTnLst>
                                </p:cTn>
                              </p:par>
                              <p:par>
                                <p:cTn id="20" presetID="10" presetClass="entr" presetSubtype="0" fill="hold" grpId="0" nodeType="withEffect">
                                  <p:stCondLst>
                                    <p:cond delay="181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100"/>
                                        <p:tgtEl>
                                          <p:spTgt spid="24"/>
                                        </p:tgtEl>
                                      </p:cBhvr>
                                    </p:animEffect>
                                  </p:childTnLst>
                                </p:cTn>
                              </p:par>
                              <p:par>
                                <p:cTn id="23" presetID="10" presetClass="entr" presetSubtype="0" fill="hold" nodeType="withEffect">
                                  <p:stCondLst>
                                    <p:cond delay="220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childTnLst>
                                </p:cTn>
                              </p:par>
                              <p:par>
                                <p:cTn id="26" presetID="10" presetClass="entr" presetSubtype="0" fill="hold" grpId="0" nodeType="withEffect">
                                  <p:stCondLst>
                                    <p:cond delay="2200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300"/>
                                        <p:tgtEl>
                                          <p:spTgt spid="27"/>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p:bldP spid="27" grpId="0"/>
      <p:bldP spid="29" grpId="0"/>
    </p:bldLst>
  </p:timing>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362200" y="228600"/>
            <a:ext cx="6400800" cy="2209800"/>
            <a:chOff x="1371600" y="1145567"/>
            <a:chExt cx="6400800" cy="2209800"/>
          </a:xfrm>
        </p:grpSpPr>
        <p:cxnSp>
          <p:nvCxnSpPr>
            <p:cNvPr id="25" name="Straight Connector 24"/>
            <p:cNvCxnSpPr/>
            <p:nvPr/>
          </p:nvCxnSpPr>
          <p:spPr>
            <a:xfrm>
              <a:off x="1371600" y="3352800"/>
              <a:ext cx="6400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378893" y="1145567"/>
              <a:ext cx="6385887" cy="2209800"/>
              <a:chOff x="1378893" y="1145567"/>
              <a:chExt cx="6385887" cy="2209800"/>
            </a:xfrm>
          </p:grpSpPr>
          <p:cxnSp>
            <p:nvCxnSpPr>
              <p:cNvPr id="27" name="Straight Connector 26"/>
              <p:cNvCxnSpPr/>
              <p:nvPr/>
            </p:nvCxnSpPr>
            <p:spPr>
              <a:xfrm>
                <a:off x="3276600" y="1856311"/>
                <a:ext cx="0" cy="149905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1378893" y="1145567"/>
                <a:ext cx="6385887" cy="2209800"/>
              </a:xfrm>
              <a:custGeom>
                <a:avLst/>
                <a:gdLst>
                  <a:gd name="connsiteX0" fmla="*/ 6385887 w 6385887"/>
                  <a:gd name="connsiteY0" fmla="*/ 2212367 h 2212367"/>
                  <a:gd name="connsiteX1" fmla="*/ 6058227 w 6385887"/>
                  <a:gd name="connsiteY1" fmla="*/ 2136167 h 2212367"/>
                  <a:gd name="connsiteX2" fmla="*/ 5700087 w 6385887"/>
                  <a:gd name="connsiteY2" fmla="*/ 1976147 h 2212367"/>
                  <a:gd name="connsiteX3" fmla="*/ 5441007 w 6385887"/>
                  <a:gd name="connsiteY3" fmla="*/ 1800887 h 2212367"/>
                  <a:gd name="connsiteX4" fmla="*/ 5258127 w 6385887"/>
                  <a:gd name="connsiteY4" fmla="*/ 1610387 h 2212367"/>
                  <a:gd name="connsiteX5" fmla="*/ 4907607 w 6385887"/>
                  <a:gd name="connsiteY5" fmla="*/ 1259867 h 2212367"/>
                  <a:gd name="connsiteX6" fmla="*/ 4557087 w 6385887"/>
                  <a:gd name="connsiteY6" fmla="*/ 833147 h 2212367"/>
                  <a:gd name="connsiteX7" fmla="*/ 4107507 w 6385887"/>
                  <a:gd name="connsiteY7" fmla="*/ 391187 h 2212367"/>
                  <a:gd name="connsiteX8" fmla="*/ 3848427 w 6385887"/>
                  <a:gd name="connsiteY8" fmla="*/ 200687 h 2212367"/>
                  <a:gd name="connsiteX9" fmla="*/ 3665547 w 6385887"/>
                  <a:gd name="connsiteY9" fmla="*/ 101627 h 2212367"/>
                  <a:gd name="connsiteX10" fmla="*/ 3375987 w 6385887"/>
                  <a:gd name="connsiteY10" fmla="*/ 33047 h 2212367"/>
                  <a:gd name="connsiteX11" fmla="*/ 3185487 w 6385887"/>
                  <a:gd name="connsiteY11" fmla="*/ 2567 h 2212367"/>
                  <a:gd name="connsiteX12" fmla="*/ 3101667 w 6385887"/>
                  <a:gd name="connsiteY12" fmla="*/ 2567 h 2212367"/>
                  <a:gd name="connsiteX13" fmla="*/ 2987367 w 6385887"/>
                  <a:gd name="connsiteY13" fmla="*/ 10187 h 2212367"/>
                  <a:gd name="connsiteX14" fmla="*/ 2834967 w 6385887"/>
                  <a:gd name="connsiteY14" fmla="*/ 55907 h 2212367"/>
                  <a:gd name="connsiteX15" fmla="*/ 2674947 w 6385887"/>
                  <a:gd name="connsiteY15" fmla="*/ 109247 h 2212367"/>
                  <a:gd name="connsiteX16" fmla="*/ 2553027 w 6385887"/>
                  <a:gd name="connsiteY16" fmla="*/ 170207 h 2212367"/>
                  <a:gd name="connsiteX17" fmla="*/ 2377767 w 6385887"/>
                  <a:gd name="connsiteY17" fmla="*/ 276887 h 2212367"/>
                  <a:gd name="connsiteX18" fmla="*/ 2210127 w 6385887"/>
                  <a:gd name="connsiteY18" fmla="*/ 398807 h 2212367"/>
                  <a:gd name="connsiteX19" fmla="*/ 2050107 w 6385887"/>
                  <a:gd name="connsiteY19" fmla="*/ 543587 h 2212367"/>
                  <a:gd name="connsiteX20" fmla="*/ 1851987 w 6385887"/>
                  <a:gd name="connsiteY20" fmla="*/ 734087 h 2212367"/>
                  <a:gd name="connsiteX21" fmla="*/ 1646247 w 6385887"/>
                  <a:gd name="connsiteY21" fmla="*/ 962687 h 2212367"/>
                  <a:gd name="connsiteX22" fmla="*/ 1448127 w 6385887"/>
                  <a:gd name="connsiteY22" fmla="*/ 1160807 h 2212367"/>
                  <a:gd name="connsiteX23" fmla="*/ 1234767 w 6385887"/>
                  <a:gd name="connsiteY23" fmla="*/ 1366547 h 2212367"/>
                  <a:gd name="connsiteX24" fmla="*/ 1029027 w 6385887"/>
                  <a:gd name="connsiteY24" fmla="*/ 1534187 h 2212367"/>
                  <a:gd name="connsiteX25" fmla="*/ 785187 w 6385887"/>
                  <a:gd name="connsiteY25" fmla="*/ 1717067 h 2212367"/>
                  <a:gd name="connsiteX26" fmla="*/ 640407 w 6385887"/>
                  <a:gd name="connsiteY26" fmla="*/ 1823747 h 2212367"/>
                  <a:gd name="connsiteX27" fmla="*/ 411807 w 6385887"/>
                  <a:gd name="connsiteY27" fmla="*/ 2006627 h 2212367"/>
                  <a:gd name="connsiteX28" fmla="*/ 274647 w 6385887"/>
                  <a:gd name="connsiteY28" fmla="*/ 2098067 h 2212367"/>
                  <a:gd name="connsiteX29" fmla="*/ 53667 w 6385887"/>
                  <a:gd name="connsiteY29" fmla="*/ 2174267 h 2212367"/>
                  <a:gd name="connsiteX30" fmla="*/ 7947 w 6385887"/>
                  <a:gd name="connsiteY30" fmla="*/ 2181887 h 2212367"/>
                  <a:gd name="connsiteX31" fmla="*/ 327 w 6385887"/>
                  <a:gd name="connsiteY31" fmla="*/ 2197127 h 221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5887" h="2212367">
                    <a:moveTo>
                      <a:pt x="6385887" y="2212367"/>
                    </a:moveTo>
                    <a:cubicBezTo>
                      <a:pt x="6279207" y="2193952"/>
                      <a:pt x="6172527" y="2175537"/>
                      <a:pt x="6058227" y="2136167"/>
                    </a:cubicBezTo>
                    <a:cubicBezTo>
                      <a:pt x="5943927" y="2096797"/>
                      <a:pt x="5802957" y="2032027"/>
                      <a:pt x="5700087" y="1976147"/>
                    </a:cubicBezTo>
                    <a:cubicBezTo>
                      <a:pt x="5597217" y="1920267"/>
                      <a:pt x="5514667" y="1861847"/>
                      <a:pt x="5441007" y="1800887"/>
                    </a:cubicBezTo>
                    <a:cubicBezTo>
                      <a:pt x="5367347" y="1739927"/>
                      <a:pt x="5347027" y="1700557"/>
                      <a:pt x="5258127" y="1610387"/>
                    </a:cubicBezTo>
                    <a:cubicBezTo>
                      <a:pt x="5169227" y="1520217"/>
                      <a:pt x="5024447" y="1389407"/>
                      <a:pt x="4907607" y="1259867"/>
                    </a:cubicBezTo>
                    <a:cubicBezTo>
                      <a:pt x="4790767" y="1130327"/>
                      <a:pt x="4690437" y="977927"/>
                      <a:pt x="4557087" y="833147"/>
                    </a:cubicBezTo>
                    <a:cubicBezTo>
                      <a:pt x="4423737" y="688367"/>
                      <a:pt x="4225617" y="496597"/>
                      <a:pt x="4107507" y="391187"/>
                    </a:cubicBezTo>
                    <a:cubicBezTo>
                      <a:pt x="3989397" y="285777"/>
                      <a:pt x="3922087" y="248947"/>
                      <a:pt x="3848427" y="200687"/>
                    </a:cubicBezTo>
                    <a:cubicBezTo>
                      <a:pt x="3774767" y="152427"/>
                      <a:pt x="3744287" y="129567"/>
                      <a:pt x="3665547" y="101627"/>
                    </a:cubicBezTo>
                    <a:cubicBezTo>
                      <a:pt x="3586807" y="73687"/>
                      <a:pt x="3455997" y="49557"/>
                      <a:pt x="3375987" y="33047"/>
                    </a:cubicBezTo>
                    <a:cubicBezTo>
                      <a:pt x="3295977" y="16537"/>
                      <a:pt x="3231207" y="7647"/>
                      <a:pt x="3185487" y="2567"/>
                    </a:cubicBezTo>
                    <a:cubicBezTo>
                      <a:pt x="3139767" y="-2513"/>
                      <a:pt x="3134687" y="1297"/>
                      <a:pt x="3101667" y="2567"/>
                    </a:cubicBezTo>
                    <a:cubicBezTo>
                      <a:pt x="3068647" y="3837"/>
                      <a:pt x="3031817" y="1297"/>
                      <a:pt x="2987367" y="10187"/>
                    </a:cubicBezTo>
                    <a:cubicBezTo>
                      <a:pt x="2942917" y="19077"/>
                      <a:pt x="2887037" y="39397"/>
                      <a:pt x="2834967" y="55907"/>
                    </a:cubicBezTo>
                    <a:cubicBezTo>
                      <a:pt x="2782897" y="72417"/>
                      <a:pt x="2721937" y="90197"/>
                      <a:pt x="2674947" y="109247"/>
                    </a:cubicBezTo>
                    <a:cubicBezTo>
                      <a:pt x="2627957" y="128297"/>
                      <a:pt x="2602557" y="142267"/>
                      <a:pt x="2553027" y="170207"/>
                    </a:cubicBezTo>
                    <a:cubicBezTo>
                      <a:pt x="2503497" y="198147"/>
                      <a:pt x="2434917" y="238787"/>
                      <a:pt x="2377767" y="276887"/>
                    </a:cubicBezTo>
                    <a:cubicBezTo>
                      <a:pt x="2320617" y="314987"/>
                      <a:pt x="2264737" y="354357"/>
                      <a:pt x="2210127" y="398807"/>
                    </a:cubicBezTo>
                    <a:cubicBezTo>
                      <a:pt x="2155517" y="443257"/>
                      <a:pt x="2109797" y="487707"/>
                      <a:pt x="2050107" y="543587"/>
                    </a:cubicBezTo>
                    <a:cubicBezTo>
                      <a:pt x="1990417" y="599467"/>
                      <a:pt x="1919297" y="664237"/>
                      <a:pt x="1851987" y="734087"/>
                    </a:cubicBezTo>
                    <a:cubicBezTo>
                      <a:pt x="1784677" y="803937"/>
                      <a:pt x="1713557" y="891567"/>
                      <a:pt x="1646247" y="962687"/>
                    </a:cubicBezTo>
                    <a:cubicBezTo>
                      <a:pt x="1578937" y="1033807"/>
                      <a:pt x="1516707" y="1093497"/>
                      <a:pt x="1448127" y="1160807"/>
                    </a:cubicBezTo>
                    <a:cubicBezTo>
                      <a:pt x="1379547" y="1228117"/>
                      <a:pt x="1304617" y="1304317"/>
                      <a:pt x="1234767" y="1366547"/>
                    </a:cubicBezTo>
                    <a:cubicBezTo>
                      <a:pt x="1164917" y="1428777"/>
                      <a:pt x="1103957" y="1475767"/>
                      <a:pt x="1029027" y="1534187"/>
                    </a:cubicBezTo>
                    <a:cubicBezTo>
                      <a:pt x="954097" y="1592607"/>
                      <a:pt x="785187" y="1717067"/>
                      <a:pt x="785187" y="1717067"/>
                    </a:cubicBezTo>
                    <a:cubicBezTo>
                      <a:pt x="720417" y="1765327"/>
                      <a:pt x="702637" y="1775487"/>
                      <a:pt x="640407" y="1823747"/>
                    </a:cubicBezTo>
                    <a:cubicBezTo>
                      <a:pt x="578177" y="1872007"/>
                      <a:pt x="472767" y="1960907"/>
                      <a:pt x="411807" y="2006627"/>
                    </a:cubicBezTo>
                    <a:cubicBezTo>
                      <a:pt x="350847" y="2052347"/>
                      <a:pt x="334337" y="2070127"/>
                      <a:pt x="274647" y="2098067"/>
                    </a:cubicBezTo>
                    <a:cubicBezTo>
                      <a:pt x="214957" y="2126007"/>
                      <a:pt x="98117" y="2160297"/>
                      <a:pt x="53667" y="2174267"/>
                    </a:cubicBezTo>
                    <a:cubicBezTo>
                      <a:pt x="9217" y="2188237"/>
                      <a:pt x="16837" y="2178077"/>
                      <a:pt x="7947" y="2181887"/>
                    </a:cubicBezTo>
                    <a:cubicBezTo>
                      <a:pt x="-943" y="2185697"/>
                      <a:pt x="-308" y="2191412"/>
                      <a:pt x="327" y="21971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28" idx="12"/>
              </p:cNvCxnSpPr>
              <p:nvPr/>
            </p:nvCxnSpPr>
            <p:spPr>
              <a:xfrm>
                <a:off x="4480560" y="1148131"/>
                <a:ext cx="0" cy="2189512"/>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15000" y="1752600"/>
                <a:ext cx="15076" cy="1585043"/>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372351" y="2605839"/>
                <a:ext cx="845040" cy="369332"/>
              </a:xfrm>
              <a:prstGeom prst="rect">
                <a:avLst/>
              </a:prstGeom>
              <a:noFill/>
            </p:spPr>
            <p:txBody>
              <a:bodyPr wrap="none" rtlCol="0">
                <a:spAutoFit/>
              </a:bodyPr>
              <a:lstStyle/>
              <a:p>
                <a:r>
                  <a:rPr lang="en-US" b="1" dirty="0" smtClean="0">
                    <a:solidFill>
                      <a:srgbClr val="FF0000"/>
                    </a:solidFill>
                  </a:rPr>
                  <a:t>Level 1</a:t>
                </a:r>
                <a:endParaRPr lang="en-US" b="1" dirty="0">
                  <a:solidFill>
                    <a:srgbClr val="FF0000"/>
                  </a:solidFill>
                </a:endParaRPr>
              </a:p>
            </p:txBody>
          </p:sp>
          <p:sp>
            <p:nvSpPr>
              <p:cNvPr id="33" name="TextBox 32"/>
              <p:cNvSpPr txBox="1"/>
              <p:nvPr/>
            </p:nvSpPr>
            <p:spPr>
              <a:xfrm>
                <a:off x="3519021" y="2236507"/>
                <a:ext cx="845040" cy="369332"/>
              </a:xfrm>
              <a:prstGeom prst="rect">
                <a:avLst/>
              </a:prstGeom>
              <a:noFill/>
            </p:spPr>
            <p:txBody>
              <a:bodyPr wrap="none" rtlCol="0">
                <a:spAutoFit/>
              </a:bodyPr>
              <a:lstStyle/>
              <a:p>
                <a:r>
                  <a:rPr lang="en-US" b="1" dirty="0" smtClean="0">
                    <a:solidFill>
                      <a:srgbClr val="FF9900"/>
                    </a:solidFill>
                  </a:rPr>
                  <a:t>Level 2</a:t>
                </a:r>
                <a:endParaRPr lang="en-US" b="1" dirty="0">
                  <a:solidFill>
                    <a:srgbClr val="FF9900"/>
                  </a:solidFill>
                </a:endParaRPr>
              </a:p>
            </p:txBody>
          </p:sp>
          <p:sp>
            <p:nvSpPr>
              <p:cNvPr id="34" name="TextBox 33"/>
              <p:cNvSpPr txBox="1"/>
              <p:nvPr/>
            </p:nvSpPr>
            <p:spPr>
              <a:xfrm>
                <a:off x="4582885" y="2236507"/>
                <a:ext cx="845040" cy="369332"/>
              </a:xfrm>
              <a:prstGeom prst="rect">
                <a:avLst/>
              </a:prstGeom>
              <a:noFill/>
            </p:spPr>
            <p:txBody>
              <a:bodyPr wrap="none" rtlCol="0">
                <a:spAutoFit/>
              </a:bodyPr>
              <a:lstStyle/>
              <a:p>
                <a:r>
                  <a:rPr lang="en-US" b="1" dirty="0" smtClean="0">
                    <a:solidFill>
                      <a:srgbClr val="00B050"/>
                    </a:solidFill>
                  </a:rPr>
                  <a:t>Level 3</a:t>
                </a:r>
                <a:endParaRPr lang="en-US" b="1" dirty="0">
                  <a:solidFill>
                    <a:srgbClr val="00B050"/>
                  </a:solidFill>
                </a:endParaRPr>
              </a:p>
            </p:txBody>
          </p:sp>
          <p:sp>
            <p:nvSpPr>
              <p:cNvPr id="35" name="TextBox 34"/>
              <p:cNvSpPr txBox="1"/>
              <p:nvPr/>
            </p:nvSpPr>
            <p:spPr>
              <a:xfrm>
                <a:off x="5730076" y="2821967"/>
                <a:ext cx="845040" cy="369332"/>
              </a:xfrm>
              <a:prstGeom prst="rect">
                <a:avLst/>
              </a:prstGeom>
              <a:noFill/>
            </p:spPr>
            <p:txBody>
              <a:bodyPr wrap="none" rtlCol="0">
                <a:spAutoFit/>
              </a:bodyPr>
              <a:lstStyle/>
              <a:p>
                <a:r>
                  <a:rPr lang="en-US" b="1" dirty="0" smtClean="0">
                    <a:solidFill>
                      <a:schemeClr val="tx2">
                        <a:lumMod val="60000"/>
                        <a:lumOff val="40000"/>
                      </a:schemeClr>
                    </a:solidFill>
                  </a:rPr>
                  <a:t>Level 4</a:t>
                </a:r>
                <a:endParaRPr lang="en-US" b="1" dirty="0">
                  <a:solidFill>
                    <a:schemeClr val="tx2">
                      <a:lumMod val="60000"/>
                      <a:lumOff val="40000"/>
                    </a:schemeClr>
                  </a:solidFill>
                </a:endParaRPr>
              </a:p>
            </p:txBody>
          </p:sp>
        </p:gr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3889" y="3639015"/>
            <a:ext cx="1238250" cy="1381125"/>
          </a:xfrm>
          <a:prstGeom prst="rect">
            <a:avLst/>
          </a:prstGeom>
        </p:spPr>
      </p:pic>
      <p:cxnSp>
        <p:nvCxnSpPr>
          <p:cNvPr id="18" name="Straight Connector 17"/>
          <p:cNvCxnSpPr/>
          <p:nvPr/>
        </p:nvCxnSpPr>
        <p:spPr>
          <a:xfrm flipH="1">
            <a:off x="5060820" y="2397758"/>
            <a:ext cx="1066487" cy="124125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38400" y="2397758"/>
            <a:ext cx="1421046" cy="118364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982383" y="2397759"/>
            <a:ext cx="184731" cy="338554"/>
          </a:xfrm>
          <a:prstGeom prst="rect">
            <a:avLst/>
          </a:prstGeom>
          <a:noFill/>
        </p:spPr>
        <p:txBody>
          <a:bodyPr wrap="none" rtlCol="0">
            <a:spAutoFit/>
          </a:bodyPr>
          <a:lstStyle/>
          <a:p>
            <a:endParaRPr lang="en-US" sz="1600" dirty="0"/>
          </a:p>
        </p:txBody>
      </p:sp>
      <p:sp>
        <p:nvSpPr>
          <p:cNvPr id="17" name="Freeform 16"/>
          <p:cNvSpPr/>
          <p:nvPr/>
        </p:nvSpPr>
        <p:spPr>
          <a:xfrm>
            <a:off x="2362511" y="914400"/>
            <a:ext cx="3764796" cy="1483359"/>
          </a:xfrm>
          <a:custGeom>
            <a:avLst/>
            <a:gdLst>
              <a:gd name="connsiteX0" fmla="*/ 0 w 6828311"/>
              <a:gd name="connsiteY0" fmla="*/ 1840833 h 1852708"/>
              <a:gd name="connsiteX1" fmla="*/ 629392 w 6828311"/>
              <a:gd name="connsiteY1" fmla="*/ 1781456 h 1852708"/>
              <a:gd name="connsiteX2" fmla="*/ 1223158 w 6828311"/>
              <a:gd name="connsiteY2" fmla="*/ 1603326 h 1852708"/>
              <a:gd name="connsiteX3" fmla="*/ 1710046 w 6828311"/>
              <a:gd name="connsiteY3" fmla="*/ 1116438 h 1852708"/>
              <a:gd name="connsiteX4" fmla="*/ 2196935 w 6828311"/>
              <a:gd name="connsiteY4" fmla="*/ 439544 h 1852708"/>
              <a:gd name="connsiteX5" fmla="*/ 2683823 w 6828311"/>
              <a:gd name="connsiteY5" fmla="*/ 107035 h 1852708"/>
              <a:gd name="connsiteX6" fmla="*/ 3301340 w 6828311"/>
              <a:gd name="connsiteY6" fmla="*/ 157 h 1852708"/>
              <a:gd name="connsiteX7" fmla="*/ 3859480 w 6828311"/>
              <a:gd name="connsiteY7" fmla="*/ 95160 h 1852708"/>
              <a:gd name="connsiteX8" fmla="*/ 4263241 w 6828311"/>
              <a:gd name="connsiteY8" fmla="*/ 487046 h 1852708"/>
              <a:gd name="connsiteX9" fmla="*/ 4536374 w 6828311"/>
              <a:gd name="connsiteY9" fmla="*/ 867056 h 1852708"/>
              <a:gd name="connsiteX10" fmla="*/ 5070763 w 6828311"/>
              <a:gd name="connsiteY10" fmla="*/ 1330194 h 1852708"/>
              <a:gd name="connsiteX11" fmla="*/ 5628903 w 6828311"/>
              <a:gd name="connsiteY11" fmla="*/ 1674578 h 1852708"/>
              <a:gd name="connsiteX12" fmla="*/ 6270171 w 6828311"/>
              <a:gd name="connsiteY12" fmla="*/ 1817082 h 1852708"/>
              <a:gd name="connsiteX13" fmla="*/ 6828311 w 6828311"/>
              <a:gd name="connsiteY13" fmla="*/ 1852708 h 1852708"/>
              <a:gd name="connsiteX0" fmla="*/ 0 w 6828311"/>
              <a:gd name="connsiteY0" fmla="*/ 1840833 h 1852708"/>
              <a:gd name="connsiteX1" fmla="*/ 629392 w 6828311"/>
              <a:gd name="connsiteY1" fmla="*/ 1781456 h 1852708"/>
              <a:gd name="connsiteX2" fmla="*/ 1223158 w 6828311"/>
              <a:gd name="connsiteY2" fmla="*/ 1603326 h 1852708"/>
              <a:gd name="connsiteX3" fmla="*/ 1710046 w 6828311"/>
              <a:gd name="connsiteY3" fmla="*/ 1116438 h 1852708"/>
              <a:gd name="connsiteX4" fmla="*/ 2161309 w 6828311"/>
              <a:gd name="connsiteY4" fmla="*/ 392042 h 1852708"/>
              <a:gd name="connsiteX5" fmla="*/ 2683823 w 6828311"/>
              <a:gd name="connsiteY5" fmla="*/ 107035 h 1852708"/>
              <a:gd name="connsiteX6" fmla="*/ 3301340 w 6828311"/>
              <a:gd name="connsiteY6" fmla="*/ 157 h 1852708"/>
              <a:gd name="connsiteX7" fmla="*/ 3859480 w 6828311"/>
              <a:gd name="connsiteY7" fmla="*/ 95160 h 1852708"/>
              <a:gd name="connsiteX8" fmla="*/ 4263241 w 6828311"/>
              <a:gd name="connsiteY8" fmla="*/ 487046 h 1852708"/>
              <a:gd name="connsiteX9" fmla="*/ 4536374 w 6828311"/>
              <a:gd name="connsiteY9" fmla="*/ 867056 h 1852708"/>
              <a:gd name="connsiteX10" fmla="*/ 5070763 w 6828311"/>
              <a:gd name="connsiteY10" fmla="*/ 1330194 h 1852708"/>
              <a:gd name="connsiteX11" fmla="*/ 5628903 w 6828311"/>
              <a:gd name="connsiteY11" fmla="*/ 1674578 h 1852708"/>
              <a:gd name="connsiteX12" fmla="*/ 6270171 w 6828311"/>
              <a:gd name="connsiteY12" fmla="*/ 1817082 h 1852708"/>
              <a:gd name="connsiteX13" fmla="*/ 6828311 w 6828311"/>
              <a:gd name="connsiteY13" fmla="*/ 1852708 h 1852708"/>
              <a:gd name="connsiteX0" fmla="*/ 0 w 6828311"/>
              <a:gd name="connsiteY0" fmla="*/ 1840833 h 1852708"/>
              <a:gd name="connsiteX1" fmla="*/ 629392 w 6828311"/>
              <a:gd name="connsiteY1" fmla="*/ 1781456 h 1852708"/>
              <a:gd name="connsiteX2" fmla="*/ 1223158 w 6828311"/>
              <a:gd name="connsiteY2" fmla="*/ 1603326 h 1852708"/>
              <a:gd name="connsiteX3" fmla="*/ 1710046 w 6828311"/>
              <a:gd name="connsiteY3" fmla="*/ 1116438 h 1852708"/>
              <a:gd name="connsiteX4" fmla="*/ 2161309 w 6828311"/>
              <a:gd name="connsiteY4" fmla="*/ 392042 h 1852708"/>
              <a:gd name="connsiteX5" fmla="*/ 2683823 w 6828311"/>
              <a:gd name="connsiteY5" fmla="*/ 107035 h 1852708"/>
              <a:gd name="connsiteX6" fmla="*/ 3301340 w 6828311"/>
              <a:gd name="connsiteY6" fmla="*/ 157 h 1852708"/>
              <a:gd name="connsiteX7" fmla="*/ 3859480 w 6828311"/>
              <a:gd name="connsiteY7" fmla="*/ 95160 h 1852708"/>
              <a:gd name="connsiteX8" fmla="*/ 4263241 w 6828311"/>
              <a:gd name="connsiteY8" fmla="*/ 487046 h 1852708"/>
              <a:gd name="connsiteX9" fmla="*/ 4536374 w 6828311"/>
              <a:gd name="connsiteY9" fmla="*/ 867056 h 1852708"/>
              <a:gd name="connsiteX10" fmla="*/ 4940134 w 6828311"/>
              <a:gd name="connsiteY10" fmla="*/ 1425196 h 1852708"/>
              <a:gd name="connsiteX11" fmla="*/ 5628903 w 6828311"/>
              <a:gd name="connsiteY11" fmla="*/ 1674578 h 1852708"/>
              <a:gd name="connsiteX12" fmla="*/ 6270171 w 6828311"/>
              <a:gd name="connsiteY12" fmla="*/ 1817082 h 1852708"/>
              <a:gd name="connsiteX13" fmla="*/ 6828311 w 6828311"/>
              <a:gd name="connsiteY13" fmla="*/ 1852708 h 1852708"/>
              <a:gd name="connsiteX0" fmla="*/ 0 w 6828311"/>
              <a:gd name="connsiteY0" fmla="*/ 1851394 h 1863269"/>
              <a:gd name="connsiteX1" fmla="*/ 629392 w 6828311"/>
              <a:gd name="connsiteY1" fmla="*/ 1792017 h 1863269"/>
              <a:gd name="connsiteX2" fmla="*/ 1223158 w 6828311"/>
              <a:gd name="connsiteY2" fmla="*/ 1613887 h 1863269"/>
              <a:gd name="connsiteX3" fmla="*/ 1710046 w 6828311"/>
              <a:gd name="connsiteY3" fmla="*/ 1126999 h 1863269"/>
              <a:gd name="connsiteX4" fmla="*/ 2161309 w 6828311"/>
              <a:gd name="connsiteY4" fmla="*/ 402603 h 1863269"/>
              <a:gd name="connsiteX5" fmla="*/ 2660073 w 6828311"/>
              <a:gd name="connsiteY5" fmla="*/ 46344 h 1863269"/>
              <a:gd name="connsiteX6" fmla="*/ 3301340 w 6828311"/>
              <a:gd name="connsiteY6" fmla="*/ 10718 h 1863269"/>
              <a:gd name="connsiteX7" fmla="*/ 3859480 w 6828311"/>
              <a:gd name="connsiteY7" fmla="*/ 105721 h 1863269"/>
              <a:gd name="connsiteX8" fmla="*/ 4263241 w 6828311"/>
              <a:gd name="connsiteY8" fmla="*/ 497607 h 1863269"/>
              <a:gd name="connsiteX9" fmla="*/ 4536374 w 6828311"/>
              <a:gd name="connsiteY9" fmla="*/ 877617 h 1863269"/>
              <a:gd name="connsiteX10" fmla="*/ 4940134 w 6828311"/>
              <a:gd name="connsiteY10" fmla="*/ 1435757 h 1863269"/>
              <a:gd name="connsiteX11" fmla="*/ 5628903 w 6828311"/>
              <a:gd name="connsiteY11" fmla="*/ 1685139 h 1863269"/>
              <a:gd name="connsiteX12" fmla="*/ 6270171 w 6828311"/>
              <a:gd name="connsiteY12" fmla="*/ 1827643 h 1863269"/>
              <a:gd name="connsiteX13" fmla="*/ 6828311 w 6828311"/>
              <a:gd name="connsiteY13" fmla="*/ 1863269 h 1863269"/>
              <a:gd name="connsiteX0" fmla="*/ 0 w 6828311"/>
              <a:gd name="connsiteY0" fmla="*/ 1862365 h 1874240"/>
              <a:gd name="connsiteX1" fmla="*/ 629392 w 6828311"/>
              <a:gd name="connsiteY1" fmla="*/ 1802988 h 1874240"/>
              <a:gd name="connsiteX2" fmla="*/ 1223158 w 6828311"/>
              <a:gd name="connsiteY2" fmla="*/ 1624858 h 1874240"/>
              <a:gd name="connsiteX3" fmla="*/ 1710046 w 6828311"/>
              <a:gd name="connsiteY3" fmla="*/ 1137970 h 1874240"/>
              <a:gd name="connsiteX4" fmla="*/ 2137559 w 6828311"/>
              <a:gd name="connsiteY4" fmla="*/ 591704 h 1874240"/>
              <a:gd name="connsiteX5" fmla="*/ 2660073 w 6828311"/>
              <a:gd name="connsiteY5" fmla="*/ 57315 h 1874240"/>
              <a:gd name="connsiteX6" fmla="*/ 3301340 w 6828311"/>
              <a:gd name="connsiteY6" fmla="*/ 21689 h 1874240"/>
              <a:gd name="connsiteX7" fmla="*/ 3859480 w 6828311"/>
              <a:gd name="connsiteY7" fmla="*/ 116692 h 1874240"/>
              <a:gd name="connsiteX8" fmla="*/ 4263241 w 6828311"/>
              <a:gd name="connsiteY8" fmla="*/ 508578 h 1874240"/>
              <a:gd name="connsiteX9" fmla="*/ 4536374 w 6828311"/>
              <a:gd name="connsiteY9" fmla="*/ 888588 h 1874240"/>
              <a:gd name="connsiteX10" fmla="*/ 4940134 w 6828311"/>
              <a:gd name="connsiteY10" fmla="*/ 1446728 h 1874240"/>
              <a:gd name="connsiteX11" fmla="*/ 5628903 w 6828311"/>
              <a:gd name="connsiteY11" fmla="*/ 1696110 h 1874240"/>
              <a:gd name="connsiteX12" fmla="*/ 6270171 w 6828311"/>
              <a:gd name="connsiteY12" fmla="*/ 1838614 h 1874240"/>
              <a:gd name="connsiteX13" fmla="*/ 6828311 w 6828311"/>
              <a:gd name="connsiteY13" fmla="*/ 1874240 h 1874240"/>
              <a:gd name="connsiteX0" fmla="*/ 0 w 6828311"/>
              <a:gd name="connsiteY0" fmla="*/ 1960662 h 1972537"/>
              <a:gd name="connsiteX1" fmla="*/ 629392 w 6828311"/>
              <a:gd name="connsiteY1" fmla="*/ 1901285 h 1972537"/>
              <a:gd name="connsiteX2" fmla="*/ 1223158 w 6828311"/>
              <a:gd name="connsiteY2" fmla="*/ 1723155 h 1972537"/>
              <a:gd name="connsiteX3" fmla="*/ 1710046 w 6828311"/>
              <a:gd name="connsiteY3" fmla="*/ 1236267 h 1972537"/>
              <a:gd name="connsiteX4" fmla="*/ 2137559 w 6828311"/>
              <a:gd name="connsiteY4" fmla="*/ 690001 h 1972537"/>
              <a:gd name="connsiteX5" fmla="*/ 2660073 w 6828311"/>
              <a:gd name="connsiteY5" fmla="*/ 155612 h 1972537"/>
              <a:gd name="connsiteX6" fmla="*/ 3313215 w 6828311"/>
              <a:gd name="connsiteY6" fmla="*/ 1233 h 1972537"/>
              <a:gd name="connsiteX7" fmla="*/ 3859480 w 6828311"/>
              <a:gd name="connsiteY7" fmla="*/ 214989 h 1972537"/>
              <a:gd name="connsiteX8" fmla="*/ 4263241 w 6828311"/>
              <a:gd name="connsiteY8" fmla="*/ 606875 h 1972537"/>
              <a:gd name="connsiteX9" fmla="*/ 4536374 w 6828311"/>
              <a:gd name="connsiteY9" fmla="*/ 986885 h 1972537"/>
              <a:gd name="connsiteX10" fmla="*/ 4940134 w 6828311"/>
              <a:gd name="connsiteY10" fmla="*/ 1545025 h 1972537"/>
              <a:gd name="connsiteX11" fmla="*/ 5628903 w 6828311"/>
              <a:gd name="connsiteY11" fmla="*/ 1794407 h 1972537"/>
              <a:gd name="connsiteX12" fmla="*/ 6270171 w 6828311"/>
              <a:gd name="connsiteY12" fmla="*/ 1936911 h 1972537"/>
              <a:gd name="connsiteX13" fmla="*/ 6828311 w 6828311"/>
              <a:gd name="connsiteY13" fmla="*/ 1972537 h 1972537"/>
              <a:gd name="connsiteX0" fmla="*/ 0 w 6828311"/>
              <a:gd name="connsiteY0" fmla="*/ 2043133 h 2055008"/>
              <a:gd name="connsiteX1" fmla="*/ 629392 w 6828311"/>
              <a:gd name="connsiteY1" fmla="*/ 1983756 h 2055008"/>
              <a:gd name="connsiteX2" fmla="*/ 1223158 w 6828311"/>
              <a:gd name="connsiteY2" fmla="*/ 1805626 h 2055008"/>
              <a:gd name="connsiteX3" fmla="*/ 1710046 w 6828311"/>
              <a:gd name="connsiteY3" fmla="*/ 1318738 h 2055008"/>
              <a:gd name="connsiteX4" fmla="*/ 2137559 w 6828311"/>
              <a:gd name="connsiteY4" fmla="*/ 772472 h 2055008"/>
              <a:gd name="connsiteX5" fmla="*/ 2660073 w 6828311"/>
              <a:gd name="connsiteY5" fmla="*/ 238083 h 2055008"/>
              <a:gd name="connsiteX6" fmla="*/ 3336966 w 6828311"/>
              <a:gd name="connsiteY6" fmla="*/ 577 h 2055008"/>
              <a:gd name="connsiteX7" fmla="*/ 3859480 w 6828311"/>
              <a:gd name="connsiteY7" fmla="*/ 297460 h 2055008"/>
              <a:gd name="connsiteX8" fmla="*/ 4263241 w 6828311"/>
              <a:gd name="connsiteY8" fmla="*/ 689346 h 2055008"/>
              <a:gd name="connsiteX9" fmla="*/ 4536374 w 6828311"/>
              <a:gd name="connsiteY9" fmla="*/ 1069356 h 2055008"/>
              <a:gd name="connsiteX10" fmla="*/ 4940134 w 6828311"/>
              <a:gd name="connsiteY10" fmla="*/ 1627496 h 2055008"/>
              <a:gd name="connsiteX11" fmla="*/ 5628903 w 6828311"/>
              <a:gd name="connsiteY11" fmla="*/ 1876878 h 2055008"/>
              <a:gd name="connsiteX12" fmla="*/ 6270171 w 6828311"/>
              <a:gd name="connsiteY12" fmla="*/ 2019382 h 2055008"/>
              <a:gd name="connsiteX13" fmla="*/ 6828311 w 6828311"/>
              <a:gd name="connsiteY13" fmla="*/ 2055008 h 2055008"/>
              <a:gd name="connsiteX0" fmla="*/ 0 w 6828311"/>
              <a:gd name="connsiteY0" fmla="*/ 2043365 h 2055240"/>
              <a:gd name="connsiteX1" fmla="*/ 629392 w 6828311"/>
              <a:gd name="connsiteY1" fmla="*/ 1983988 h 2055240"/>
              <a:gd name="connsiteX2" fmla="*/ 1223158 w 6828311"/>
              <a:gd name="connsiteY2" fmla="*/ 1805858 h 2055240"/>
              <a:gd name="connsiteX3" fmla="*/ 1710046 w 6828311"/>
              <a:gd name="connsiteY3" fmla="*/ 1318970 h 2055240"/>
              <a:gd name="connsiteX4" fmla="*/ 2137559 w 6828311"/>
              <a:gd name="connsiteY4" fmla="*/ 772704 h 2055240"/>
              <a:gd name="connsiteX5" fmla="*/ 2660073 w 6828311"/>
              <a:gd name="connsiteY5" fmla="*/ 238315 h 2055240"/>
              <a:gd name="connsiteX6" fmla="*/ 3336966 w 6828311"/>
              <a:gd name="connsiteY6" fmla="*/ 809 h 2055240"/>
              <a:gd name="connsiteX7" fmla="*/ 3871356 w 6828311"/>
              <a:gd name="connsiteY7" fmla="*/ 309567 h 2055240"/>
              <a:gd name="connsiteX8" fmla="*/ 4263241 w 6828311"/>
              <a:gd name="connsiteY8" fmla="*/ 689578 h 2055240"/>
              <a:gd name="connsiteX9" fmla="*/ 4536374 w 6828311"/>
              <a:gd name="connsiteY9" fmla="*/ 1069588 h 2055240"/>
              <a:gd name="connsiteX10" fmla="*/ 4940134 w 6828311"/>
              <a:gd name="connsiteY10" fmla="*/ 1627728 h 2055240"/>
              <a:gd name="connsiteX11" fmla="*/ 5628903 w 6828311"/>
              <a:gd name="connsiteY11" fmla="*/ 1877110 h 2055240"/>
              <a:gd name="connsiteX12" fmla="*/ 6270171 w 6828311"/>
              <a:gd name="connsiteY12" fmla="*/ 2019614 h 2055240"/>
              <a:gd name="connsiteX13" fmla="*/ 6828311 w 6828311"/>
              <a:gd name="connsiteY13" fmla="*/ 2055240 h 2055240"/>
              <a:gd name="connsiteX0" fmla="*/ 0 w 6828311"/>
              <a:gd name="connsiteY0" fmla="*/ 2042556 h 2054431"/>
              <a:gd name="connsiteX1" fmla="*/ 629392 w 6828311"/>
              <a:gd name="connsiteY1" fmla="*/ 1983179 h 2054431"/>
              <a:gd name="connsiteX2" fmla="*/ 1223158 w 6828311"/>
              <a:gd name="connsiteY2" fmla="*/ 1805049 h 2054431"/>
              <a:gd name="connsiteX3" fmla="*/ 1710046 w 6828311"/>
              <a:gd name="connsiteY3" fmla="*/ 1318161 h 2054431"/>
              <a:gd name="connsiteX4" fmla="*/ 2137559 w 6828311"/>
              <a:gd name="connsiteY4" fmla="*/ 771895 h 2054431"/>
              <a:gd name="connsiteX5" fmla="*/ 2660073 w 6828311"/>
              <a:gd name="connsiteY5" fmla="*/ 308758 h 2054431"/>
              <a:gd name="connsiteX6" fmla="*/ 3336966 w 6828311"/>
              <a:gd name="connsiteY6" fmla="*/ 0 h 2054431"/>
              <a:gd name="connsiteX7" fmla="*/ 3871356 w 6828311"/>
              <a:gd name="connsiteY7" fmla="*/ 308758 h 2054431"/>
              <a:gd name="connsiteX8" fmla="*/ 4263241 w 6828311"/>
              <a:gd name="connsiteY8" fmla="*/ 688769 h 2054431"/>
              <a:gd name="connsiteX9" fmla="*/ 4536374 w 6828311"/>
              <a:gd name="connsiteY9" fmla="*/ 1068779 h 2054431"/>
              <a:gd name="connsiteX10" fmla="*/ 4940134 w 6828311"/>
              <a:gd name="connsiteY10" fmla="*/ 1626919 h 2054431"/>
              <a:gd name="connsiteX11" fmla="*/ 5628903 w 6828311"/>
              <a:gd name="connsiteY11" fmla="*/ 1876301 h 2054431"/>
              <a:gd name="connsiteX12" fmla="*/ 6270171 w 6828311"/>
              <a:gd name="connsiteY12" fmla="*/ 2018805 h 2054431"/>
              <a:gd name="connsiteX13" fmla="*/ 6828311 w 6828311"/>
              <a:gd name="connsiteY13" fmla="*/ 2054431 h 2054431"/>
              <a:gd name="connsiteX0" fmla="*/ 0 w 6828311"/>
              <a:gd name="connsiteY0" fmla="*/ 1983180 h 1995055"/>
              <a:gd name="connsiteX1" fmla="*/ 629392 w 6828311"/>
              <a:gd name="connsiteY1" fmla="*/ 1923803 h 1995055"/>
              <a:gd name="connsiteX2" fmla="*/ 1223158 w 6828311"/>
              <a:gd name="connsiteY2" fmla="*/ 1745673 h 1995055"/>
              <a:gd name="connsiteX3" fmla="*/ 1710046 w 6828311"/>
              <a:gd name="connsiteY3" fmla="*/ 1258785 h 1995055"/>
              <a:gd name="connsiteX4" fmla="*/ 2137559 w 6828311"/>
              <a:gd name="connsiteY4" fmla="*/ 712519 h 1995055"/>
              <a:gd name="connsiteX5" fmla="*/ 2660073 w 6828311"/>
              <a:gd name="connsiteY5" fmla="*/ 249382 h 1995055"/>
              <a:gd name="connsiteX6" fmla="*/ 3241963 w 6828311"/>
              <a:gd name="connsiteY6" fmla="*/ 0 h 1995055"/>
              <a:gd name="connsiteX7" fmla="*/ 3871356 w 6828311"/>
              <a:gd name="connsiteY7" fmla="*/ 249382 h 1995055"/>
              <a:gd name="connsiteX8" fmla="*/ 4263241 w 6828311"/>
              <a:gd name="connsiteY8" fmla="*/ 629393 h 1995055"/>
              <a:gd name="connsiteX9" fmla="*/ 4536374 w 6828311"/>
              <a:gd name="connsiteY9" fmla="*/ 1009403 h 1995055"/>
              <a:gd name="connsiteX10" fmla="*/ 4940134 w 6828311"/>
              <a:gd name="connsiteY10" fmla="*/ 1567543 h 1995055"/>
              <a:gd name="connsiteX11" fmla="*/ 5628903 w 6828311"/>
              <a:gd name="connsiteY11" fmla="*/ 1816925 h 1995055"/>
              <a:gd name="connsiteX12" fmla="*/ 6270171 w 6828311"/>
              <a:gd name="connsiteY12" fmla="*/ 1959429 h 1995055"/>
              <a:gd name="connsiteX13" fmla="*/ 6828311 w 6828311"/>
              <a:gd name="connsiteY13" fmla="*/ 1995055 h 1995055"/>
              <a:gd name="connsiteX0" fmla="*/ 0 w 6828311"/>
              <a:gd name="connsiteY0" fmla="*/ 1984361 h 1996236"/>
              <a:gd name="connsiteX1" fmla="*/ 629392 w 6828311"/>
              <a:gd name="connsiteY1" fmla="*/ 1924984 h 1996236"/>
              <a:gd name="connsiteX2" fmla="*/ 1223158 w 6828311"/>
              <a:gd name="connsiteY2" fmla="*/ 1746854 h 1996236"/>
              <a:gd name="connsiteX3" fmla="*/ 1710046 w 6828311"/>
              <a:gd name="connsiteY3" fmla="*/ 1259966 h 1996236"/>
              <a:gd name="connsiteX4" fmla="*/ 2137559 w 6828311"/>
              <a:gd name="connsiteY4" fmla="*/ 713700 h 1996236"/>
              <a:gd name="connsiteX5" fmla="*/ 2660073 w 6828311"/>
              <a:gd name="connsiteY5" fmla="*/ 250563 h 1996236"/>
              <a:gd name="connsiteX6" fmla="*/ 3241963 w 6828311"/>
              <a:gd name="connsiteY6" fmla="*/ 1181 h 1996236"/>
              <a:gd name="connsiteX7" fmla="*/ 3871356 w 6828311"/>
              <a:gd name="connsiteY7" fmla="*/ 345565 h 1996236"/>
              <a:gd name="connsiteX8" fmla="*/ 4263241 w 6828311"/>
              <a:gd name="connsiteY8" fmla="*/ 630574 h 1996236"/>
              <a:gd name="connsiteX9" fmla="*/ 4536374 w 6828311"/>
              <a:gd name="connsiteY9" fmla="*/ 1010584 h 1996236"/>
              <a:gd name="connsiteX10" fmla="*/ 4940134 w 6828311"/>
              <a:gd name="connsiteY10" fmla="*/ 1568724 h 1996236"/>
              <a:gd name="connsiteX11" fmla="*/ 5628903 w 6828311"/>
              <a:gd name="connsiteY11" fmla="*/ 1818106 h 1996236"/>
              <a:gd name="connsiteX12" fmla="*/ 6270171 w 6828311"/>
              <a:gd name="connsiteY12" fmla="*/ 1960610 h 1996236"/>
              <a:gd name="connsiteX13" fmla="*/ 6828311 w 6828311"/>
              <a:gd name="connsiteY13" fmla="*/ 1996236 h 1996236"/>
              <a:gd name="connsiteX0" fmla="*/ 0 w 6828311"/>
              <a:gd name="connsiteY0" fmla="*/ 1984361 h 1996236"/>
              <a:gd name="connsiteX1" fmla="*/ 629392 w 6828311"/>
              <a:gd name="connsiteY1" fmla="*/ 1924984 h 1996236"/>
              <a:gd name="connsiteX2" fmla="*/ 1223158 w 6828311"/>
              <a:gd name="connsiteY2" fmla="*/ 1746854 h 1996236"/>
              <a:gd name="connsiteX3" fmla="*/ 1710046 w 6828311"/>
              <a:gd name="connsiteY3" fmla="*/ 1259966 h 1996236"/>
              <a:gd name="connsiteX4" fmla="*/ 2137559 w 6828311"/>
              <a:gd name="connsiteY4" fmla="*/ 713700 h 1996236"/>
              <a:gd name="connsiteX5" fmla="*/ 2660073 w 6828311"/>
              <a:gd name="connsiteY5" fmla="*/ 250563 h 1996236"/>
              <a:gd name="connsiteX6" fmla="*/ 3241963 w 6828311"/>
              <a:gd name="connsiteY6" fmla="*/ 1181 h 1996236"/>
              <a:gd name="connsiteX7" fmla="*/ 3871356 w 6828311"/>
              <a:gd name="connsiteY7" fmla="*/ 345565 h 1996236"/>
              <a:gd name="connsiteX8" fmla="*/ 4191989 w 6828311"/>
              <a:gd name="connsiteY8" fmla="*/ 749327 h 1996236"/>
              <a:gd name="connsiteX9" fmla="*/ 4536374 w 6828311"/>
              <a:gd name="connsiteY9" fmla="*/ 1010584 h 1996236"/>
              <a:gd name="connsiteX10" fmla="*/ 4940134 w 6828311"/>
              <a:gd name="connsiteY10" fmla="*/ 1568724 h 1996236"/>
              <a:gd name="connsiteX11" fmla="*/ 5628903 w 6828311"/>
              <a:gd name="connsiteY11" fmla="*/ 1818106 h 1996236"/>
              <a:gd name="connsiteX12" fmla="*/ 6270171 w 6828311"/>
              <a:gd name="connsiteY12" fmla="*/ 1960610 h 1996236"/>
              <a:gd name="connsiteX13" fmla="*/ 6828311 w 6828311"/>
              <a:gd name="connsiteY13" fmla="*/ 1996236 h 1996236"/>
              <a:gd name="connsiteX0" fmla="*/ 0 w 6828311"/>
              <a:gd name="connsiteY0" fmla="*/ 1984361 h 1996236"/>
              <a:gd name="connsiteX1" fmla="*/ 629392 w 6828311"/>
              <a:gd name="connsiteY1" fmla="*/ 1924984 h 1996236"/>
              <a:gd name="connsiteX2" fmla="*/ 1223158 w 6828311"/>
              <a:gd name="connsiteY2" fmla="*/ 1746854 h 1996236"/>
              <a:gd name="connsiteX3" fmla="*/ 1710046 w 6828311"/>
              <a:gd name="connsiteY3" fmla="*/ 1259966 h 1996236"/>
              <a:gd name="connsiteX4" fmla="*/ 2137559 w 6828311"/>
              <a:gd name="connsiteY4" fmla="*/ 713700 h 1996236"/>
              <a:gd name="connsiteX5" fmla="*/ 2660073 w 6828311"/>
              <a:gd name="connsiteY5" fmla="*/ 250563 h 1996236"/>
              <a:gd name="connsiteX6" fmla="*/ 3241963 w 6828311"/>
              <a:gd name="connsiteY6" fmla="*/ 1181 h 1996236"/>
              <a:gd name="connsiteX7" fmla="*/ 3871356 w 6828311"/>
              <a:gd name="connsiteY7" fmla="*/ 345565 h 1996236"/>
              <a:gd name="connsiteX8" fmla="*/ 4191989 w 6828311"/>
              <a:gd name="connsiteY8" fmla="*/ 749327 h 1996236"/>
              <a:gd name="connsiteX9" fmla="*/ 4453247 w 6828311"/>
              <a:gd name="connsiteY9" fmla="*/ 1212464 h 1996236"/>
              <a:gd name="connsiteX10" fmla="*/ 4940134 w 6828311"/>
              <a:gd name="connsiteY10" fmla="*/ 1568724 h 1996236"/>
              <a:gd name="connsiteX11" fmla="*/ 5628903 w 6828311"/>
              <a:gd name="connsiteY11" fmla="*/ 1818106 h 1996236"/>
              <a:gd name="connsiteX12" fmla="*/ 6270171 w 6828311"/>
              <a:gd name="connsiteY12" fmla="*/ 1960610 h 1996236"/>
              <a:gd name="connsiteX13" fmla="*/ 6828311 w 6828311"/>
              <a:gd name="connsiteY13" fmla="*/ 1996236 h 1996236"/>
              <a:gd name="connsiteX0" fmla="*/ 0 w 6828311"/>
              <a:gd name="connsiteY0" fmla="*/ 1983675 h 1995550"/>
              <a:gd name="connsiteX1" fmla="*/ 629392 w 6828311"/>
              <a:gd name="connsiteY1" fmla="*/ 1924298 h 1995550"/>
              <a:gd name="connsiteX2" fmla="*/ 1223158 w 6828311"/>
              <a:gd name="connsiteY2" fmla="*/ 1746168 h 1995550"/>
              <a:gd name="connsiteX3" fmla="*/ 1710046 w 6828311"/>
              <a:gd name="connsiteY3" fmla="*/ 1259280 h 1995550"/>
              <a:gd name="connsiteX4" fmla="*/ 2137559 w 6828311"/>
              <a:gd name="connsiteY4" fmla="*/ 713014 h 1995550"/>
              <a:gd name="connsiteX5" fmla="*/ 2660073 w 6828311"/>
              <a:gd name="connsiteY5" fmla="*/ 249877 h 1995550"/>
              <a:gd name="connsiteX6" fmla="*/ 3241963 w 6828311"/>
              <a:gd name="connsiteY6" fmla="*/ 495 h 1995550"/>
              <a:gd name="connsiteX7" fmla="*/ 3752603 w 6828311"/>
              <a:gd name="connsiteY7" fmla="*/ 309253 h 1995550"/>
              <a:gd name="connsiteX8" fmla="*/ 4191989 w 6828311"/>
              <a:gd name="connsiteY8" fmla="*/ 748641 h 1995550"/>
              <a:gd name="connsiteX9" fmla="*/ 4453247 w 6828311"/>
              <a:gd name="connsiteY9" fmla="*/ 1211778 h 1995550"/>
              <a:gd name="connsiteX10" fmla="*/ 4940134 w 6828311"/>
              <a:gd name="connsiteY10" fmla="*/ 1568038 h 1995550"/>
              <a:gd name="connsiteX11" fmla="*/ 5628903 w 6828311"/>
              <a:gd name="connsiteY11" fmla="*/ 1817420 h 1995550"/>
              <a:gd name="connsiteX12" fmla="*/ 6270171 w 6828311"/>
              <a:gd name="connsiteY12" fmla="*/ 1959924 h 1995550"/>
              <a:gd name="connsiteX13" fmla="*/ 6828311 w 6828311"/>
              <a:gd name="connsiteY13" fmla="*/ 1995550 h 1995550"/>
              <a:gd name="connsiteX0" fmla="*/ 0 w 6828311"/>
              <a:gd name="connsiteY0" fmla="*/ 1985274 h 1997149"/>
              <a:gd name="connsiteX1" fmla="*/ 629392 w 6828311"/>
              <a:gd name="connsiteY1" fmla="*/ 1925897 h 1997149"/>
              <a:gd name="connsiteX2" fmla="*/ 1223158 w 6828311"/>
              <a:gd name="connsiteY2" fmla="*/ 1747767 h 1997149"/>
              <a:gd name="connsiteX3" fmla="*/ 1710046 w 6828311"/>
              <a:gd name="connsiteY3" fmla="*/ 1260879 h 1997149"/>
              <a:gd name="connsiteX4" fmla="*/ 2137559 w 6828311"/>
              <a:gd name="connsiteY4" fmla="*/ 714613 h 1997149"/>
              <a:gd name="connsiteX5" fmla="*/ 2660073 w 6828311"/>
              <a:gd name="connsiteY5" fmla="*/ 251476 h 1997149"/>
              <a:gd name="connsiteX6" fmla="*/ 3241963 w 6828311"/>
              <a:gd name="connsiteY6" fmla="*/ 2094 h 1997149"/>
              <a:gd name="connsiteX7" fmla="*/ 3859481 w 6828311"/>
              <a:gd name="connsiteY7" fmla="*/ 382104 h 1997149"/>
              <a:gd name="connsiteX8" fmla="*/ 4191989 w 6828311"/>
              <a:gd name="connsiteY8" fmla="*/ 750240 h 1997149"/>
              <a:gd name="connsiteX9" fmla="*/ 4453247 w 6828311"/>
              <a:gd name="connsiteY9" fmla="*/ 1213377 h 1997149"/>
              <a:gd name="connsiteX10" fmla="*/ 4940134 w 6828311"/>
              <a:gd name="connsiteY10" fmla="*/ 1569637 h 1997149"/>
              <a:gd name="connsiteX11" fmla="*/ 5628903 w 6828311"/>
              <a:gd name="connsiteY11" fmla="*/ 1819019 h 1997149"/>
              <a:gd name="connsiteX12" fmla="*/ 6270171 w 6828311"/>
              <a:gd name="connsiteY12" fmla="*/ 1961523 h 1997149"/>
              <a:gd name="connsiteX13" fmla="*/ 6828311 w 6828311"/>
              <a:gd name="connsiteY13" fmla="*/ 1997149 h 1997149"/>
              <a:gd name="connsiteX0" fmla="*/ 0 w 6828311"/>
              <a:gd name="connsiteY0" fmla="*/ 1985274 h 1997149"/>
              <a:gd name="connsiteX1" fmla="*/ 629392 w 6828311"/>
              <a:gd name="connsiteY1" fmla="*/ 1925897 h 1997149"/>
              <a:gd name="connsiteX2" fmla="*/ 1223158 w 6828311"/>
              <a:gd name="connsiteY2" fmla="*/ 1747767 h 1997149"/>
              <a:gd name="connsiteX3" fmla="*/ 1710046 w 6828311"/>
              <a:gd name="connsiteY3" fmla="*/ 1260879 h 1997149"/>
              <a:gd name="connsiteX4" fmla="*/ 2137559 w 6828311"/>
              <a:gd name="connsiteY4" fmla="*/ 714613 h 1997149"/>
              <a:gd name="connsiteX5" fmla="*/ 2660073 w 6828311"/>
              <a:gd name="connsiteY5" fmla="*/ 251476 h 1997149"/>
              <a:gd name="connsiteX6" fmla="*/ 3241963 w 6828311"/>
              <a:gd name="connsiteY6" fmla="*/ 2094 h 1997149"/>
              <a:gd name="connsiteX7" fmla="*/ 3859481 w 6828311"/>
              <a:gd name="connsiteY7" fmla="*/ 382104 h 1997149"/>
              <a:gd name="connsiteX8" fmla="*/ 4191989 w 6828311"/>
              <a:gd name="connsiteY8" fmla="*/ 750240 h 1997149"/>
              <a:gd name="connsiteX9" fmla="*/ 4453247 w 6828311"/>
              <a:gd name="connsiteY9" fmla="*/ 1213377 h 1997149"/>
              <a:gd name="connsiteX10" fmla="*/ 4940134 w 6828311"/>
              <a:gd name="connsiteY10" fmla="*/ 1569637 h 1997149"/>
              <a:gd name="connsiteX11" fmla="*/ 5628903 w 6828311"/>
              <a:gd name="connsiteY11" fmla="*/ 1819019 h 1997149"/>
              <a:gd name="connsiteX12" fmla="*/ 6270171 w 6828311"/>
              <a:gd name="connsiteY12" fmla="*/ 1961523 h 1997149"/>
              <a:gd name="connsiteX13" fmla="*/ 6828311 w 6828311"/>
              <a:gd name="connsiteY13" fmla="*/ 1997149 h 1997149"/>
              <a:gd name="connsiteX0" fmla="*/ 0 w 6828311"/>
              <a:gd name="connsiteY0" fmla="*/ 1985274 h 1997149"/>
              <a:gd name="connsiteX1" fmla="*/ 629392 w 6828311"/>
              <a:gd name="connsiteY1" fmla="*/ 1925897 h 1997149"/>
              <a:gd name="connsiteX2" fmla="*/ 1223158 w 6828311"/>
              <a:gd name="connsiteY2" fmla="*/ 1747767 h 1997149"/>
              <a:gd name="connsiteX3" fmla="*/ 1710046 w 6828311"/>
              <a:gd name="connsiteY3" fmla="*/ 1260879 h 1997149"/>
              <a:gd name="connsiteX4" fmla="*/ 2137559 w 6828311"/>
              <a:gd name="connsiteY4" fmla="*/ 714613 h 1997149"/>
              <a:gd name="connsiteX5" fmla="*/ 2660073 w 6828311"/>
              <a:gd name="connsiteY5" fmla="*/ 251476 h 1997149"/>
              <a:gd name="connsiteX6" fmla="*/ 3241963 w 6828311"/>
              <a:gd name="connsiteY6" fmla="*/ 2094 h 1997149"/>
              <a:gd name="connsiteX7" fmla="*/ 3859481 w 6828311"/>
              <a:gd name="connsiteY7" fmla="*/ 382104 h 1997149"/>
              <a:gd name="connsiteX8" fmla="*/ 4168238 w 6828311"/>
              <a:gd name="connsiteY8" fmla="*/ 845243 h 1997149"/>
              <a:gd name="connsiteX9" fmla="*/ 4453247 w 6828311"/>
              <a:gd name="connsiteY9" fmla="*/ 1213377 h 1997149"/>
              <a:gd name="connsiteX10" fmla="*/ 4940134 w 6828311"/>
              <a:gd name="connsiteY10" fmla="*/ 1569637 h 1997149"/>
              <a:gd name="connsiteX11" fmla="*/ 5628903 w 6828311"/>
              <a:gd name="connsiteY11" fmla="*/ 1819019 h 1997149"/>
              <a:gd name="connsiteX12" fmla="*/ 6270171 w 6828311"/>
              <a:gd name="connsiteY12" fmla="*/ 1961523 h 1997149"/>
              <a:gd name="connsiteX13" fmla="*/ 6828311 w 6828311"/>
              <a:gd name="connsiteY13" fmla="*/ 1997149 h 1997149"/>
              <a:gd name="connsiteX0" fmla="*/ 0 w 6828311"/>
              <a:gd name="connsiteY0" fmla="*/ 2162430 h 2174305"/>
              <a:gd name="connsiteX1" fmla="*/ 629392 w 6828311"/>
              <a:gd name="connsiteY1" fmla="*/ 2103053 h 2174305"/>
              <a:gd name="connsiteX2" fmla="*/ 1223158 w 6828311"/>
              <a:gd name="connsiteY2" fmla="*/ 1924923 h 2174305"/>
              <a:gd name="connsiteX3" fmla="*/ 1710046 w 6828311"/>
              <a:gd name="connsiteY3" fmla="*/ 1438035 h 2174305"/>
              <a:gd name="connsiteX4" fmla="*/ 2137559 w 6828311"/>
              <a:gd name="connsiteY4" fmla="*/ 891769 h 2174305"/>
              <a:gd name="connsiteX5" fmla="*/ 2660073 w 6828311"/>
              <a:gd name="connsiteY5" fmla="*/ 428632 h 2174305"/>
              <a:gd name="connsiteX6" fmla="*/ 3230088 w 6828311"/>
              <a:gd name="connsiteY6" fmla="*/ 1120 h 2174305"/>
              <a:gd name="connsiteX7" fmla="*/ 3859481 w 6828311"/>
              <a:gd name="connsiteY7" fmla="*/ 559260 h 2174305"/>
              <a:gd name="connsiteX8" fmla="*/ 4168238 w 6828311"/>
              <a:gd name="connsiteY8" fmla="*/ 1022399 h 2174305"/>
              <a:gd name="connsiteX9" fmla="*/ 4453247 w 6828311"/>
              <a:gd name="connsiteY9" fmla="*/ 1390533 h 2174305"/>
              <a:gd name="connsiteX10" fmla="*/ 4940134 w 6828311"/>
              <a:gd name="connsiteY10" fmla="*/ 1746793 h 2174305"/>
              <a:gd name="connsiteX11" fmla="*/ 5628903 w 6828311"/>
              <a:gd name="connsiteY11" fmla="*/ 1996175 h 2174305"/>
              <a:gd name="connsiteX12" fmla="*/ 6270171 w 6828311"/>
              <a:gd name="connsiteY12" fmla="*/ 2138679 h 2174305"/>
              <a:gd name="connsiteX13" fmla="*/ 6828311 w 6828311"/>
              <a:gd name="connsiteY13" fmla="*/ 2174305 h 2174305"/>
              <a:gd name="connsiteX0" fmla="*/ 0 w 6828311"/>
              <a:gd name="connsiteY0" fmla="*/ 2164039 h 2175914"/>
              <a:gd name="connsiteX1" fmla="*/ 629392 w 6828311"/>
              <a:gd name="connsiteY1" fmla="*/ 2104662 h 2175914"/>
              <a:gd name="connsiteX2" fmla="*/ 1223158 w 6828311"/>
              <a:gd name="connsiteY2" fmla="*/ 1926532 h 2175914"/>
              <a:gd name="connsiteX3" fmla="*/ 1710046 w 6828311"/>
              <a:gd name="connsiteY3" fmla="*/ 1439644 h 2175914"/>
              <a:gd name="connsiteX4" fmla="*/ 2137559 w 6828311"/>
              <a:gd name="connsiteY4" fmla="*/ 893378 h 2175914"/>
              <a:gd name="connsiteX5" fmla="*/ 2612571 w 6828311"/>
              <a:gd name="connsiteY5" fmla="*/ 370864 h 2175914"/>
              <a:gd name="connsiteX6" fmla="*/ 3230088 w 6828311"/>
              <a:gd name="connsiteY6" fmla="*/ 2729 h 2175914"/>
              <a:gd name="connsiteX7" fmla="*/ 3859481 w 6828311"/>
              <a:gd name="connsiteY7" fmla="*/ 560869 h 2175914"/>
              <a:gd name="connsiteX8" fmla="*/ 4168238 w 6828311"/>
              <a:gd name="connsiteY8" fmla="*/ 1024008 h 2175914"/>
              <a:gd name="connsiteX9" fmla="*/ 4453247 w 6828311"/>
              <a:gd name="connsiteY9" fmla="*/ 1392142 h 2175914"/>
              <a:gd name="connsiteX10" fmla="*/ 4940134 w 6828311"/>
              <a:gd name="connsiteY10" fmla="*/ 1748402 h 2175914"/>
              <a:gd name="connsiteX11" fmla="*/ 5628903 w 6828311"/>
              <a:gd name="connsiteY11" fmla="*/ 1997784 h 2175914"/>
              <a:gd name="connsiteX12" fmla="*/ 6270171 w 6828311"/>
              <a:gd name="connsiteY12" fmla="*/ 2140288 h 2175914"/>
              <a:gd name="connsiteX13" fmla="*/ 6828311 w 6828311"/>
              <a:gd name="connsiteY13" fmla="*/ 2175914 h 2175914"/>
              <a:gd name="connsiteX0" fmla="*/ 0 w 6828311"/>
              <a:gd name="connsiteY0" fmla="*/ 2164352 h 2176227"/>
              <a:gd name="connsiteX1" fmla="*/ 629392 w 6828311"/>
              <a:gd name="connsiteY1" fmla="*/ 2104975 h 2176227"/>
              <a:gd name="connsiteX2" fmla="*/ 1223158 w 6828311"/>
              <a:gd name="connsiteY2" fmla="*/ 1926845 h 2176227"/>
              <a:gd name="connsiteX3" fmla="*/ 1710046 w 6828311"/>
              <a:gd name="connsiteY3" fmla="*/ 1439957 h 2176227"/>
              <a:gd name="connsiteX4" fmla="*/ 2137559 w 6828311"/>
              <a:gd name="connsiteY4" fmla="*/ 893691 h 2176227"/>
              <a:gd name="connsiteX5" fmla="*/ 2612571 w 6828311"/>
              <a:gd name="connsiteY5" fmla="*/ 371177 h 2176227"/>
              <a:gd name="connsiteX6" fmla="*/ 3230088 w 6828311"/>
              <a:gd name="connsiteY6" fmla="*/ 3042 h 2176227"/>
              <a:gd name="connsiteX7" fmla="*/ 3800104 w 6828311"/>
              <a:gd name="connsiteY7" fmla="*/ 573057 h 2176227"/>
              <a:gd name="connsiteX8" fmla="*/ 4168238 w 6828311"/>
              <a:gd name="connsiteY8" fmla="*/ 1024321 h 2176227"/>
              <a:gd name="connsiteX9" fmla="*/ 4453247 w 6828311"/>
              <a:gd name="connsiteY9" fmla="*/ 1392455 h 2176227"/>
              <a:gd name="connsiteX10" fmla="*/ 4940134 w 6828311"/>
              <a:gd name="connsiteY10" fmla="*/ 1748715 h 2176227"/>
              <a:gd name="connsiteX11" fmla="*/ 5628903 w 6828311"/>
              <a:gd name="connsiteY11" fmla="*/ 1998097 h 2176227"/>
              <a:gd name="connsiteX12" fmla="*/ 6270171 w 6828311"/>
              <a:gd name="connsiteY12" fmla="*/ 2140601 h 2176227"/>
              <a:gd name="connsiteX13" fmla="*/ 6828311 w 6828311"/>
              <a:gd name="connsiteY13" fmla="*/ 2176227 h 2176227"/>
              <a:gd name="connsiteX0" fmla="*/ 0 w 6828311"/>
              <a:gd name="connsiteY0" fmla="*/ 2164352 h 2176227"/>
              <a:gd name="connsiteX1" fmla="*/ 629392 w 6828311"/>
              <a:gd name="connsiteY1" fmla="*/ 2104975 h 2176227"/>
              <a:gd name="connsiteX2" fmla="*/ 1223158 w 6828311"/>
              <a:gd name="connsiteY2" fmla="*/ 1926845 h 2176227"/>
              <a:gd name="connsiteX3" fmla="*/ 1710046 w 6828311"/>
              <a:gd name="connsiteY3" fmla="*/ 1439957 h 2176227"/>
              <a:gd name="connsiteX4" fmla="*/ 2137559 w 6828311"/>
              <a:gd name="connsiteY4" fmla="*/ 893691 h 2176227"/>
              <a:gd name="connsiteX5" fmla="*/ 2612571 w 6828311"/>
              <a:gd name="connsiteY5" fmla="*/ 371177 h 2176227"/>
              <a:gd name="connsiteX6" fmla="*/ 3230088 w 6828311"/>
              <a:gd name="connsiteY6" fmla="*/ 3042 h 2176227"/>
              <a:gd name="connsiteX7" fmla="*/ 3800104 w 6828311"/>
              <a:gd name="connsiteY7" fmla="*/ 573057 h 2176227"/>
              <a:gd name="connsiteX8" fmla="*/ 4168238 w 6828311"/>
              <a:gd name="connsiteY8" fmla="*/ 1024321 h 2176227"/>
              <a:gd name="connsiteX9" fmla="*/ 4417621 w 6828311"/>
              <a:gd name="connsiteY9" fmla="*/ 1463707 h 2176227"/>
              <a:gd name="connsiteX10" fmla="*/ 4940134 w 6828311"/>
              <a:gd name="connsiteY10" fmla="*/ 1748715 h 2176227"/>
              <a:gd name="connsiteX11" fmla="*/ 5628903 w 6828311"/>
              <a:gd name="connsiteY11" fmla="*/ 1998097 h 2176227"/>
              <a:gd name="connsiteX12" fmla="*/ 6270171 w 6828311"/>
              <a:gd name="connsiteY12" fmla="*/ 2140601 h 2176227"/>
              <a:gd name="connsiteX13" fmla="*/ 6828311 w 6828311"/>
              <a:gd name="connsiteY13" fmla="*/ 2176227 h 2176227"/>
              <a:gd name="connsiteX0" fmla="*/ 0 w 6828311"/>
              <a:gd name="connsiteY0" fmla="*/ 2164352 h 2176227"/>
              <a:gd name="connsiteX1" fmla="*/ 629392 w 6828311"/>
              <a:gd name="connsiteY1" fmla="*/ 2104975 h 2176227"/>
              <a:gd name="connsiteX2" fmla="*/ 1223158 w 6828311"/>
              <a:gd name="connsiteY2" fmla="*/ 1926845 h 2176227"/>
              <a:gd name="connsiteX3" fmla="*/ 1710046 w 6828311"/>
              <a:gd name="connsiteY3" fmla="*/ 1439957 h 2176227"/>
              <a:gd name="connsiteX4" fmla="*/ 2137559 w 6828311"/>
              <a:gd name="connsiteY4" fmla="*/ 893691 h 2176227"/>
              <a:gd name="connsiteX5" fmla="*/ 2612571 w 6828311"/>
              <a:gd name="connsiteY5" fmla="*/ 371177 h 2176227"/>
              <a:gd name="connsiteX6" fmla="*/ 3230088 w 6828311"/>
              <a:gd name="connsiteY6" fmla="*/ 3042 h 2176227"/>
              <a:gd name="connsiteX7" fmla="*/ 3800104 w 6828311"/>
              <a:gd name="connsiteY7" fmla="*/ 573057 h 2176227"/>
              <a:gd name="connsiteX8" fmla="*/ 4108861 w 6828311"/>
              <a:gd name="connsiteY8" fmla="*/ 1012446 h 2176227"/>
              <a:gd name="connsiteX9" fmla="*/ 4417621 w 6828311"/>
              <a:gd name="connsiteY9" fmla="*/ 1463707 h 2176227"/>
              <a:gd name="connsiteX10" fmla="*/ 4940134 w 6828311"/>
              <a:gd name="connsiteY10" fmla="*/ 1748715 h 2176227"/>
              <a:gd name="connsiteX11" fmla="*/ 5628903 w 6828311"/>
              <a:gd name="connsiteY11" fmla="*/ 1998097 h 2176227"/>
              <a:gd name="connsiteX12" fmla="*/ 6270171 w 6828311"/>
              <a:gd name="connsiteY12" fmla="*/ 2140601 h 2176227"/>
              <a:gd name="connsiteX13" fmla="*/ 6828311 w 6828311"/>
              <a:gd name="connsiteY13" fmla="*/ 2176227 h 2176227"/>
              <a:gd name="connsiteX0" fmla="*/ 0 w 6828311"/>
              <a:gd name="connsiteY0" fmla="*/ 2164352 h 2176227"/>
              <a:gd name="connsiteX1" fmla="*/ 629392 w 6828311"/>
              <a:gd name="connsiteY1" fmla="*/ 2104975 h 2176227"/>
              <a:gd name="connsiteX2" fmla="*/ 1223158 w 6828311"/>
              <a:gd name="connsiteY2" fmla="*/ 1926845 h 2176227"/>
              <a:gd name="connsiteX3" fmla="*/ 1710046 w 6828311"/>
              <a:gd name="connsiteY3" fmla="*/ 1439957 h 2176227"/>
              <a:gd name="connsiteX4" fmla="*/ 2137559 w 6828311"/>
              <a:gd name="connsiteY4" fmla="*/ 893691 h 2176227"/>
              <a:gd name="connsiteX5" fmla="*/ 2612571 w 6828311"/>
              <a:gd name="connsiteY5" fmla="*/ 371177 h 2176227"/>
              <a:gd name="connsiteX6" fmla="*/ 3230088 w 6828311"/>
              <a:gd name="connsiteY6" fmla="*/ 3042 h 2176227"/>
              <a:gd name="connsiteX7" fmla="*/ 3800104 w 6828311"/>
              <a:gd name="connsiteY7" fmla="*/ 573057 h 2176227"/>
              <a:gd name="connsiteX8" fmla="*/ 4108861 w 6828311"/>
              <a:gd name="connsiteY8" fmla="*/ 1012446 h 2176227"/>
              <a:gd name="connsiteX9" fmla="*/ 4417621 w 6828311"/>
              <a:gd name="connsiteY9" fmla="*/ 1463707 h 2176227"/>
              <a:gd name="connsiteX10" fmla="*/ 4928259 w 6828311"/>
              <a:gd name="connsiteY10" fmla="*/ 1855593 h 2176227"/>
              <a:gd name="connsiteX11" fmla="*/ 5628903 w 6828311"/>
              <a:gd name="connsiteY11" fmla="*/ 1998097 h 2176227"/>
              <a:gd name="connsiteX12" fmla="*/ 6270171 w 6828311"/>
              <a:gd name="connsiteY12" fmla="*/ 2140601 h 2176227"/>
              <a:gd name="connsiteX13" fmla="*/ 6828311 w 6828311"/>
              <a:gd name="connsiteY13" fmla="*/ 2176227 h 2176227"/>
              <a:gd name="connsiteX0" fmla="*/ 0 w 6828311"/>
              <a:gd name="connsiteY0" fmla="*/ 2164352 h 2176227"/>
              <a:gd name="connsiteX1" fmla="*/ 629392 w 6828311"/>
              <a:gd name="connsiteY1" fmla="*/ 2104975 h 2176227"/>
              <a:gd name="connsiteX2" fmla="*/ 1223158 w 6828311"/>
              <a:gd name="connsiteY2" fmla="*/ 1926845 h 2176227"/>
              <a:gd name="connsiteX3" fmla="*/ 1710046 w 6828311"/>
              <a:gd name="connsiteY3" fmla="*/ 1439957 h 2176227"/>
              <a:gd name="connsiteX4" fmla="*/ 2137559 w 6828311"/>
              <a:gd name="connsiteY4" fmla="*/ 893691 h 2176227"/>
              <a:gd name="connsiteX5" fmla="*/ 2612571 w 6828311"/>
              <a:gd name="connsiteY5" fmla="*/ 371177 h 2176227"/>
              <a:gd name="connsiteX6" fmla="*/ 3230088 w 6828311"/>
              <a:gd name="connsiteY6" fmla="*/ 3042 h 2176227"/>
              <a:gd name="connsiteX7" fmla="*/ 3800104 w 6828311"/>
              <a:gd name="connsiteY7" fmla="*/ 573057 h 2176227"/>
              <a:gd name="connsiteX8" fmla="*/ 4108861 w 6828311"/>
              <a:gd name="connsiteY8" fmla="*/ 1012446 h 2176227"/>
              <a:gd name="connsiteX9" fmla="*/ 4417621 w 6828311"/>
              <a:gd name="connsiteY9" fmla="*/ 1463707 h 2176227"/>
              <a:gd name="connsiteX10" fmla="*/ 4928259 w 6828311"/>
              <a:gd name="connsiteY10" fmla="*/ 1855593 h 2176227"/>
              <a:gd name="connsiteX11" fmla="*/ 5640778 w 6828311"/>
              <a:gd name="connsiteY11" fmla="*/ 2069349 h 2176227"/>
              <a:gd name="connsiteX12" fmla="*/ 6270171 w 6828311"/>
              <a:gd name="connsiteY12" fmla="*/ 2140601 h 2176227"/>
              <a:gd name="connsiteX13" fmla="*/ 6828311 w 6828311"/>
              <a:gd name="connsiteY13" fmla="*/ 2176227 h 2176227"/>
              <a:gd name="connsiteX0" fmla="*/ 0 w 6875812"/>
              <a:gd name="connsiteY0" fmla="*/ 2164352 h 2164352"/>
              <a:gd name="connsiteX1" fmla="*/ 629392 w 6875812"/>
              <a:gd name="connsiteY1" fmla="*/ 2104975 h 2164352"/>
              <a:gd name="connsiteX2" fmla="*/ 1223158 w 6875812"/>
              <a:gd name="connsiteY2" fmla="*/ 1926845 h 2164352"/>
              <a:gd name="connsiteX3" fmla="*/ 1710046 w 6875812"/>
              <a:gd name="connsiteY3" fmla="*/ 1439957 h 2164352"/>
              <a:gd name="connsiteX4" fmla="*/ 2137559 w 6875812"/>
              <a:gd name="connsiteY4" fmla="*/ 893691 h 2164352"/>
              <a:gd name="connsiteX5" fmla="*/ 2612571 w 6875812"/>
              <a:gd name="connsiteY5" fmla="*/ 371177 h 2164352"/>
              <a:gd name="connsiteX6" fmla="*/ 3230088 w 6875812"/>
              <a:gd name="connsiteY6" fmla="*/ 3042 h 2164352"/>
              <a:gd name="connsiteX7" fmla="*/ 3800104 w 6875812"/>
              <a:gd name="connsiteY7" fmla="*/ 573057 h 2164352"/>
              <a:gd name="connsiteX8" fmla="*/ 4108861 w 6875812"/>
              <a:gd name="connsiteY8" fmla="*/ 1012446 h 2164352"/>
              <a:gd name="connsiteX9" fmla="*/ 4417621 w 6875812"/>
              <a:gd name="connsiteY9" fmla="*/ 1463707 h 2164352"/>
              <a:gd name="connsiteX10" fmla="*/ 4928259 w 6875812"/>
              <a:gd name="connsiteY10" fmla="*/ 1855593 h 2164352"/>
              <a:gd name="connsiteX11" fmla="*/ 5640778 w 6875812"/>
              <a:gd name="connsiteY11" fmla="*/ 2069349 h 2164352"/>
              <a:gd name="connsiteX12" fmla="*/ 6270171 w 6875812"/>
              <a:gd name="connsiteY12" fmla="*/ 2140601 h 2164352"/>
              <a:gd name="connsiteX13" fmla="*/ 6875812 w 6875812"/>
              <a:gd name="connsiteY13" fmla="*/ 2140601 h 2164352"/>
              <a:gd name="connsiteX0" fmla="*/ 0 w 6875812"/>
              <a:gd name="connsiteY0" fmla="*/ 2161620 h 2161620"/>
              <a:gd name="connsiteX1" fmla="*/ 629392 w 6875812"/>
              <a:gd name="connsiteY1" fmla="*/ 2102243 h 2161620"/>
              <a:gd name="connsiteX2" fmla="*/ 1223158 w 6875812"/>
              <a:gd name="connsiteY2" fmla="*/ 1924113 h 2161620"/>
              <a:gd name="connsiteX3" fmla="*/ 1710046 w 6875812"/>
              <a:gd name="connsiteY3" fmla="*/ 1437225 h 2161620"/>
              <a:gd name="connsiteX4" fmla="*/ 2137559 w 6875812"/>
              <a:gd name="connsiteY4" fmla="*/ 890959 h 2161620"/>
              <a:gd name="connsiteX5" fmla="*/ 2612571 w 6875812"/>
              <a:gd name="connsiteY5" fmla="*/ 368445 h 2161620"/>
              <a:gd name="connsiteX6" fmla="*/ 3230088 w 6875812"/>
              <a:gd name="connsiteY6" fmla="*/ 310 h 2161620"/>
              <a:gd name="connsiteX7" fmla="*/ 3728852 w 6875812"/>
              <a:gd name="connsiteY7" fmla="*/ 427821 h 2161620"/>
              <a:gd name="connsiteX8" fmla="*/ 4108861 w 6875812"/>
              <a:gd name="connsiteY8" fmla="*/ 1009714 h 2161620"/>
              <a:gd name="connsiteX9" fmla="*/ 4417621 w 6875812"/>
              <a:gd name="connsiteY9" fmla="*/ 1460975 h 2161620"/>
              <a:gd name="connsiteX10" fmla="*/ 4928259 w 6875812"/>
              <a:gd name="connsiteY10" fmla="*/ 1852861 h 2161620"/>
              <a:gd name="connsiteX11" fmla="*/ 5640778 w 6875812"/>
              <a:gd name="connsiteY11" fmla="*/ 2066617 h 2161620"/>
              <a:gd name="connsiteX12" fmla="*/ 6270171 w 6875812"/>
              <a:gd name="connsiteY12" fmla="*/ 2137869 h 2161620"/>
              <a:gd name="connsiteX13" fmla="*/ 6875812 w 6875812"/>
              <a:gd name="connsiteY13" fmla="*/ 2137869 h 2161620"/>
              <a:gd name="connsiteX0" fmla="*/ 0 w 6875812"/>
              <a:gd name="connsiteY0" fmla="*/ 2161375 h 2161375"/>
              <a:gd name="connsiteX1" fmla="*/ 629392 w 6875812"/>
              <a:gd name="connsiteY1" fmla="*/ 2101998 h 2161375"/>
              <a:gd name="connsiteX2" fmla="*/ 1223158 w 6875812"/>
              <a:gd name="connsiteY2" fmla="*/ 1923868 h 2161375"/>
              <a:gd name="connsiteX3" fmla="*/ 1710046 w 6875812"/>
              <a:gd name="connsiteY3" fmla="*/ 1436980 h 2161375"/>
              <a:gd name="connsiteX4" fmla="*/ 2137559 w 6875812"/>
              <a:gd name="connsiteY4" fmla="*/ 890714 h 2161375"/>
              <a:gd name="connsiteX5" fmla="*/ 2612571 w 6875812"/>
              <a:gd name="connsiteY5" fmla="*/ 368200 h 2161375"/>
              <a:gd name="connsiteX6" fmla="*/ 3230088 w 6875812"/>
              <a:gd name="connsiteY6" fmla="*/ 65 h 2161375"/>
              <a:gd name="connsiteX7" fmla="*/ 3705101 w 6875812"/>
              <a:gd name="connsiteY7" fmla="*/ 344448 h 2161375"/>
              <a:gd name="connsiteX8" fmla="*/ 4108861 w 6875812"/>
              <a:gd name="connsiteY8" fmla="*/ 1009469 h 2161375"/>
              <a:gd name="connsiteX9" fmla="*/ 4417621 w 6875812"/>
              <a:gd name="connsiteY9" fmla="*/ 1460730 h 2161375"/>
              <a:gd name="connsiteX10" fmla="*/ 4928259 w 6875812"/>
              <a:gd name="connsiteY10" fmla="*/ 1852616 h 2161375"/>
              <a:gd name="connsiteX11" fmla="*/ 5640778 w 6875812"/>
              <a:gd name="connsiteY11" fmla="*/ 2066372 h 2161375"/>
              <a:gd name="connsiteX12" fmla="*/ 6270171 w 6875812"/>
              <a:gd name="connsiteY12" fmla="*/ 2137624 h 2161375"/>
              <a:gd name="connsiteX13" fmla="*/ 6875812 w 6875812"/>
              <a:gd name="connsiteY13" fmla="*/ 2137624 h 2161375"/>
              <a:gd name="connsiteX0" fmla="*/ 0 w 6875812"/>
              <a:gd name="connsiteY0" fmla="*/ 2161688 h 2161688"/>
              <a:gd name="connsiteX1" fmla="*/ 629392 w 6875812"/>
              <a:gd name="connsiteY1" fmla="*/ 2102311 h 2161688"/>
              <a:gd name="connsiteX2" fmla="*/ 1223158 w 6875812"/>
              <a:gd name="connsiteY2" fmla="*/ 1924181 h 2161688"/>
              <a:gd name="connsiteX3" fmla="*/ 1710046 w 6875812"/>
              <a:gd name="connsiteY3" fmla="*/ 1437293 h 2161688"/>
              <a:gd name="connsiteX4" fmla="*/ 2137559 w 6875812"/>
              <a:gd name="connsiteY4" fmla="*/ 891027 h 2161688"/>
              <a:gd name="connsiteX5" fmla="*/ 2612571 w 6875812"/>
              <a:gd name="connsiteY5" fmla="*/ 404139 h 2161688"/>
              <a:gd name="connsiteX6" fmla="*/ 3230088 w 6875812"/>
              <a:gd name="connsiteY6" fmla="*/ 378 h 2161688"/>
              <a:gd name="connsiteX7" fmla="*/ 3705101 w 6875812"/>
              <a:gd name="connsiteY7" fmla="*/ 344761 h 2161688"/>
              <a:gd name="connsiteX8" fmla="*/ 4108861 w 6875812"/>
              <a:gd name="connsiteY8" fmla="*/ 1009782 h 2161688"/>
              <a:gd name="connsiteX9" fmla="*/ 4417621 w 6875812"/>
              <a:gd name="connsiteY9" fmla="*/ 1461043 h 2161688"/>
              <a:gd name="connsiteX10" fmla="*/ 4928259 w 6875812"/>
              <a:gd name="connsiteY10" fmla="*/ 1852929 h 2161688"/>
              <a:gd name="connsiteX11" fmla="*/ 5640778 w 6875812"/>
              <a:gd name="connsiteY11" fmla="*/ 2066685 h 2161688"/>
              <a:gd name="connsiteX12" fmla="*/ 6270171 w 6875812"/>
              <a:gd name="connsiteY12" fmla="*/ 2137937 h 2161688"/>
              <a:gd name="connsiteX13" fmla="*/ 6875812 w 6875812"/>
              <a:gd name="connsiteY13" fmla="*/ 2137937 h 2161688"/>
              <a:gd name="connsiteX0" fmla="*/ 0 w 6875812"/>
              <a:gd name="connsiteY0" fmla="*/ 2161688 h 2161688"/>
              <a:gd name="connsiteX1" fmla="*/ 629392 w 6875812"/>
              <a:gd name="connsiteY1" fmla="*/ 2102311 h 2161688"/>
              <a:gd name="connsiteX2" fmla="*/ 1223158 w 6875812"/>
              <a:gd name="connsiteY2" fmla="*/ 1924181 h 2161688"/>
              <a:gd name="connsiteX3" fmla="*/ 1710046 w 6875812"/>
              <a:gd name="connsiteY3" fmla="*/ 1437293 h 2161688"/>
              <a:gd name="connsiteX4" fmla="*/ 2137559 w 6875812"/>
              <a:gd name="connsiteY4" fmla="*/ 974154 h 2161688"/>
              <a:gd name="connsiteX5" fmla="*/ 2612571 w 6875812"/>
              <a:gd name="connsiteY5" fmla="*/ 404139 h 2161688"/>
              <a:gd name="connsiteX6" fmla="*/ 3230088 w 6875812"/>
              <a:gd name="connsiteY6" fmla="*/ 378 h 2161688"/>
              <a:gd name="connsiteX7" fmla="*/ 3705101 w 6875812"/>
              <a:gd name="connsiteY7" fmla="*/ 344761 h 2161688"/>
              <a:gd name="connsiteX8" fmla="*/ 4108861 w 6875812"/>
              <a:gd name="connsiteY8" fmla="*/ 1009782 h 2161688"/>
              <a:gd name="connsiteX9" fmla="*/ 4417621 w 6875812"/>
              <a:gd name="connsiteY9" fmla="*/ 1461043 h 2161688"/>
              <a:gd name="connsiteX10" fmla="*/ 4928259 w 6875812"/>
              <a:gd name="connsiteY10" fmla="*/ 1852929 h 2161688"/>
              <a:gd name="connsiteX11" fmla="*/ 5640778 w 6875812"/>
              <a:gd name="connsiteY11" fmla="*/ 2066685 h 2161688"/>
              <a:gd name="connsiteX12" fmla="*/ 6270171 w 6875812"/>
              <a:gd name="connsiteY12" fmla="*/ 2137937 h 2161688"/>
              <a:gd name="connsiteX13" fmla="*/ 6875812 w 6875812"/>
              <a:gd name="connsiteY13" fmla="*/ 2137937 h 2161688"/>
              <a:gd name="connsiteX0" fmla="*/ 0 w 6875812"/>
              <a:gd name="connsiteY0" fmla="*/ 2161648 h 2161648"/>
              <a:gd name="connsiteX1" fmla="*/ 629392 w 6875812"/>
              <a:gd name="connsiteY1" fmla="*/ 2102271 h 2161648"/>
              <a:gd name="connsiteX2" fmla="*/ 1223158 w 6875812"/>
              <a:gd name="connsiteY2" fmla="*/ 1924141 h 2161648"/>
              <a:gd name="connsiteX3" fmla="*/ 1710046 w 6875812"/>
              <a:gd name="connsiteY3" fmla="*/ 1437253 h 2161648"/>
              <a:gd name="connsiteX4" fmla="*/ 2137559 w 6875812"/>
              <a:gd name="connsiteY4" fmla="*/ 974114 h 2161648"/>
              <a:gd name="connsiteX5" fmla="*/ 2612571 w 6875812"/>
              <a:gd name="connsiteY5" fmla="*/ 404099 h 2161648"/>
              <a:gd name="connsiteX6" fmla="*/ 3230088 w 6875812"/>
              <a:gd name="connsiteY6" fmla="*/ 338 h 2161648"/>
              <a:gd name="connsiteX7" fmla="*/ 3705101 w 6875812"/>
              <a:gd name="connsiteY7" fmla="*/ 344721 h 2161648"/>
              <a:gd name="connsiteX8" fmla="*/ 4156362 w 6875812"/>
              <a:gd name="connsiteY8" fmla="*/ 867238 h 2161648"/>
              <a:gd name="connsiteX9" fmla="*/ 4417621 w 6875812"/>
              <a:gd name="connsiteY9" fmla="*/ 1461003 h 2161648"/>
              <a:gd name="connsiteX10" fmla="*/ 4928259 w 6875812"/>
              <a:gd name="connsiteY10" fmla="*/ 1852889 h 2161648"/>
              <a:gd name="connsiteX11" fmla="*/ 5640778 w 6875812"/>
              <a:gd name="connsiteY11" fmla="*/ 2066645 h 2161648"/>
              <a:gd name="connsiteX12" fmla="*/ 6270171 w 6875812"/>
              <a:gd name="connsiteY12" fmla="*/ 2137897 h 2161648"/>
              <a:gd name="connsiteX13" fmla="*/ 6875812 w 6875812"/>
              <a:gd name="connsiteY13" fmla="*/ 2137897 h 2161648"/>
              <a:gd name="connsiteX0" fmla="*/ 0 w 6875812"/>
              <a:gd name="connsiteY0" fmla="*/ 2162975 h 2162975"/>
              <a:gd name="connsiteX1" fmla="*/ 629392 w 6875812"/>
              <a:gd name="connsiteY1" fmla="*/ 2103598 h 2162975"/>
              <a:gd name="connsiteX2" fmla="*/ 1223158 w 6875812"/>
              <a:gd name="connsiteY2" fmla="*/ 1925468 h 2162975"/>
              <a:gd name="connsiteX3" fmla="*/ 1710046 w 6875812"/>
              <a:gd name="connsiteY3" fmla="*/ 1438580 h 2162975"/>
              <a:gd name="connsiteX4" fmla="*/ 2137559 w 6875812"/>
              <a:gd name="connsiteY4" fmla="*/ 975441 h 2162975"/>
              <a:gd name="connsiteX5" fmla="*/ 2612571 w 6875812"/>
              <a:gd name="connsiteY5" fmla="*/ 405426 h 2162975"/>
              <a:gd name="connsiteX6" fmla="*/ 3230088 w 6875812"/>
              <a:gd name="connsiteY6" fmla="*/ 1665 h 2162975"/>
              <a:gd name="connsiteX7" fmla="*/ 3740727 w 6875812"/>
              <a:gd name="connsiteY7" fmla="*/ 286672 h 2162975"/>
              <a:gd name="connsiteX8" fmla="*/ 4156362 w 6875812"/>
              <a:gd name="connsiteY8" fmla="*/ 868565 h 2162975"/>
              <a:gd name="connsiteX9" fmla="*/ 4417621 w 6875812"/>
              <a:gd name="connsiteY9" fmla="*/ 1462330 h 2162975"/>
              <a:gd name="connsiteX10" fmla="*/ 4928259 w 6875812"/>
              <a:gd name="connsiteY10" fmla="*/ 1854216 h 2162975"/>
              <a:gd name="connsiteX11" fmla="*/ 5640778 w 6875812"/>
              <a:gd name="connsiteY11" fmla="*/ 2067972 h 2162975"/>
              <a:gd name="connsiteX12" fmla="*/ 6270171 w 6875812"/>
              <a:gd name="connsiteY12" fmla="*/ 2139224 h 2162975"/>
              <a:gd name="connsiteX13" fmla="*/ 6875812 w 6875812"/>
              <a:gd name="connsiteY13" fmla="*/ 2139224 h 2162975"/>
              <a:gd name="connsiteX0" fmla="*/ 0 w 6875812"/>
              <a:gd name="connsiteY0" fmla="*/ 2162975 h 2162975"/>
              <a:gd name="connsiteX1" fmla="*/ 629392 w 6875812"/>
              <a:gd name="connsiteY1" fmla="*/ 2103598 h 2162975"/>
              <a:gd name="connsiteX2" fmla="*/ 1223158 w 6875812"/>
              <a:gd name="connsiteY2" fmla="*/ 1925468 h 2162975"/>
              <a:gd name="connsiteX3" fmla="*/ 1710046 w 6875812"/>
              <a:gd name="connsiteY3" fmla="*/ 1438580 h 2162975"/>
              <a:gd name="connsiteX4" fmla="*/ 2137559 w 6875812"/>
              <a:gd name="connsiteY4" fmla="*/ 975441 h 2162975"/>
              <a:gd name="connsiteX5" fmla="*/ 2612571 w 6875812"/>
              <a:gd name="connsiteY5" fmla="*/ 405426 h 2162975"/>
              <a:gd name="connsiteX6" fmla="*/ 3230088 w 6875812"/>
              <a:gd name="connsiteY6" fmla="*/ 1665 h 2162975"/>
              <a:gd name="connsiteX7" fmla="*/ 3740727 w 6875812"/>
              <a:gd name="connsiteY7" fmla="*/ 286672 h 2162975"/>
              <a:gd name="connsiteX8" fmla="*/ 4156362 w 6875812"/>
              <a:gd name="connsiteY8" fmla="*/ 868565 h 2162975"/>
              <a:gd name="connsiteX9" fmla="*/ 4417621 w 6875812"/>
              <a:gd name="connsiteY9" fmla="*/ 1462330 h 2162975"/>
              <a:gd name="connsiteX10" fmla="*/ 4892633 w 6875812"/>
              <a:gd name="connsiteY10" fmla="*/ 1937343 h 2162975"/>
              <a:gd name="connsiteX11" fmla="*/ 5640778 w 6875812"/>
              <a:gd name="connsiteY11" fmla="*/ 2067972 h 2162975"/>
              <a:gd name="connsiteX12" fmla="*/ 6270171 w 6875812"/>
              <a:gd name="connsiteY12" fmla="*/ 2139224 h 2162975"/>
              <a:gd name="connsiteX13" fmla="*/ 6875812 w 6875812"/>
              <a:gd name="connsiteY13" fmla="*/ 2139224 h 2162975"/>
              <a:gd name="connsiteX0" fmla="*/ 0 w 6875812"/>
              <a:gd name="connsiteY0" fmla="*/ 2162975 h 2162975"/>
              <a:gd name="connsiteX1" fmla="*/ 629392 w 6875812"/>
              <a:gd name="connsiteY1" fmla="*/ 2103598 h 2162975"/>
              <a:gd name="connsiteX2" fmla="*/ 1223158 w 6875812"/>
              <a:gd name="connsiteY2" fmla="*/ 1925468 h 2162975"/>
              <a:gd name="connsiteX3" fmla="*/ 1710046 w 6875812"/>
              <a:gd name="connsiteY3" fmla="*/ 1438580 h 2162975"/>
              <a:gd name="connsiteX4" fmla="*/ 2137559 w 6875812"/>
              <a:gd name="connsiteY4" fmla="*/ 975441 h 2162975"/>
              <a:gd name="connsiteX5" fmla="*/ 2612571 w 6875812"/>
              <a:gd name="connsiteY5" fmla="*/ 405426 h 2162975"/>
              <a:gd name="connsiteX6" fmla="*/ 3230088 w 6875812"/>
              <a:gd name="connsiteY6" fmla="*/ 1665 h 2162975"/>
              <a:gd name="connsiteX7" fmla="*/ 3740727 w 6875812"/>
              <a:gd name="connsiteY7" fmla="*/ 286672 h 2162975"/>
              <a:gd name="connsiteX8" fmla="*/ 4156362 w 6875812"/>
              <a:gd name="connsiteY8" fmla="*/ 868565 h 2162975"/>
              <a:gd name="connsiteX9" fmla="*/ 4417621 w 6875812"/>
              <a:gd name="connsiteY9" fmla="*/ 1462330 h 2162975"/>
              <a:gd name="connsiteX10" fmla="*/ 4892633 w 6875812"/>
              <a:gd name="connsiteY10" fmla="*/ 1937343 h 2162975"/>
              <a:gd name="connsiteX11" fmla="*/ 5557651 w 6875812"/>
              <a:gd name="connsiteY11" fmla="*/ 2115473 h 2162975"/>
              <a:gd name="connsiteX12" fmla="*/ 6270171 w 6875812"/>
              <a:gd name="connsiteY12" fmla="*/ 2139224 h 2162975"/>
              <a:gd name="connsiteX13" fmla="*/ 6875812 w 6875812"/>
              <a:gd name="connsiteY13" fmla="*/ 2139224 h 2162975"/>
              <a:gd name="connsiteX0" fmla="*/ 0 w 6875812"/>
              <a:gd name="connsiteY0" fmla="*/ 2162975 h 2163328"/>
              <a:gd name="connsiteX1" fmla="*/ 629392 w 6875812"/>
              <a:gd name="connsiteY1" fmla="*/ 2103598 h 2163328"/>
              <a:gd name="connsiteX2" fmla="*/ 1223158 w 6875812"/>
              <a:gd name="connsiteY2" fmla="*/ 1925468 h 2163328"/>
              <a:gd name="connsiteX3" fmla="*/ 1710046 w 6875812"/>
              <a:gd name="connsiteY3" fmla="*/ 1438580 h 2163328"/>
              <a:gd name="connsiteX4" fmla="*/ 2137559 w 6875812"/>
              <a:gd name="connsiteY4" fmla="*/ 975441 h 2163328"/>
              <a:gd name="connsiteX5" fmla="*/ 2612571 w 6875812"/>
              <a:gd name="connsiteY5" fmla="*/ 405426 h 2163328"/>
              <a:gd name="connsiteX6" fmla="*/ 3230088 w 6875812"/>
              <a:gd name="connsiteY6" fmla="*/ 1665 h 2163328"/>
              <a:gd name="connsiteX7" fmla="*/ 3740727 w 6875812"/>
              <a:gd name="connsiteY7" fmla="*/ 286672 h 2163328"/>
              <a:gd name="connsiteX8" fmla="*/ 4156362 w 6875812"/>
              <a:gd name="connsiteY8" fmla="*/ 868565 h 2163328"/>
              <a:gd name="connsiteX9" fmla="*/ 4417621 w 6875812"/>
              <a:gd name="connsiteY9" fmla="*/ 1462330 h 2163328"/>
              <a:gd name="connsiteX10" fmla="*/ 4892633 w 6875812"/>
              <a:gd name="connsiteY10" fmla="*/ 1937343 h 2163328"/>
              <a:gd name="connsiteX11" fmla="*/ 5557651 w 6875812"/>
              <a:gd name="connsiteY11" fmla="*/ 2115473 h 2163328"/>
              <a:gd name="connsiteX12" fmla="*/ 6234545 w 6875812"/>
              <a:gd name="connsiteY12" fmla="*/ 2162975 h 2163328"/>
              <a:gd name="connsiteX13" fmla="*/ 6875812 w 6875812"/>
              <a:gd name="connsiteY13" fmla="*/ 2139224 h 2163328"/>
              <a:gd name="connsiteX0" fmla="*/ 0 w 6234545"/>
              <a:gd name="connsiteY0" fmla="*/ 2162975 h 2162975"/>
              <a:gd name="connsiteX1" fmla="*/ 629392 w 6234545"/>
              <a:gd name="connsiteY1" fmla="*/ 2103598 h 2162975"/>
              <a:gd name="connsiteX2" fmla="*/ 1223158 w 6234545"/>
              <a:gd name="connsiteY2" fmla="*/ 1925468 h 2162975"/>
              <a:gd name="connsiteX3" fmla="*/ 1710046 w 6234545"/>
              <a:gd name="connsiteY3" fmla="*/ 1438580 h 2162975"/>
              <a:gd name="connsiteX4" fmla="*/ 2137559 w 6234545"/>
              <a:gd name="connsiteY4" fmla="*/ 975441 h 2162975"/>
              <a:gd name="connsiteX5" fmla="*/ 2612571 w 6234545"/>
              <a:gd name="connsiteY5" fmla="*/ 405426 h 2162975"/>
              <a:gd name="connsiteX6" fmla="*/ 3230088 w 6234545"/>
              <a:gd name="connsiteY6" fmla="*/ 1665 h 2162975"/>
              <a:gd name="connsiteX7" fmla="*/ 3740727 w 6234545"/>
              <a:gd name="connsiteY7" fmla="*/ 286672 h 2162975"/>
              <a:gd name="connsiteX8" fmla="*/ 4156362 w 6234545"/>
              <a:gd name="connsiteY8" fmla="*/ 868565 h 2162975"/>
              <a:gd name="connsiteX9" fmla="*/ 4417621 w 6234545"/>
              <a:gd name="connsiteY9" fmla="*/ 1462330 h 2162975"/>
              <a:gd name="connsiteX10" fmla="*/ 4892633 w 6234545"/>
              <a:gd name="connsiteY10" fmla="*/ 1937343 h 2162975"/>
              <a:gd name="connsiteX11" fmla="*/ 5557651 w 6234545"/>
              <a:gd name="connsiteY11" fmla="*/ 2115473 h 2162975"/>
              <a:gd name="connsiteX12" fmla="*/ 6234545 w 6234545"/>
              <a:gd name="connsiteY12" fmla="*/ 2162975 h 2162975"/>
              <a:gd name="connsiteX0" fmla="*/ 0 w 6234545"/>
              <a:gd name="connsiteY0" fmla="*/ 2162975 h 2162975"/>
              <a:gd name="connsiteX1" fmla="*/ 629392 w 6234545"/>
              <a:gd name="connsiteY1" fmla="*/ 2103598 h 2162975"/>
              <a:gd name="connsiteX2" fmla="*/ 1223158 w 6234545"/>
              <a:gd name="connsiteY2" fmla="*/ 1925468 h 2162975"/>
              <a:gd name="connsiteX3" fmla="*/ 1710046 w 6234545"/>
              <a:gd name="connsiteY3" fmla="*/ 1438580 h 2162975"/>
              <a:gd name="connsiteX4" fmla="*/ 2137559 w 6234545"/>
              <a:gd name="connsiteY4" fmla="*/ 975441 h 2162975"/>
              <a:gd name="connsiteX5" fmla="*/ 2612571 w 6234545"/>
              <a:gd name="connsiteY5" fmla="*/ 405426 h 2162975"/>
              <a:gd name="connsiteX6" fmla="*/ 3230088 w 6234545"/>
              <a:gd name="connsiteY6" fmla="*/ 1665 h 2162975"/>
              <a:gd name="connsiteX7" fmla="*/ 3740727 w 6234545"/>
              <a:gd name="connsiteY7" fmla="*/ 286672 h 2162975"/>
              <a:gd name="connsiteX8" fmla="*/ 4156362 w 6234545"/>
              <a:gd name="connsiteY8" fmla="*/ 868565 h 2162975"/>
              <a:gd name="connsiteX9" fmla="*/ 4536374 w 6234545"/>
              <a:gd name="connsiteY9" fmla="*/ 1486081 h 2162975"/>
              <a:gd name="connsiteX10" fmla="*/ 4892633 w 6234545"/>
              <a:gd name="connsiteY10" fmla="*/ 1937343 h 2162975"/>
              <a:gd name="connsiteX11" fmla="*/ 5557651 w 6234545"/>
              <a:gd name="connsiteY11" fmla="*/ 2115473 h 2162975"/>
              <a:gd name="connsiteX12" fmla="*/ 6234545 w 6234545"/>
              <a:gd name="connsiteY12" fmla="*/ 2162975 h 2162975"/>
              <a:gd name="connsiteX0" fmla="*/ 0 w 6234545"/>
              <a:gd name="connsiteY0" fmla="*/ 2162975 h 2162975"/>
              <a:gd name="connsiteX1" fmla="*/ 629392 w 6234545"/>
              <a:gd name="connsiteY1" fmla="*/ 2103598 h 2162975"/>
              <a:gd name="connsiteX2" fmla="*/ 1223158 w 6234545"/>
              <a:gd name="connsiteY2" fmla="*/ 1925468 h 2162975"/>
              <a:gd name="connsiteX3" fmla="*/ 1710046 w 6234545"/>
              <a:gd name="connsiteY3" fmla="*/ 1497957 h 2162975"/>
              <a:gd name="connsiteX4" fmla="*/ 2137559 w 6234545"/>
              <a:gd name="connsiteY4" fmla="*/ 975441 h 2162975"/>
              <a:gd name="connsiteX5" fmla="*/ 2612571 w 6234545"/>
              <a:gd name="connsiteY5" fmla="*/ 405426 h 2162975"/>
              <a:gd name="connsiteX6" fmla="*/ 3230088 w 6234545"/>
              <a:gd name="connsiteY6" fmla="*/ 1665 h 2162975"/>
              <a:gd name="connsiteX7" fmla="*/ 3740727 w 6234545"/>
              <a:gd name="connsiteY7" fmla="*/ 286672 h 2162975"/>
              <a:gd name="connsiteX8" fmla="*/ 4156362 w 6234545"/>
              <a:gd name="connsiteY8" fmla="*/ 868565 h 2162975"/>
              <a:gd name="connsiteX9" fmla="*/ 4536374 w 6234545"/>
              <a:gd name="connsiteY9" fmla="*/ 1486081 h 2162975"/>
              <a:gd name="connsiteX10" fmla="*/ 4892633 w 6234545"/>
              <a:gd name="connsiteY10" fmla="*/ 1937343 h 2162975"/>
              <a:gd name="connsiteX11" fmla="*/ 5557651 w 6234545"/>
              <a:gd name="connsiteY11" fmla="*/ 2115473 h 2162975"/>
              <a:gd name="connsiteX12" fmla="*/ 6234545 w 6234545"/>
              <a:gd name="connsiteY12" fmla="*/ 2162975 h 2162975"/>
              <a:gd name="connsiteX0" fmla="*/ 0 w 6234545"/>
              <a:gd name="connsiteY0" fmla="*/ 2162975 h 2162975"/>
              <a:gd name="connsiteX1" fmla="*/ 629392 w 6234545"/>
              <a:gd name="connsiteY1" fmla="*/ 2103598 h 2162975"/>
              <a:gd name="connsiteX2" fmla="*/ 1223158 w 6234545"/>
              <a:gd name="connsiteY2" fmla="*/ 1925468 h 2162975"/>
              <a:gd name="connsiteX3" fmla="*/ 1710046 w 6234545"/>
              <a:gd name="connsiteY3" fmla="*/ 1497957 h 2162975"/>
              <a:gd name="connsiteX4" fmla="*/ 2137559 w 6234545"/>
              <a:gd name="connsiteY4" fmla="*/ 975441 h 2162975"/>
              <a:gd name="connsiteX5" fmla="*/ 2612571 w 6234545"/>
              <a:gd name="connsiteY5" fmla="*/ 405426 h 2162975"/>
              <a:gd name="connsiteX6" fmla="*/ 3230088 w 6234545"/>
              <a:gd name="connsiteY6" fmla="*/ 1665 h 2162975"/>
              <a:gd name="connsiteX7" fmla="*/ 3740727 w 6234545"/>
              <a:gd name="connsiteY7" fmla="*/ 286672 h 2162975"/>
              <a:gd name="connsiteX8" fmla="*/ 4156362 w 6234545"/>
              <a:gd name="connsiteY8" fmla="*/ 868565 h 2162975"/>
              <a:gd name="connsiteX9" fmla="*/ 4536374 w 6234545"/>
              <a:gd name="connsiteY9" fmla="*/ 1486081 h 2162975"/>
              <a:gd name="connsiteX10" fmla="*/ 4964763 w 6234545"/>
              <a:gd name="connsiteY10" fmla="*/ 1937343 h 2162975"/>
              <a:gd name="connsiteX11" fmla="*/ 5557651 w 6234545"/>
              <a:gd name="connsiteY11" fmla="*/ 2115473 h 2162975"/>
              <a:gd name="connsiteX12" fmla="*/ 6234545 w 6234545"/>
              <a:gd name="connsiteY12" fmla="*/ 2162975 h 2162975"/>
              <a:gd name="connsiteX0" fmla="*/ 0 w 6234545"/>
              <a:gd name="connsiteY0" fmla="*/ 2162975 h 2162975"/>
              <a:gd name="connsiteX1" fmla="*/ 629392 w 6234545"/>
              <a:gd name="connsiteY1" fmla="*/ 2103598 h 2162975"/>
              <a:gd name="connsiteX2" fmla="*/ 1237586 w 6234545"/>
              <a:gd name="connsiteY2" fmla="*/ 2011986 h 2162975"/>
              <a:gd name="connsiteX3" fmla="*/ 1710046 w 6234545"/>
              <a:gd name="connsiteY3" fmla="*/ 1497957 h 2162975"/>
              <a:gd name="connsiteX4" fmla="*/ 2137559 w 6234545"/>
              <a:gd name="connsiteY4" fmla="*/ 975441 h 2162975"/>
              <a:gd name="connsiteX5" fmla="*/ 2612571 w 6234545"/>
              <a:gd name="connsiteY5" fmla="*/ 405426 h 2162975"/>
              <a:gd name="connsiteX6" fmla="*/ 3230088 w 6234545"/>
              <a:gd name="connsiteY6" fmla="*/ 1665 h 2162975"/>
              <a:gd name="connsiteX7" fmla="*/ 3740727 w 6234545"/>
              <a:gd name="connsiteY7" fmla="*/ 286672 h 2162975"/>
              <a:gd name="connsiteX8" fmla="*/ 4156362 w 6234545"/>
              <a:gd name="connsiteY8" fmla="*/ 868565 h 2162975"/>
              <a:gd name="connsiteX9" fmla="*/ 4536374 w 6234545"/>
              <a:gd name="connsiteY9" fmla="*/ 1486081 h 2162975"/>
              <a:gd name="connsiteX10" fmla="*/ 4964763 w 6234545"/>
              <a:gd name="connsiteY10" fmla="*/ 1937343 h 2162975"/>
              <a:gd name="connsiteX11" fmla="*/ 5557651 w 6234545"/>
              <a:gd name="connsiteY11" fmla="*/ 2115473 h 2162975"/>
              <a:gd name="connsiteX12" fmla="*/ 6234545 w 6234545"/>
              <a:gd name="connsiteY12" fmla="*/ 2162975 h 2162975"/>
              <a:gd name="connsiteX0" fmla="*/ 0 w 6234545"/>
              <a:gd name="connsiteY0" fmla="*/ 2162975 h 2176854"/>
              <a:gd name="connsiteX1" fmla="*/ 629393 w 6234545"/>
              <a:gd name="connsiteY1" fmla="*/ 2168487 h 2176854"/>
              <a:gd name="connsiteX2" fmla="*/ 1237586 w 6234545"/>
              <a:gd name="connsiteY2" fmla="*/ 2011986 h 2176854"/>
              <a:gd name="connsiteX3" fmla="*/ 1710046 w 6234545"/>
              <a:gd name="connsiteY3" fmla="*/ 1497957 h 2176854"/>
              <a:gd name="connsiteX4" fmla="*/ 2137559 w 6234545"/>
              <a:gd name="connsiteY4" fmla="*/ 975441 h 2176854"/>
              <a:gd name="connsiteX5" fmla="*/ 2612571 w 6234545"/>
              <a:gd name="connsiteY5" fmla="*/ 405426 h 2176854"/>
              <a:gd name="connsiteX6" fmla="*/ 3230088 w 6234545"/>
              <a:gd name="connsiteY6" fmla="*/ 1665 h 2176854"/>
              <a:gd name="connsiteX7" fmla="*/ 3740727 w 6234545"/>
              <a:gd name="connsiteY7" fmla="*/ 286672 h 2176854"/>
              <a:gd name="connsiteX8" fmla="*/ 4156362 w 6234545"/>
              <a:gd name="connsiteY8" fmla="*/ 868565 h 2176854"/>
              <a:gd name="connsiteX9" fmla="*/ 4536374 w 6234545"/>
              <a:gd name="connsiteY9" fmla="*/ 1486081 h 2176854"/>
              <a:gd name="connsiteX10" fmla="*/ 4964763 w 6234545"/>
              <a:gd name="connsiteY10" fmla="*/ 1937343 h 2176854"/>
              <a:gd name="connsiteX11" fmla="*/ 5557651 w 6234545"/>
              <a:gd name="connsiteY11" fmla="*/ 2115473 h 2176854"/>
              <a:gd name="connsiteX12" fmla="*/ 6234545 w 6234545"/>
              <a:gd name="connsiteY12" fmla="*/ 2162975 h 2176854"/>
              <a:gd name="connsiteX0" fmla="*/ 0 w 5605152"/>
              <a:gd name="connsiteY0" fmla="*/ 2168487 h 2168486"/>
              <a:gd name="connsiteX1" fmla="*/ 608193 w 5605152"/>
              <a:gd name="connsiteY1" fmla="*/ 2011986 h 2168486"/>
              <a:gd name="connsiteX2" fmla="*/ 1080653 w 5605152"/>
              <a:gd name="connsiteY2" fmla="*/ 1497957 h 2168486"/>
              <a:gd name="connsiteX3" fmla="*/ 1508166 w 5605152"/>
              <a:gd name="connsiteY3" fmla="*/ 975441 h 2168486"/>
              <a:gd name="connsiteX4" fmla="*/ 1983178 w 5605152"/>
              <a:gd name="connsiteY4" fmla="*/ 405426 h 2168486"/>
              <a:gd name="connsiteX5" fmla="*/ 2600695 w 5605152"/>
              <a:gd name="connsiteY5" fmla="*/ 1665 h 2168486"/>
              <a:gd name="connsiteX6" fmla="*/ 3111334 w 5605152"/>
              <a:gd name="connsiteY6" fmla="*/ 286672 h 2168486"/>
              <a:gd name="connsiteX7" fmla="*/ 3526969 w 5605152"/>
              <a:gd name="connsiteY7" fmla="*/ 868565 h 2168486"/>
              <a:gd name="connsiteX8" fmla="*/ 3906981 w 5605152"/>
              <a:gd name="connsiteY8" fmla="*/ 1486081 h 2168486"/>
              <a:gd name="connsiteX9" fmla="*/ 4335370 w 5605152"/>
              <a:gd name="connsiteY9" fmla="*/ 1937343 h 2168486"/>
              <a:gd name="connsiteX10" fmla="*/ 4928258 w 5605152"/>
              <a:gd name="connsiteY10" fmla="*/ 2115473 h 2168486"/>
              <a:gd name="connsiteX11" fmla="*/ 5605152 w 5605152"/>
              <a:gd name="connsiteY11" fmla="*/ 2162975 h 2168486"/>
              <a:gd name="connsiteX0" fmla="*/ 0 w 5605152"/>
              <a:gd name="connsiteY0" fmla="*/ 2168487 h 2168488"/>
              <a:gd name="connsiteX1" fmla="*/ 608193 w 5605152"/>
              <a:gd name="connsiteY1" fmla="*/ 2011986 h 2168488"/>
              <a:gd name="connsiteX2" fmla="*/ 1080653 w 5605152"/>
              <a:gd name="connsiteY2" fmla="*/ 1497957 h 2168488"/>
              <a:gd name="connsiteX3" fmla="*/ 1508166 w 5605152"/>
              <a:gd name="connsiteY3" fmla="*/ 975441 h 2168488"/>
              <a:gd name="connsiteX4" fmla="*/ 1983178 w 5605152"/>
              <a:gd name="connsiteY4" fmla="*/ 405426 h 2168488"/>
              <a:gd name="connsiteX5" fmla="*/ 2600695 w 5605152"/>
              <a:gd name="connsiteY5" fmla="*/ 1665 h 2168488"/>
              <a:gd name="connsiteX6" fmla="*/ 3111334 w 5605152"/>
              <a:gd name="connsiteY6" fmla="*/ 286672 h 2168488"/>
              <a:gd name="connsiteX7" fmla="*/ 3526969 w 5605152"/>
              <a:gd name="connsiteY7" fmla="*/ 868565 h 2168488"/>
              <a:gd name="connsiteX8" fmla="*/ 3906981 w 5605152"/>
              <a:gd name="connsiteY8" fmla="*/ 1486081 h 2168488"/>
              <a:gd name="connsiteX9" fmla="*/ 4335370 w 5605152"/>
              <a:gd name="connsiteY9" fmla="*/ 2002232 h 2168488"/>
              <a:gd name="connsiteX10" fmla="*/ 4928258 w 5605152"/>
              <a:gd name="connsiteY10" fmla="*/ 2115473 h 2168488"/>
              <a:gd name="connsiteX11" fmla="*/ 5605152 w 5605152"/>
              <a:gd name="connsiteY11" fmla="*/ 2162975 h 2168488"/>
              <a:gd name="connsiteX0" fmla="*/ 0 w 5605152"/>
              <a:gd name="connsiteY0" fmla="*/ 2168487 h 2168486"/>
              <a:gd name="connsiteX1" fmla="*/ 608193 w 5605152"/>
              <a:gd name="connsiteY1" fmla="*/ 2011986 h 2168486"/>
              <a:gd name="connsiteX2" fmla="*/ 1080653 w 5605152"/>
              <a:gd name="connsiteY2" fmla="*/ 1497957 h 2168486"/>
              <a:gd name="connsiteX3" fmla="*/ 1508166 w 5605152"/>
              <a:gd name="connsiteY3" fmla="*/ 975441 h 2168486"/>
              <a:gd name="connsiteX4" fmla="*/ 1983178 w 5605152"/>
              <a:gd name="connsiteY4" fmla="*/ 405426 h 2168486"/>
              <a:gd name="connsiteX5" fmla="*/ 2600695 w 5605152"/>
              <a:gd name="connsiteY5" fmla="*/ 1665 h 2168486"/>
              <a:gd name="connsiteX6" fmla="*/ 3111334 w 5605152"/>
              <a:gd name="connsiteY6" fmla="*/ 286672 h 2168486"/>
              <a:gd name="connsiteX7" fmla="*/ 3526969 w 5605152"/>
              <a:gd name="connsiteY7" fmla="*/ 868565 h 2168486"/>
              <a:gd name="connsiteX8" fmla="*/ 3906981 w 5605152"/>
              <a:gd name="connsiteY8" fmla="*/ 1486081 h 2168486"/>
              <a:gd name="connsiteX9" fmla="*/ 4335370 w 5605152"/>
              <a:gd name="connsiteY9" fmla="*/ 2002232 h 2168486"/>
              <a:gd name="connsiteX10" fmla="*/ 4928258 w 5605152"/>
              <a:gd name="connsiteY10" fmla="*/ 2115473 h 2168486"/>
              <a:gd name="connsiteX11" fmla="*/ 4924714 w 5605152"/>
              <a:gd name="connsiteY11" fmla="*/ 2144950 h 2168486"/>
              <a:gd name="connsiteX12" fmla="*/ 5605152 w 5605152"/>
              <a:gd name="connsiteY12" fmla="*/ 2162975 h 2168486"/>
              <a:gd name="connsiteX0" fmla="*/ 0 w 4954783"/>
              <a:gd name="connsiteY0" fmla="*/ 2168487 h 2168488"/>
              <a:gd name="connsiteX1" fmla="*/ 608193 w 4954783"/>
              <a:gd name="connsiteY1" fmla="*/ 2011986 h 2168488"/>
              <a:gd name="connsiteX2" fmla="*/ 1080653 w 4954783"/>
              <a:gd name="connsiteY2" fmla="*/ 1497957 h 2168488"/>
              <a:gd name="connsiteX3" fmla="*/ 1508166 w 4954783"/>
              <a:gd name="connsiteY3" fmla="*/ 975441 h 2168488"/>
              <a:gd name="connsiteX4" fmla="*/ 1983178 w 4954783"/>
              <a:gd name="connsiteY4" fmla="*/ 405426 h 2168488"/>
              <a:gd name="connsiteX5" fmla="*/ 2600695 w 4954783"/>
              <a:gd name="connsiteY5" fmla="*/ 1665 h 2168488"/>
              <a:gd name="connsiteX6" fmla="*/ 3111334 w 4954783"/>
              <a:gd name="connsiteY6" fmla="*/ 286672 h 2168488"/>
              <a:gd name="connsiteX7" fmla="*/ 3526969 w 4954783"/>
              <a:gd name="connsiteY7" fmla="*/ 868565 h 2168488"/>
              <a:gd name="connsiteX8" fmla="*/ 3906981 w 4954783"/>
              <a:gd name="connsiteY8" fmla="*/ 1486081 h 2168488"/>
              <a:gd name="connsiteX9" fmla="*/ 4335370 w 4954783"/>
              <a:gd name="connsiteY9" fmla="*/ 2002232 h 2168488"/>
              <a:gd name="connsiteX10" fmla="*/ 4928258 w 4954783"/>
              <a:gd name="connsiteY10" fmla="*/ 2115473 h 2168488"/>
              <a:gd name="connsiteX11" fmla="*/ 4924714 w 4954783"/>
              <a:gd name="connsiteY11" fmla="*/ 2144950 h 2168488"/>
              <a:gd name="connsiteX0" fmla="*/ 0 w 5343075"/>
              <a:gd name="connsiteY0" fmla="*/ 2168487 h 2168486"/>
              <a:gd name="connsiteX1" fmla="*/ 608193 w 5343075"/>
              <a:gd name="connsiteY1" fmla="*/ 2011986 h 2168486"/>
              <a:gd name="connsiteX2" fmla="*/ 1080653 w 5343075"/>
              <a:gd name="connsiteY2" fmla="*/ 1497957 h 2168486"/>
              <a:gd name="connsiteX3" fmla="*/ 1508166 w 5343075"/>
              <a:gd name="connsiteY3" fmla="*/ 975441 h 2168486"/>
              <a:gd name="connsiteX4" fmla="*/ 1983178 w 5343075"/>
              <a:gd name="connsiteY4" fmla="*/ 405426 h 2168486"/>
              <a:gd name="connsiteX5" fmla="*/ 2600695 w 5343075"/>
              <a:gd name="connsiteY5" fmla="*/ 1665 h 2168486"/>
              <a:gd name="connsiteX6" fmla="*/ 3111334 w 5343075"/>
              <a:gd name="connsiteY6" fmla="*/ 286672 h 2168486"/>
              <a:gd name="connsiteX7" fmla="*/ 3526969 w 5343075"/>
              <a:gd name="connsiteY7" fmla="*/ 868565 h 2168486"/>
              <a:gd name="connsiteX8" fmla="*/ 3906981 w 5343075"/>
              <a:gd name="connsiteY8" fmla="*/ 1486081 h 2168486"/>
              <a:gd name="connsiteX9" fmla="*/ 4335370 w 5343075"/>
              <a:gd name="connsiteY9" fmla="*/ 2002232 h 2168486"/>
              <a:gd name="connsiteX10" fmla="*/ 4928258 w 5343075"/>
              <a:gd name="connsiteY10" fmla="*/ 2115473 h 2168486"/>
              <a:gd name="connsiteX11" fmla="*/ 5343075 w 5343075"/>
              <a:gd name="connsiteY11" fmla="*/ 2144950 h 2168486"/>
              <a:gd name="connsiteX0" fmla="*/ 0 w 5343075"/>
              <a:gd name="connsiteY0" fmla="*/ 2168487 h 2180025"/>
              <a:gd name="connsiteX1" fmla="*/ 608193 w 5343075"/>
              <a:gd name="connsiteY1" fmla="*/ 2011986 h 2180025"/>
              <a:gd name="connsiteX2" fmla="*/ 1080653 w 5343075"/>
              <a:gd name="connsiteY2" fmla="*/ 1497957 h 2180025"/>
              <a:gd name="connsiteX3" fmla="*/ 1508166 w 5343075"/>
              <a:gd name="connsiteY3" fmla="*/ 975441 h 2180025"/>
              <a:gd name="connsiteX4" fmla="*/ 1983178 w 5343075"/>
              <a:gd name="connsiteY4" fmla="*/ 405426 h 2180025"/>
              <a:gd name="connsiteX5" fmla="*/ 2600695 w 5343075"/>
              <a:gd name="connsiteY5" fmla="*/ 1665 h 2180025"/>
              <a:gd name="connsiteX6" fmla="*/ 3111334 w 5343075"/>
              <a:gd name="connsiteY6" fmla="*/ 286672 h 2180025"/>
              <a:gd name="connsiteX7" fmla="*/ 3526969 w 5343075"/>
              <a:gd name="connsiteY7" fmla="*/ 868565 h 2180025"/>
              <a:gd name="connsiteX8" fmla="*/ 3906981 w 5343075"/>
              <a:gd name="connsiteY8" fmla="*/ 1486081 h 2180025"/>
              <a:gd name="connsiteX9" fmla="*/ 4335370 w 5343075"/>
              <a:gd name="connsiteY9" fmla="*/ 2002232 h 2180025"/>
              <a:gd name="connsiteX10" fmla="*/ 4674069 w 5343075"/>
              <a:gd name="connsiteY10" fmla="*/ 2174505 h 2180025"/>
              <a:gd name="connsiteX11" fmla="*/ 5343075 w 5343075"/>
              <a:gd name="connsiteY11" fmla="*/ 2144950 h 2180025"/>
              <a:gd name="connsiteX0" fmla="*/ 0 w 4674069"/>
              <a:gd name="connsiteY0" fmla="*/ 2168487 h 2174505"/>
              <a:gd name="connsiteX1" fmla="*/ 608193 w 4674069"/>
              <a:gd name="connsiteY1" fmla="*/ 2011986 h 2174505"/>
              <a:gd name="connsiteX2" fmla="*/ 1080653 w 4674069"/>
              <a:gd name="connsiteY2" fmla="*/ 1497957 h 2174505"/>
              <a:gd name="connsiteX3" fmla="*/ 1508166 w 4674069"/>
              <a:gd name="connsiteY3" fmla="*/ 975441 h 2174505"/>
              <a:gd name="connsiteX4" fmla="*/ 1983178 w 4674069"/>
              <a:gd name="connsiteY4" fmla="*/ 405426 h 2174505"/>
              <a:gd name="connsiteX5" fmla="*/ 2600695 w 4674069"/>
              <a:gd name="connsiteY5" fmla="*/ 1665 h 2174505"/>
              <a:gd name="connsiteX6" fmla="*/ 3111334 w 4674069"/>
              <a:gd name="connsiteY6" fmla="*/ 286672 h 2174505"/>
              <a:gd name="connsiteX7" fmla="*/ 3526969 w 4674069"/>
              <a:gd name="connsiteY7" fmla="*/ 868565 h 2174505"/>
              <a:gd name="connsiteX8" fmla="*/ 3906981 w 4674069"/>
              <a:gd name="connsiteY8" fmla="*/ 1486081 h 2174505"/>
              <a:gd name="connsiteX9" fmla="*/ 4335370 w 4674069"/>
              <a:gd name="connsiteY9" fmla="*/ 2002232 h 2174505"/>
              <a:gd name="connsiteX10" fmla="*/ 4674069 w 4674069"/>
              <a:gd name="connsiteY10" fmla="*/ 2174505 h 2174505"/>
              <a:gd name="connsiteX0" fmla="*/ 0 w 4674069"/>
              <a:gd name="connsiteY0" fmla="*/ 2168487 h 2174505"/>
              <a:gd name="connsiteX1" fmla="*/ 608193 w 4674069"/>
              <a:gd name="connsiteY1" fmla="*/ 2011986 h 2174505"/>
              <a:gd name="connsiteX2" fmla="*/ 1098184 w 4674069"/>
              <a:gd name="connsiteY2" fmla="*/ 1545183 h 2174505"/>
              <a:gd name="connsiteX3" fmla="*/ 1508166 w 4674069"/>
              <a:gd name="connsiteY3" fmla="*/ 975441 h 2174505"/>
              <a:gd name="connsiteX4" fmla="*/ 1983178 w 4674069"/>
              <a:gd name="connsiteY4" fmla="*/ 405426 h 2174505"/>
              <a:gd name="connsiteX5" fmla="*/ 2600695 w 4674069"/>
              <a:gd name="connsiteY5" fmla="*/ 1665 h 2174505"/>
              <a:gd name="connsiteX6" fmla="*/ 3111334 w 4674069"/>
              <a:gd name="connsiteY6" fmla="*/ 286672 h 2174505"/>
              <a:gd name="connsiteX7" fmla="*/ 3526969 w 4674069"/>
              <a:gd name="connsiteY7" fmla="*/ 868565 h 2174505"/>
              <a:gd name="connsiteX8" fmla="*/ 3906981 w 4674069"/>
              <a:gd name="connsiteY8" fmla="*/ 1486081 h 2174505"/>
              <a:gd name="connsiteX9" fmla="*/ 4335370 w 4674069"/>
              <a:gd name="connsiteY9" fmla="*/ 2002232 h 2174505"/>
              <a:gd name="connsiteX10" fmla="*/ 4674069 w 4674069"/>
              <a:gd name="connsiteY10" fmla="*/ 2174505 h 2174505"/>
              <a:gd name="connsiteX0" fmla="*/ 0 w 4674069"/>
              <a:gd name="connsiteY0" fmla="*/ 2168487 h 2174505"/>
              <a:gd name="connsiteX1" fmla="*/ 608193 w 4674069"/>
              <a:gd name="connsiteY1" fmla="*/ 2011986 h 2174505"/>
              <a:gd name="connsiteX2" fmla="*/ 1098184 w 4674069"/>
              <a:gd name="connsiteY2" fmla="*/ 1545183 h 2174505"/>
              <a:gd name="connsiteX3" fmla="*/ 1525696 w 4674069"/>
              <a:gd name="connsiteY3" fmla="*/ 1010860 h 2174505"/>
              <a:gd name="connsiteX4" fmla="*/ 1983178 w 4674069"/>
              <a:gd name="connsiteY4" fmla="*/ 405426 h 2174505"/>
              <a:gd name="connsiteX5" fmla="*/ 2600695 w 4674069"/>
              <a:gd name="connsiteY5" fmla="*/ 1665 h 2174505"/>
              <a:gd name="connsiteX6" fmla="*/ 3111334 w 4674069"/>
              <a:gd name="connsiteY6" fmla="*/ 286672 h 2174505"/>
              <a:gd name="connsiteX7" fmla="*/ 3526969 w 4674069"/>
              <a:gd name="connsiteY7" fmla="*/ 868565 h 2174505"/>
              <a:gd name="connsiteX8" fmla="*/ 3906981 w 4674069"/>
              <a:gd name="connsiteY8" fmla="*/ 1486081 h 2174505"/>
              <a:gd name="connsiteX9" fmla="*/ 4335370 w 4674069"/>
              <a:gd name="connsiteY9" fmla="*/ 2002232 h 2174505"/>
              <a:gd name="connsiteX10" fmla="*/ 4674069 w 4674069"/>
              <a:gd name="connsiteY10" fmla="*/ 2174505 h 217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4069" h="2174505">
                <a:moveTo>
                  <a:pt x="0" y="2168487"/>
                </a:moveTo>
                <a:cubicBezTo>
                  <a:pt x="206264" y="2143322"/>
                  <a:pt x="425162" y="2115870"/>
                  <a:pt x="608193" y="2011986"/>
                </a:cubicBezTo>
                <a:cubicBezTo>
                  <a:pt x="791224" y="1908102"/>
                  <a:pt x="945267" y="1712037"/>
                  <a:pt x="1098184" y="1545183"/>
                </a:cubicBezTo>
                <a:cubicBezTo>
                  <a:pt x="1251101" y="1378329"/>
                  <a:pt x="1378197" y="1200820"/>
                  <a:pt x="1525696" y="1010860"/>
                </a:cubicBezTo>
                <a:cubicBezTo>
                  <a:pt x="1673195" y="820901"/>
                  <a:pt x="1804012" y="573625"/>
                  <a:pt x="1983178" y="405426"/>
                </a:cubicBezTo>
                <a:cubicBezTo>
                  <a:pt x="2162344" y="237227"/>
                  <a:pt x="2412669" y="21457"/>
                  <a:pt x="2600695" y="1665"/>
                </a:cubicBezTo>
                <a:cubicBezTo>
                  <a:pt x="2788721" y="-18127"/>
                  <a:pt x="2956955" y="142189"/>
                  <a:pt x="3111334" y="286672"/>
                </a:cubicBezTo>
                <a:cubicBezTo>
                  <a:pt x="3265713" y="431155"/>
                  <a:pt x="3394361" y="668664"/>
                  <a:pt x="3526969" y="868565"/>
                </a:cubicBezTo>
                <a:cubicBezTo>
                  <a:pt x="3659577" y="1068467"/>
                  <a:pt x="3772248" y="1297137"/>
                  <a:pt x="3906981" y="1486081"/>
                </a:cubicBezTo>
                <a:cubicBezTo>
                  <a:pt x="4041714" y="1675025"/>
                  <a:pt x="4207522" y="1887495"/>
                  <a:pt x="4335370" y="2002232"/>
                </a:cubicBezTo>
                <a:cubicBezTo>
                  <a:pt x="4463218" y="2116969"/>
                  <a:pt x="4506118" y="2150719"/>
                  <a:pt x="4674069" y="2174505"/>
                </a:cubicBezTo>
              </a:path>
            </a:pathLst>
          </a:cu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3" descr="C:\Users\bvgabele\AppData\Local\Microsoft\Windows\Temporary Internet Files\Content.IE5\5014V8M7\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3920" y="5540472"/>
            <a:ext cx="517480" cy="51748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666999" y="5596287"/>
            <a:ext cx="3853363" cy="461665"/>
          </a:xfrm>
          <a:prstGeom prst="rect">
            <a:avLst/>
          </a:prstGeom>
          <a:noFill/>
        </p:spPr>
        <p:txBody>
          <a:bodyPr wrap="none" rtlCol="0">
            <a:spAutoFit/>
          </a:bodyPr>
          <a:lstStyle/>
          <a:p>
            <a:r>
              <a:rPr lang="en-US" sz="2400" dirty="0" smtClean="0"/>
              <a:t>Anthony’s Comparison Group</a:t>
            </a:r>
            <a:endParaRPr lang="en-US" sz="2400" dirty="0"/>
          </a:p>
        </p:txBody>
      </p:sp>
      <p:sp>
        <p:nvSpPr>
          <p:cNvPr id="3" name="Rounded Rectangle 2"/>
          <p:cNvSpPr/>
          <p:nvPr/>
        </p:nvSpPr>
        <p:spPr>
          <a:xfrm>
            <a:off x="1484078" y="152400"/>
            <a:ext cx="7467600" cy="2404225"/>
          </a:xfrm>
          <a:prstGeom prst="round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p:cNvSpPr/>
          <p:nvPr/>
        </p:nvSpPr>
        <p:spPr>
          <a:xfrm>
            <a:off x="2435596" y="914400"/>
            <a:ext cx="2802767" cy="1513764"/>
          </a:xfrm>
          <a:custGeom>
            <a:avLst/>
            <a:gdLst>
              <a:gd name="connsiteX0" fmla="*/ 0 w 2802767"/>
              <a:gd name="connsiteY0" fmla="*/ 1470032 h 1513764"/>
              <a:gd name="connsiteX1" fmla="*/ 151075 w 2802767"/>
              <a:gd name="connsiteY1" fmla="*/ 1450154 h 1513764"/>
              <a:gd name="connsiteX2" fmla="*/ 353833 w 2802767"/>
              <a:gd name="connsiteY2" fmla="*/ 1394495 h 1513764"/>
              <a:gd name="connsiteX3" fmla="*/ 560567 w 2802767"/>
              <a:gd name="connsiteY3" fmla="*/ 1275225 h 1513764"/>
              <a:gd name="connsiteX4" fmla="*/ 759350 w 2802767"/>
              <a:gd name="connsiteY4" fmla="*/ 1088370 h 1513764"/>
              <a:gd name="connsiteX5" fmla="*/ 970060 w 2802767"/>
              <a:gd name="connsiteY5" fmla="*/ 881636 h 1513764"/>
              <a:gd name="connsiteX6" fmla="*/ 1113183 w 2802767"/>
              <a:gd name="connsiteY6" fmla="*/ 722610 h 1513764"/>
              <a:gd name="connsiteX7" fmla="*/ 1248355 w 2802767"/>
              <a:gd name="connsiteY7" fmla="*/ 571535 h 1513764"/>
              <a:gd name="connsiteX8" fmla="*/ 1482919 w 2802767"/>
              <a:gd name="connsiteY8" fmla="*/ 301191 h 1513764"/>
              <a:gd name="connsiteX9" fmla="*/ 1669774 w 2802767"/>
              <a:gd name="connsiteY9" fmla="*/ 154091 h 1513764"/>
              <a:gd name="connsiteX10" fmla="*/ 1832776 w 2802767"/>
              <a:gd name="connsiteY10" fmla="*/ 66627 h 1513764"/>
              <a:gd name="connsiteX11" fmla="*/ 1971924 w 2802767"/>
              <a:gd name="connsiteY11" fmla="*/ 3017 h 1513764"/>
              <a:gd name="connsiteX12" fmla="*/ 2126974 w 2802767"/>
              <a:gd name="connsiteY12" fmla="*/ 18919 h 1513764"/>
              <a:gd name="connsiteX13" fmla="*/ 2278049 w 2802767"/>
              <a:gd name="connsiteY13" fmla="*/ 94457 h 1513764"/>
              <a:gd name="connsiteX14" fmla="*/ 2433100 w 2802767"/>
              <a:gd name="connsiteY14" fmla="*/ 213726 h 1513764"/>
              <a:gd name="connsiteX15" fmla="*/ 2615980 w 2802767"/>
              <a:gd name="connsiteY15" fmla="*/ 412509 h 1513764"/>
              <a:gd name="connsiteX16" fmla="*/ 2731273 w 2802767"/>
              <a:gd name="connsiteY16" fmla="*/ 567559 h 1513764"/>
              <a:gd name="connsiteX17" fmla="*/ 2782957 w 2802767"/>
              <a:gd name="connsiteY17" fmla="*/ 635145 h 1513764"/>
              <a:gd name="connsiteX18" fmla="*/ 2790908 w 2802767"/>
              <a:gd name="connsiteY18" fmla="*/ 702731 h 1513764"/>
              <a:gd name="connsiteX19" fmla="*/ 2790908 w 2802767"/>
              <a:gd name="connsiteY19" fmla="*/ 770318 h 1513764"/>
              <a:gd name="connsiteX20" fmla="*/ 2790908 w 2802767"/>
              <a:gd name="connsiteY20" fmla="*/ 806098 h 1513764"/>
              <a:gd name="connsiteX21" fmla="*/ 2790908 w 2802767"/>
              <a:gd name="connsiteY21" fmla="*/ 837904 h 1513764"/>
              <a:gd name="connsiteX22" fmla="*/ 2790908 w 2802767"/>
              <a:gd name="connsiteY22" fmla="*/ 885611 h 1513764"/>
              <a:gd name="connsiteX23" fmla="*/ 2790908 w 2802767"/>
              <a:gd name="connsiteY23" fmla="*/ 937295 h 1513764"/>
              <a:gd name="connsiteX24" fmla="*/ 2790908 w 2802767"/>
              <a:gd name="connsiteY24" fmla="*/ 1040662 h 1513764"/>
              <a:gd name="connsiteX25" fmla="*/ 2790908 w 2802767"/>
              <a:gd name="connsiteY25" fmla="*/ 1124151 h 1513764"/>
              <a:gd name="connsiteX26" fmla="*/ 2798860 w 2802767"/>
              <a:gd name="connsiteY26" fmla="*/ 1187761 h 1513764"/>
              <a:gd name="connsiteX27" fmla="*/ 2794884 w 2802767"/>
              <a:gd name="connsiteY27" fmla="*/ 1291128 h 1513764"/>
              <a:gd name="connsiteX28" fmla="*/ 2794884 w 2802767"/>
              <a:gd name="connsiteY28" fmla="*/ 1370641 h 1513764"/>
              <a:gd name="connsiteX29" fmla="*/ 2794884 w 2802767"/>
              <a:gd name="connsiteY29" fmla="*/ 1414373 h 1513764"/>
              <a:gd name="connsiteX30" fmla="*/ 2790908 w 2802767"/>
              <a:gd name="connsiteY30" fmla="*/ 1501838 h 1513764"/>
              <a:gd name="connsiteX31" fmla="*/ 2647785 w 2802767"/>
              <a:gd name="connsiteY31" fmla="*/ 1501838 h 1513764"/>
              <a:gd name="connsiteX32" fmla="*/ 2556345 w 2802767"/>
              <a:gd name="connsiteY32" fmla="*/ 1505813 h 1513764"/>
              <a:gd name="connsiteX33" fmla="*/ 2445026 w 2802767"/>
              <a:gd name="connsiteY33" fmla="*/ 1505813 h 1513764"/>
              <a:gd name="connsiteX34" fmla="*/ 2361538 w 2802767"/>
              <a:gd name="connsiteY34" fmla="*/ 1513764 h 1513764"/>
              <a:gd name="connsiteX35" fmla="*/ 2158780 w 2802767"/>
              <a:gd name="connsiteY35" fmla="*/ 1505813 h 1513764"/>
              <a:gd name="connsiteX36" fmla="*/ 0 w 2802767"/>
              <a:gd name="connsiteY36" fmla="*/ 1470032 h 151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02767" h="1513764">
                <a:moveTo>
                  <a:pt x="0" y="1470032"/>
                </a:moveTo>
                <a:cubicBezTo>
                  <a:pt x="46051" y="1466387"/>
                  <a:pt x="92103" y="1462743"/>
                  <a:pt x="151075" y="1450154"/>
                </a:cubicBezTo>
                <a:cubicBezTo>
                  <a:pt x="210047" y="1437565"/>
                  <a:pt x="285584" y="1423650"/>
                  <a:pt x="353833" y="1394495"/>
                </a:cubicBezTo>
                <a:cubicBezTo>
                  <a:pt x="422082" y="1365340"/>
                  <a:pt x="492981" y="1326246"/>
                  <a:pt x="560567" y="1275225"/>
                </a:cubicBezTo>
                <a:cubicBezTo>
                  <a:pt x="628153" y="1224204"/>
                  <a:pt x="691101" y="1153968"/>
                  <a:pt x="759350" y="1088370"/>
                </a:cubicBezTo>
                <a:cubicBezTo>
                  <a:pt x="827599" y="1022772"/>
                  <a:pt x="911088" y="942596"/>
                  <a:pt x="970060" y="881636"/>
                </a:cubicBezTo>
                <a:cubicBezTo>
                  <a:pt x="1029032" y="820676"/>
                  <a:pt x="1113183" y="722610"/>
                  <a:pt x="1113183" y="722610"/>
                </a:cubicBezTo>
                <a:cubicBezTo>
                  <a:pt x="1159566" y="670926"/>
                  <a:pt x="1186732" y="641771"/>
                  <a:pt x="1248355" y="571535"/>
                </a:cubicBezTo>
                <a:cubicBezTo>
                  <a:pt x="1309978" y="501299"/>
                  <a:pt x="1412683" y="370765"/>
                  <a:pt x="1482919" y="301191"/>
                </a:cubicBezTo>
                <a:cubicBezTo>
                  <a:pt x="1553156" y="231617"/>
                  <a:pt x="1611465" y="193185"/>
                  <a:pt x="1669774" y="154091"/>
                </a:cubicBezTo>
                <a:cubicBezTo>
                  <a:pt x="1728084" y="114997"/>
                  <a:pt x="1782418" y="91806"/>
                  <a:pt x="1832776" y="66627"/>
                </a:cubicBezTo>
                <a:cubicBezTo>
                  <a:pt x="1883134" y="41448"/>
                  <a:pt x="1922891" y="10968"/>
                  <a:pt x="1971924" y="3017"/>
                </a:cubicBezTo>
                <a:cubicBezTo>
                  <a:pt x="2020957" y="-4934"/>
                  <a:pt x="2075953" y="3679"/>
                  <a:pt x="2126974" y="18919"/>
                </a:cubicBezTo>
                <a:cubicBezTo>
                  <a:pt x="2177995" y="34159"/>
                  <a:pt x="2227028" y="61989"/>
                  <a:pt x="2278049" y="94457"/>
                </a:cubicBezTo>
                <a:cubicBezTo>
                  <a:pt x="2329070" y="126925"/>
                  <a:pt x="2376778" y="160717"/>
                  <a:pt x="2433100" y="213726"/>
                </a:cubicBezTo>
                <a:cubicBezTo>
                  <a:pt x="2489422" y="266735"/>
                  <a:pt x="2566285" y="353537"/>
                  <a:pt x="2615980" y="412509"/>
                </a:cubicBezTo>
                <a:cubicBezTo>
                  <a:pt x="2665675" y="471481"/>
                  <a:pt x="2703444" y="530453"/>
                  <a:pt x="2731273" y="567559"/>
                </a:cubicBezTo>
                <a:cubicBezTo>
                  <a:pt x="2759103" y="604665"/>
                  <a:pt x="2773018" y="612616"/>
                  <a:pt x="2782957" y="635145"/>
                </a:cubicBezTo>
                <a:cubicBezTo>
                  <a:pt x="2792896" y="657674"/>
                  <a:pt x="2789583" y="680202"/>
                  <a:pt x="2790908" y="702731"/>
                </a:cubicBezTo>
                <a:cubicBezTo>
                  <a:pt x="2792233" y="725260"/>
                  <a:pt x="2790908" y="770318"/>
                  <a:pt x="2790908" y="770318"/>
                </a:cubicBezTo>
                <a:lnTo>
                  <a:pt x="2790908" y="806098"/>
                </a:lnTo>
                <a:lnTo>
                  <a:pt x="2790908" y="837904"/>
                </a:lnTo>
                <a:lnTo>
                  <a:pt x="2790908" y="885611"/>
                </a:lnTo>
                <a:lnTo>
                  <a:pt x="2790908" y="937295"/>
                </a:lnTo>
                <a:lnTo>
                  <a:pt x="2790908" y="1040662"/>
                </a:lnTo>
                <a:cubicBezTo>
                  <a:pt x="2790908" y="1071805"/>
                  <a:pt x="2789583" y="1099635"/>
                  <a:pt x="2790908" y="1124151"/>
                </a:cubicBezTo>
                <a:cubicBezTo>
                  <a:pt x="2792233" y="1148667"/>
                  <a:pt x="2798197" y="1159932"/>
                  <a:pt x="2798860" y="1187761"/>
                </a:cubicBezTo>
                <a:cubicBezTo>
                  <a:pt x="2799523" y="1215590"/>
                  <a:pt x="2795547" y="1260648"/>
                  <a:pt x="2794884" y="1291128"/>
                </a:cubicBezTo>
                <a:cubicBezTo>
                  <a:pt x="2794221" y="1321608"/>
                  <a:pt x="2794884" y="1370641"/>
                  <a:pt x="2794884" y="1370641"/>
                </a:cubicBezTo>
                <a:cubicBezTo>
                  <a:pt x="2794884" y="1391182"/>
                  <a:pt x="2795547" y="1392507"/>
                  <a:pt x="2794884" y="1414373"/>
                </a:cubicBezTo>
                <a:cubicBezTo>
                  <a:pt x="2794221" y="1436239"/>
                  <a:pt x="2815424" y="1487261"/>
                  <a:pt x="2790908" y="1501838"/>
                </a:cubicBezTo>
                <a:cubicBezTo>
                  <a:pt x="2766392" y="1516415"/>
                  <a:pt x="2686879" y="1501176"/>
                  <a:pt x="2647785" y="1501838"/>
                </a:cubicBezTo>
                <a:cubicBezTo>
                  <a:pt x="2608691" y="1502500"/>
                  <a:pt x="2590138" y="1505151"/>
                  <a:pt x="2556345" y="1505813"/>
                </a:cubicBezTo>
                <a:cubicBezTo>
                  <a:pt x="2522552" y="1506475"/>
                  <a:pt x="2477494" y="1504488"/>
                  <a:pt x="2445026" y="1505813"/>
                </a:cubicBezTo>
                <a:cubicBezTo>
                  <a:pt x="2412558" y="1507138"/>
                  <a:pt x="2409246" y="1513764"/>
                  <a:pt x="2361538" y="1513764"/>
                </a:cubicBezTo>
                <a:cubicBezTo>
                  <a:pt x="2313830" y="1513764"/>
                  <a:pt x="2158780" y="1505813"/>
                  <a:pt x="2158780" y="1505813"/>
                </a:cubicBezTo>
                <a:lnTo>
                  <a:pt x="0" y="1470032"/>
                </a:lnTo>
                <a:close/>
              </a:path>
            </a:pathLst>
          </a:custGeom>
          <a:gradFill flip="none" rotWithShape="1">
            <a:gsLst>
              <a:gs pos="8000">
                <a:srgbClr val="FF0000"/>
              </a:gs>
              <a:gs pos="73000">
                <a:srgbClr val="FFFF00">
                  <a:alpha val="78000"/>
                </a:srgbClr>
              </a:gs>
              <a:gs pos="89000">
                <a:srgbClr val="00B050"/>
              </a:gs>
            </a:gsLst>
            <a:lin ang="0" scaled="0"/>
            <a:tileRect/>
          </a:gradFill>
          <a:ln>
            <a:noFill/>
          </a:ln>
          <a:effectLst>
            <a:glow rad="63500">
              <a:schemeClr val="tx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284816" y="901777"/>
            <a:ext cx="2915584" cy="954107"/>
          </a:xfrm>
          <a:prstGeom prst="rect">
            <a:avLst/>
          </a:prstGeom>
          <a:noFill/>
        </p:spPr>
        <p:txBody>
          <a:bodyPr wrap="square" rtlCol="0">
            <a:spAutoFit/>
          </a:bodyPr>
          <a:lstStyle/>
          <a:p>
            <a:r>
              <a:rPr lang="en-US" sz="2800" dirty="0" smtClean="0"/>
              <a:t>4</a:t>
            </a:r>
            <a:r>
              <a:rPr lang="en-US" sz="2800" baseline="30000" dirty="0" smtClean="0"/>
              <a:t>th</a:t>
            </a:r>
            <a:r>
              <a:rPr lang="en-US" sz="2800" dirty="0" smtClean="0"/>
              <a:t> Grade Score Distribution</a:t>
            </a:r>
            <a:endParaRPr lang="en-US" sz="2800" dirty="0"/>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6899" y="2680015"/>
            <a:ext cx="302928" cy="619125"/>
          </a:xfrm>
          <a:prstGeom prst="rect">
            <a:avLst/>
          </a:prstGeom>
        </p:spPr>
      </p:pic>
      <p:sp>
        <p:nvSpPr>
          <p:cNvPr id="12" name="TextBox 11"/>
          <p:cNvSpPr txBox="1"/>
          <p:nvPr/>
        </p:nvSpPr>
        <p:spPr>
          <a:xfrm>
            <a:off x="3843474" y="1219200"/>
            <a:ext cx="1374404" cy="1169551"/>
          </a:xfrm>
          <a:prstGeom prst="rect">
            <a:avLst/>
          </a:prstGeom>
          <a:noFill/>
        </p:spPr>
        <p:txBody>
          <a:bodyPr wrap="square" rtlCol="0">
            <a:spAutoFit/>
          </a:bodyPr>
          <a:lstStyle/>
          <a:p>
            <a:r>
              <a:rPr lang="en-US" sz="1400" b="1" dirty="0" smtClean="0"/>
              <a:t>80% of students in Anthony’s comparison group scored below him</a:t>
            </a:r>
          </a:p>
        </p:txBody>
      </p:sp>
      <p:sp>
        <p:nvSpPr>
          <p:cNvPr id="29" name="TextBox 28"/>
          <p:cNvSpPr txBox="1"/>
          <p:nvPr/>
        </p:nvSpPr>
        <p:spPr>
          <a:xfrm>
            <a:off x="4982383" y="2397759"/>
            <a:ext cx="601447" cy="338554"/>
          </a:xfrm>
          <a:prstGeom prst="rect">
            <a:avLst/>
          </a:prstGeom>
          <a:noFill/>
        </p:spPr>
        <p:txBody>
          <a:bodyPr wrap="none" rtlCol="0">
            <a:spAutoFit/>
          </a:bodyPr>
          <a:lstStyle/>
          <a:p>
            <a:r>
              <a:rPr lang="en-US" sz="1600" dirty="0" smtClean="0"/>
              <a:t>2398</a:t>
            </a:r>
            <a:endParaRPr lang="en-US" sz="1600" dirty="0"/>
          </a:p>
        </p:txBody>
      </p:sp>
    </p:spTree>
    <p:extLst>
      <p:ext uri="{BB962C8B-B14F-4D97-AF65-F5344CB8AC3E}">
        <p14:creationId xmlns:p14="http://schemas.microsoft.com/office/powerpoint/2010/main" val="202548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22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362200" y="228600"/>
            <a:ext cx="6400800" cy="2209800"/>
            <a:chOff x="1371600" y="1145567"/>
            <a:chExt cx="6400800" cy="2209800"/>
          </a:xfrm>
        </p:grpSpPr>
        <p:cxnSp>
          <p:nvCxnSpPr>
            <p:cNvPr id="25" name="Straight Connector 24"/>
            <p:cNvCxnSpPr/>
            <p:nvPr/>
          </p:nvCxnSpPr>
          <p:spPr>
            <a:xfrm>
              <a:off x="1371600" y="3352800"/>
              <a:ext cx="6400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378893" y="1145567"/>
              <a:ext cx="6385887" cy="2209800"/>
              <a:chOff x="1378893" y="1145567"/>
              <a:chExt cx="6385887" cy="2209800"/>
            </a:xfrm>
          </p:grpSpPr>
          <p:cxnSp>
            <p:nvCxnSpPr>
              <p:cNvPr id="27" name="Straight Connector 26"/>
              <p:cNvCxnSpPr/>
              <p:nvPr/>
            </p:nvCxnSpPr>
            <p:spPr>
              <a:xfrm>
                <a:off x="3276600" y="1856311"/>
                <a:ext cx="0" cy="149905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1378893" y="1145567"/>
                <a:ext cx="6385887" cy="2209800"/>
              </a:xfrm>
              <a:custGeom>
                <a:avLst/>
                <a:gdLst>
                  <a:gd name="connsiteX0" fmla="*/ 6385887 w 6385887"/>
                  <a:gd name="connsiteY0" fmla="*/ 2212367 h 2212367"/>
                  <a:gd name="connsiteX1" fmla="*/ 6058227 w 6385887"/>
                  <a:gd name="connsiteY1" fmla="*/ 2136167 h 2212367"/>
                  <a:gd name="connsiteX2" fmla="*/ 5700087 w 6385887"/>
                  <a:gd name="connsiteY2" fmla="*/ 1976147 h 2212367"/>
                  <a:gd name="connsiteX3" fmla="*/ 5441007 w 6385887"/>
                  <a:gd name="connsiteY3" fmla="*/ 1800887 h 2212367"/>
                  <a:gd name="connsiteX4" fmla="*/ 5258127 w 6385887"/>
                  <a:gd name="connsiteY4" fmla="*/ 1610387 h 2212367"/>
                  <a:gd name="connsiteX5" fmla="*/ 4907607 w 6385887"/>
                  <a:gd name="connsiteY5" fmla="*/ 1259867 h 2212367"/>
                  <a:gd name="connsiteX6" fmla="*/ 4557087 w 6385887"/>
                  <a:gd name="connsiteY6" fmla="*/ 833147 h 2212367"/>
                  <a:gd name="connsiteX7" fmla="*/ 4107507 w 6385887"/>
                  <a:gd name="connsiteY7" fmla="*/ 391187 h 2212367"/>
                  <a:gd name="connsiteX8" fmla="*/ 3848427 w 6385887"/>
                  <a:gd name="connsiteY8" fmla="*/ 200687 h 2212367"/>
                  <a:gd name="connsiteX9" fmla="*/ 3665547 w 6385887"/>
                  <a:gd name="connsiteY9" fmla="*/ 101627 h 2212367"/>
                  <a:gd name="connsiteX10" fmla="*/ 3375987 w 6385887"/>
                  <a:gd name="connsiteY10" fmla="*/ 33047 h 2212367"/>
                  <a:gd name="connsiteX11" fmla="*/ 3185487 w 6385887"/>
                  <a:gd name="connsiteY11" fmla="*/ 2567 h 2212367"/>
                  <a:gd name="connsiteX12" fmla="*/ 3101667 w 6385887"/>
                  <a:gd name="connsiteY12" fmla="*/ 2567 h 2212367"/>
                  <a:gd name="connsiteX13" fmla="*/ 2987367 w 6385887"/>
                  <a:gd name="connsiteY13" fmla="*/ 10187 h 2212367"/>
                  <a:gd name="connsiteX14" fmla="*/ 2834967 w 6385887"/>
                  <a:gd name="connsiteY14" fmla="*/ 55907 h 2212367"/>
                  <a:gd name="connsiteX15" fmla="*/ 2674947 w 6385887"/>
                  <a:gd name="connsiteY15" fmla="*/ 109247 h 2212367"/>
                  <a:gd name="connsiteX16" fmla="*/ 2553027 w 6385887"/>
                  <a:gd name="connsiteY16" fmla="*/ 170207 h 2212367"/>
                  <a:gd name="connsiteX17" fmla="*/ 2377767 w 6385887"/>
                  <a:gd name="connsiteY17" fmla="*/ 276887 h 2212367"/>
                  <a:gd name="connsiteX18" fmla="*/ 2210127 w 6385887"/>
                  <a:gd name="connsiteY18" fmla="*/ 398807 h 2212367"/>
                  <a:gd name="connsiteX19" fmla="*/ 2050107 w 6385887"/>
                  <a:gd name="connsiteY19" fmla="*/ 543587 h 2212367"/>
                  <a:gd name="connsiteX20" fmla="*/ 1851987 w 6385887"/>
                  <a:gd name="connsiteY20" fmla="*/ 734087 h 2212367"/>
                  <a:gd name="connsiteX21" fmla="*/ 1646247 w 6385887"/>
                  <a:gd name="connsiteY21" fmla="*/ 962687 h 2212367"/>
                  <a:gd name="connsiteX22" fmla="*/ 1448127 w 6385887"/>
                  <a:gd name="connsiteY22" fmla="*/ 1160807 h 2212367"/>
                  <a:gd name="connsiteX23" fmla="*/ 1234767 w 6385887"/>
                  <a:gd name="connsiteY23" fmla="*/ 1366547 h 2212367"/>
                  <a:gd name="connsiteX24" fmla="*/ 1029027 w 6385887"/>
                  <a:gd name="connsiteY24" fmla="*/ 1534187 h 2212367"/>
                  <a:gd name="connsiteX25" fmla="*/ 785187 w 6385887"/>
                  <a:gd name="connsiteY25" fmla="*/ 1717067 h 2212367"/>
                  <a:gd name="connsiteX26" fmla="*/ 640407 w 6385887"/>
                  <a:gd name="connsiteY26" fmla="*/ 1823747 h 2212367"/>
                  <a:gd name="connsiteX27" fmla="*/ 411807 w 6385887"/>
                  <a:gd name="connsiteY27" fmla="*/ 2006627 h 2212367"/>
                  <a:gd name="connsiteX28" fmla="*/ 274647 w 6385887"/>
                  <a:gd name="connsiteY28" fmla="*/ 2098067 h 2212367"/>
                  <a:gd name="connsiteX29" fmla="*/ 53667 w 6385887"/>
                  <a:gd name="connsiteY29" fmla="*/ 2174267 h 2212367"/>
                  <a:gd name="connsiteX30" fmla="*/ 7947 w 6385887"/>
                  <a:gd name="connsiteY30" fmla="*/ 2181887 h 2212367"/>
                  <a:gd name="connsiteX31" fmla="*/ 327 w 6385887"/>
                  <a:gd name="connsiteY31" fmla="*/ 2197127 h 221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5887" h="2212367">
                    <a:moveTo>
                      <a:pt x="6385887" y="2212367"/>
                    </a:moveTo>
                    <a:cubicBezTo>
                      <a:pt x="6279207" y="2193952"/>
                      <a:pt x="6172527" y="2175537"/>
                      <a:pt x="6058227" y="2136167"/>
                    </a:cubicBezTo>
                    <a:cubicBezTo>
                      <a:pt x="5943927" y="2096797"/>
                      <a:pt x="5802957" y="2032027"/>
                      <a:pt x="5700087" y="1976147"/>
                    </a:cubicBezTo>
                    <a:cubicBezTo>
                      <a:pt x="5597217" y="1920267"/>
                      <a:pt x="5514667" y="1861847"/>
                      <a:pt x="5441007" y="1800887"/>
                    </a:cubicBezTo>
                    <a:cubicBezTo>
                      <a:pt x="5367347" y="1739927"/>
                      <a:pt x="5347027" y="1700557"/>
                      <a:pt x="5258127" y="1610387"/>
                    </a:cubicBezTo>
                    <a:cubicBezTo>
                      <a:pt x="5169227" y="1520217"/>
                      <a:pt x="5024447" y="1389407"/>
                      <a:pt x="4907607" y="1259867"/>
                    </a:cubicBezTo>
                    <a:cubicBezTo>
                      <a:pt x="4790767" y="1130327"/>
                      <a:pt x="4690437" y="977927"/>
                      <a:pt x="4557087" y="833147"/>
                    </a:cubicBezTo>
                    <a:cubicBezTo>
                      <a:pt x="4423737" y="688367"/>
                      <a:pt x="4225617" y="496597"/>
                      <a:pt x="4107507" y="391187"/>
                    </a:cubicBezTo>
                    <a:cubicBezTo>
                      <a:pt x="3989397" y="285777"/>
                      <a:pt x="3922087" y="248947"/>
                      <a:pt x="3848427" y="200687"/>
                    </a:cubicBezTo>
                    <a:cubicBezTo>
                      <a:pt x="3774767" y="152427"/>
                      <a:pt x="3744287" y="129567"/>
                      <a:pt x="3665547" y="101627"/>
                    </a:cubicBezTo>
                    <a:cubicBezTo>
                      <a:pt x="3586807" y="73687"/>
                      <a:pt x="3455997" y="49557"/>
                      <a:pt x="3375987" y="33047"/>
                    </a:cubicBezTo>
                    <a:cubicBezTo>
                      <a:pt x="3295977" y="16537"/>
                      <a:pt x="3231207" y="7647"/>
                      <a:pt x="3185487" y="2567"/>
                    </a:cubicBezTo>
                    <a:cubicBezTo>
                      <a:pt x="3139767" y="-2513"/>
                      <a:pt x="3134687" y="1297"/>
                      <a:pt x="3101667" y="2567"/>
                    </a:cubicBezTo>
                    <a:cubicBezTo>
                      <a:pt x="3068647" y="3837"/>
                      <a:pt x="3031817" y="1297"/>
                      <a:pt x="2987367" y="10187"/>
                    </a:cubicBezTo>
                    <a:cubicBezTo>
                      <a:pt x="2942917" y="19077"/>
                      <a:pt x="2887037" y="39397"/>
                      <a:pt x="2834967" y="55907"/>
                    </a:cubicBezTo>
                    <a:cubicBezTo>
                      <a:pt x="2782897" y="72417"/>
                      <a:pt x="2721937" y="90197"/>
                      <a:pt x="2674947" y="109247"/>
                    </a:cubicBezTo>
                    <a:cubicBezTo>
                      <a:pt x="2627957" y="128297"/>
                      <a:pt x="2602557" y="142267"/>
                      <a:pt x="2553027" y="170207"/>
                    </a:cubicBezTo>
                    <a:cubicBezTo>
                      <a:pt x="2503497" y="198147"/>
                      <a:pt x="2434917" y="238787"/>
                      <a:pt x="2377767" y="276887"/>
                    </a:cubicBezTo>
                    <a:cubicBezTo>
                      <a:pt x="2320617" y="314987"/>
                      <a:pt x="2264737" y="354357"/>
                      <a:pt x="2210127" y="398807"/>
                    </a:cubicBezTo>
                    <a:cubicBezTo>
                      <a:pt x="2155517" y="443257"/>
                      <a:pt x="2109797" y="487707"/>
                      <a:pt x="2050107" y="543587"/>
                    </a:cubicBezTo>
                    <a:cubicBezTo>
                      <a:pt x="1990417" y="599467"/>
                      <a:pt x="1919297" y="664237"/>
                      <a:pt x="1851987" y="734087"/>
                    </a:cubicBezTo>
                    <a:cubicBezTo>
                      <a:pt x="1784677" y="803937"/>
                      <a:pt x="1713557" y="891567"/>
                      <a:pt x="1646247" y="962687"/>
                    </a:cubicBezTo>
                    <a:cubicBezTo>
                      <a:pt x="1578937" y="1033807"/>
                      <a:pt x="1516707" y="1093497"/>
                      <a:pt x="1448127" y="1160807"/>
                    </a:cubicBezTo>
                    <a:cubicBezTo>
                      <a:pt x="1379547" y="1228117"/>
                      <a:pt x="1304617" y="1304317"/>
                      <a:pt x="1234767" y="1366547"/>
                    </a:cubicBezTo>
                    <a:cubicBezTo>
                      <a:pt x="1164917" y="1428777"/>
                      <a:pt x="1103957" y="1475767"/>
                      <a:pt x="1029027" y="1534187"/>
                    </a:cubicBezTo>
                    <a:cubicBezTo>
                      <a:pt x="954097" y="1592607"/>
                      <a:pt x="785187" y="1717067"/>
                      <a:pt x="785187" y="1717067"/>
                    </a:cubicBezTo>
                    <a:cubicBezTo>
                      <a:pt x="720417" y="1765327"/>
                      <a:pt x="702637" y="1775487"/>
                      <a:pt x="640407" y="1823747"/>
                    </a:cubicBezTo>
                    <a:cubicBezTo>
                      <a:pt x="578177" y="1872007"/>
                      <a:pt x="472767" y="1960907"/>
                      <a:pt x="411807" y="2006627"/>
                    </a:cubicBezTo>
                    <a:cubicBezTo>
                      <a:pt x="350847" y="2052347"/>
                      <a:pt x="334337" y="2070127"/>
                      <a:pt x="274647" y="2098067"/>
                    </a:cubicBezTo>
                    <a:cubicBezTo>
                      <a:pt x="214957" y="2126007"/>
                      <a:pt x="98117" y="2160297"/>
                      <a:pt x="53667" y="2174267"/>
                    </a:cubicBezTo>
                    <a:cubicBezTo>
                      <a:pt x="9217" y="2188237"/>
                      <a:pt x="16837" y="2178077"/>
                      <a:pt x="7947" y="2181887"/>
                    </a:cubicBezTo>
                    <a:cubicBezTo>
                      <a:pt x="-943" y="2185697"/>
                      <a:pt x="-308" y="2191412"/>
                      <a:pt x="327" y="21971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28" idx="12"/>
              </p:cNvCxnSpPr>
              <p:nvPr/>
            </p:nvCxnSpPr>
            <p:spPr>
              <a:xfrm>
                <a:off x="4480560" y="1148131"/>
                <a:ext cx="0" cy="2189512"/>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15000" y="1752600"/>
                <a:ext cx="15076" cy="1585043"/>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372351" y="2605839"/>
                <a:ext cx="845040" cy="369332"/>
              </a:xfrm>
              <a:prstGeom prst="rect">
                <a:avLst/>
              </a:prstGeom>
              <a:noFill/>
            </p:spPr>
            <p:txBody>
              <a:bodyPr wrap="none" rtlCol="0">
                <a:spAutoFit/>
              </a:bodyPr>
              <a:lstStyle/>
              <a:p>
                <a:r>
                  <a:rPr lang="en-US" b="1" dirty="0" smtClean="0">
                    <a:solidFill>
                      <a:srgbClr val="FF0000"/>
                    </a:solidFill>
                  </a:rPr>
                  <a:t>Level 1</a:t>
                </a:r>
                <a:endParaRPr lang="en-US" b="1" dirty="0">
                  <a:solidFill>
                    <a:srgbClr val="FF0000"/>
                  </a:solidFill>
                </a:endParaRPr>
              </a:p>
            </p:txBody>
          </p:sp>
          <p:sp>
            <p:nvSpPr>
              <p:cNvPr id="33" name="TextBox 32"/>
              <p:cNvSpPr txBox="1"/>
              <p:nvPr/>
            </p:nvSpPr>
            <p:spPr>
              <a:xfrm>
                <a:off x="3519021" y="2236507"/>
                <a:ext cx="845040" cy="369332"/>
              </a:xfrm>
              <a:prstGeom prst="rect">
                <a:avLst/>
              </a:prstGeom>
              <a:noFill/>
            </p:spPr>
            <p:txBody>
              <a:bodyPr wrap="none" rtlCol="0">
                <a:spAutoFit/>
              </a:bodyPr>
              <a:lstStyle/>
              <a:p>
                <a:r>
                  <a:rPr lang="en-US" b="1" dirty="0" smtClean="0">
                    <a:solidFill>
                      <a:srgbClr val="FF9900"/>
                    </a:solidFill>
                  </a:rPr>
                  <a:t>Level 2</a:t>
                </a:r>
                <a:endParaRPr lang="en-US" b="1" dirty="0">
                  <a:solidFill>
                    <a:srgbClr val="FF9900"/>
                  </a:solidFill>
                </a:endParaRPr>
              </a:p>
            </p:txBody>
          </p:sp>
          <p:sp>
            <p:nvSpPr>
              <p:cNvPr id="34" name="TextBox 33"/>
              <p:cNvSpPr txBox="1"/>
              <p:nvPr/>
            </p:nvSpPr>
            <p:spPr>
              <a:xfrm>
                <a:off x="4582885" y="2236507"/>
                <a:ext cx="845040" cy="369332"/>
              </a:xfrm>
              <a:prstGeom prst="rect">
                <a:avLst/>
              </a:prstGeom>
              <a:noFill/>
            </p:spPr>
            <p:txBody>
              <a:bodyPr wrap="none" rtlCol="0">
                <a:spAutoFit/>
              </a:bodyPr>
              <a:lstStyle/>
              <a:p>
                <a:r>
                  <a:rPr lang="en-US" b="1" dirty="0" smtClean="0">
                    <a:solidFill>
                      <a:srgbClr val="00B050"/>
                    </a:solidFill>
                  </a:rPr>
                  <a:t>Level 3</a:t>
                </a:r>
                <a:endParaRPr lang="en-US" b="1" dirty="0">
                  <a:solidFill>
                    <a:srgbClr val="00B050"/>
                  </a:solidFill>
                </a:endParaRPr>
              </a:p>
            </p:txBody>
          </p:sp>
          <p:sp>
            <p:nvSpPr>
              <p:cNvPr id="35" name="TextBox 34"/>
              <p:cNvSpPr txBox="1"/>
              <p:nvPr/>
            </p:nvSpPr>
            <p:spPr>
              <a:xfrm>
                <a:off x="5730076" y="2821967"/>
                <a:ext cx="845040" cy="369332"/>
              </a:xfrm>
              <a:prstGeom prst="rect">
                <a:avLst/>
              </a:prstGeom>
              <a:noFill/>
            </p:spPr>
            <p:txBody>
              <a:bodyPr wrap="none" rtlCol="0">
                <a:spAutoFit/>
              </a:bodyPr>
              <a:lstStyle/>
              <a:p>
                <a:r>
                  <a:rPr lang="en-US" b="1" dirty="0" smtClean="0">
                    <a:solidFill>
                      <a:schemeClr val="tx2">
                        <a:lumMod val="60000"/>
                        <a:lumOff val="40000"/>
                      </a:schemeClr>
                    </a:solidFill>
                  </a:rPr>
                  <a:t>Level 4</a:t>
                </a:r>
                <a:endParaRPr lang="en-US" b="1" dirty="0">
                  <a:solidFill>
                    <a:schemeClr val="tx2">
                      <a:lumMod val="60000"/>
                      <a:lumOff val="40000"/>
                    </a:schemeClr>
                  </a:solidFill>
                </a:endParaRPr>
              </a:p>
            </p:txBody>
          </p:sp>
        </p:grpSp>
      </p:gr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3889" y="3639015"/>
            <a:ext cx="1238250" cy="1381125"/>
          </a:xfrm>
          <a:prstGeom prst="rect">
            <a:avLst/>
          </a:prstGeom>
        </p:spPr>
      </p:pic>
      <p:sp>
        <p:nvSpPr>
          <p:cNvPr id="3" name="Rounded Rectangle 2"/>
          <p:cNvSpPr/>
          <p:nvPr/>
        </p:nvSpPr>
        <p:spPr>
          <a:xfrm>
            <a:off x="1828636" y="152400"/>
            <a:ext cx="7467600" cy="2446250"/>
          </a:xfrm>
          <a:prstGeom prst="round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p:cNvSpPr/>
          <p:nvPr/>
        </p:nvSpPr>
        <p:spPr>
          <a:xfrm>
            <a:off x="2362200" y="955041"/>
            <a:ext cx="3764796" cy="1483359"/>
          </a:xfrm>
          <a:custGeom>
            <a:avLst/>
            <a:gdLst>
              <a:gd name="connsiteX0" fmla="*/ 0 w 6828311"/>
              <a:gd name="connsiteY0" fmla="*/ 1840833 h 1852708"/>
              <a:gd name="connsiteX1" fmla="*/ 629392 w 6828311"/>
              <a:gd name="connsiteY1" fmla="*/ 1781456 h 1852708"/>
              <a:gd name="connsiteX2" fmla="*/ 1223158 w 6828311"/>
              <a:gd name="connsiteY2" fmla="*/ 1603326 h 1852708"/>
              <a:gd name="connsiteX3" fmla="*/ 1710046 w 6828311"/>
              <a:gd name="connsiteY3" fmla="*/ 1116438 h 1852708"/>
              <a:gd name="connsiteX4" fmla="*/ 2196935 w 6828311"/>
              <a:gd name="connsiteY4" fmla="*/ 439544 h 1852708"/>
              <a:gd name="connsiteX5" fmla="*/ 2683823 w 6828311"/>
              <a:gd name="connsiteY5" fmla="*/ 107035 h 1852708"/>
              <a:gd name="connsiteX6" fmla="*/ 3301340 w 6828311"/>
              <a:gd name="connsiteY6" fmla="*/ 157 h 1852708"/>
              <a:gd name="connsiteX7" fmla="*/ 3859480 w 6828311"/>
              <a:gd name="connsiteY7" fmla="*/ 95160 h 1852708"/>
              <a:gd name="connsiteX8" fmla="*/ 4263241 w 6828311"/>
              <a:gd name="connsiteY8" fmla="*/ 487046 h 1852708"/>
              <a:gd name="connsiteX9" fmla="*/ 4536374 w 6828311"/>
              <a:gd name="connsiteY9" fmla="*/ 867056 h 1852708"/>
              <a:gd name="connsiteX10" fmla="*/ 5070763 w 6828311"/>
              <a:gd name="connsiteY10" fmla="*/ 1330194 h 1852708"/>
              <a:gd name="connsiteX11" fmla="*/ 5628903 w 6828311"/>
              <a:gd name="connsiteY11" fmla="*/ 1674578 h 1852708"/>
              <a:gd name="connsiteX12" fmla="*/ 6270171 w 6828311"/>
              <a:gd name="connsiteY12" fmla="*/ 1817082 h 1852708"/>
              <a:gd name="connsiteX13" fmla="*/ 6828311 w 6828311"/>
              <a:gd name="connsiteY13" fmla="*/ 1852708 h 1852708"/>
              <a:gd name="connsiteX0" fmla="*/ 0 w 6828311"/>
              <a:gd name="connsiteY0" fmla="*/ 1840833 h 1852708"/>
              <a:gd name="connsiteX1" fmla="*/ 629392 w 6828311"/>
              <a:gd name="connsiteY1" fmla="*/ 1781456 h 1852708"/>
              <a:gd name="connsiteX2" fmla="*/ 1223158 w 6828311"/>
              <a:gd name="connsiteY2" fmla="*/ 1603326 h 1852708"/>
              <a:gd name="connsiteX3" fmla="*/ 1710046 w 6828311"/>
              <a:gd name="connsiteY3" fmla="*/ 1116438 h 1852708"/>
              <a:gd name="connsiteX4" fmla="*/ 2161309 w 6828311"/>
              <a:gd name="connsiteY4" fmla="*/ 392042 h 1852708"/>
              <a:gd name="connsiteX5" fmla="*/ 2683823 w 6828311"/>
              <a:gd name="connsiteY5" fmla="*/ 107035 h 1852708"/>
              <a:gd name="connsiteX6" fmla="*/ 3301340 w 6828311"/>
              <a:gd name="connsiteY6" fmla="*/ 157 h 1852708"/>
              <a:gd name="connsiteX7" fmla="*/ 3859480 w 6828311"/>
              <a:gd name="connsiteY7" fmla="*/ 95160 h 1852708"/>
              <a:gd name="connsiteX8" fmla="*/ 4263241 w 6828311"/>
              <a:gd name="connsiteY8" fmla="*/ 487046 h 1852708"/>
              <a:gd name="connsiteX9" fmla="*/ 4536374 w 6828311"/>
              <a:gd name="connsiteY9" fmla="*/ 867056 h 1852708"/>
              <a:gd name="connsiteX10" fmla="*/ 5070763 w 6828311"/>
              <a:gd name="connsiteY10" fmla="*/ 1330194 h 1852708"/>
              <a:gd name="connsiteX11" fmla="*/ 5628903 w 6828311"/>
              <a:gd name="connsiteY11" fmla="*/ 1674578 h 1852708"/>
              <a:gd name="connsiteX12" fmla="*/ 6270171 w 6828311"/>
              <a:gd name="connsiteY12" fmla="*/ 1817082 h 1852708"/>
              <a:gd name="connsiteX13" fmla="*/ 6828311 w 6828311"/>
              <a:gd name="connsiteY13" fmla="*/ 1852708 h 1852708"/>
              <a:gd name="connsiteX0" fmla="*/ 0 w 6828311"/>
              <a:gd name="connsiteY0" fmla="*/ 1840833 h 1852708"/>
              <a:gd name="connsiteX1" fmla="*/ 629392 w 6828311"/>
              <a:gd name="connsiteY1" fmla="*/ 1781456 h 1852708"/>
              <a:gd name="connsiteX2" fmla="*/ 1223158 w 6828311"/>
              <a:gd name="connsiteY2" fmla="*/ 1603326 h 1852708"/>
              <a:gd name="connsiteX3" fmla="*/ 1710046 w 6828311"/>
              <a:gd name="connsiteY3" fmla="*/ 1116438 h 1852708"/>
              <a:gd name="connsiteX4" fmla="*/ 2161309 w 6828311"/>
              <a:gd name="connsiteY4" fmla="*/ 392042 h 1852708"/>
              <a:gd name="connsiteX5" fmla="*/ 2683823 w 6828311"/>
              <a:gd name="connsiteY5" fmla="*/ 107035 h 1852708"/>
              <a:gd name="connsiteX6" fmla="*/ 3301340 w 6828311"/>
              <a:gd name="connsiteY6" fmla="*/ 157 h 1852708"/>
              <a:gd name="connsiteX7" fmla="*/ 3859480 w 6828311"/>
              <a:gd name="connsiteY7" fmla="*/ 95160 h 1852708"/>
              <a:gd name="connsiteX8" fmla="*/ 4263241 w 6828311"/>
              <a:gd name="connsiteY8" fmla="*/ 487046 h 1852708"/>
              <a:gd name="connsiteX9" fmla="*/ 4536374 w 6828311"/>
              <a:gd name="connsiteY9" fmla="*/ 867056 h 1852708"/>
              <a:gd name="connsiteX10" fmla="*/ 4940134 w 6828311"/>
              <a:gd name="connsiteY10" fmla="*/ 1425196 h 1852708"/>
              <a:gd name="connsiteX11" fmla="*/ 5628903 w 6828311"/>
              <a:gd name="connsiteY11" fmla="*/ 1674578 h 1852708"/>
              <a:gd name="connsiteX12" fmla="*/ 6270171 w 6828311"/>
              <a:gd name="connsiteY12" fmla="*/ 1817082 h 1852708"/>
              <a:gd name="connsiteX13" fmla="*/ 6828311 w 6828311"/>
              <a:gd name="connsiteY13" fmla="*/ 1852708 h 1852708"/>
              <a:gd name="connsiteX0" fmla="*/ 0 w 6828311"/>
              <a:gd name="connsiteY0" fmla="*/ 1851394 h 1863269"/>
              <a:gd name="connsiteX1" fmla="*/ 629392 w 6828311"/>
              <a:gd name="connsiteY1" fmla="*/ 1792017 h 1863269"/>
              <a:gd name="connsiteX2" fmla="*/ 1223158 w 6828311"/>
              <a:gd name="connsiteY2" fmla="*/ 1613887 h 1863269"/>
              <a:gd name="connsiteX3" fmla="*/ 1710046 w 6828311"/>
              <a:gd name="connsiteY3" fmla="*/ 1126999 h 1863269"/>
              <a:gd name="connsiteX4" fmla="*/ 2161309 w 6828311"/>
              <a:gd name="connsiteY4" fmla="*/ 402603 h 1863269"/>
              <a:gd name="connsiteX5" fmla="*/ 2660073 w 6828311"/>
              <a:gd name="connsiteY5" fmla="*/ 46344 h 1863269"/>
              <a:gd name="connsiteX6" fmla="*/ 3301340 w 6828311"/>
              <a:gd name="connsiteY6" fmla="*/ 10718 h 1863269"/>
              <a:gd name="connsiteX7" fmla="*/ 3859480 w 6828311"/>
              <a:gd name="connsiteY7" fmla="*/ 105721 h 1863269"/>
              <a:gd name="connsiteX8" fmla="*/ 4263241 w 6828311"/>
              <a:gd name="connsiteY8" fmla="*/ 497607 h 1863269"/>
              <a:gd name="connsiteX9" fmla="*/ 4536374 w 6828311"/>
              <a:gd name="connsiteY9" fmla="*/ 877617 h 1863269"/>
              <a:gd name="connsiteX10" fmla="*/ 4940134 w 6828311"/>
              <a:gd name="connsiteY10" fmla="*/ 1435757 h 1863269"/>
              <a:gd name="connsiteX11" fmla="*/ 5628903 w 6828311"/>
              <a:gd name="connsiteY11" fmla="*/ 1685139 h 1863269"/>
              <a:gd name="connsiteX12" fmla="*/ 6270171 w 6828311"/>
              <a:gd name="connsiteY12" fmla="*/ 1827643 h 1863269"/>
              <a:gd name="connsiteX13" fmla="*/ 6828311 w 6828311"/>
              <a:gd name="connsiteY13" fmla="*/ 1863269 h 1863269"/>
              <a:gd name="connsiteX0" fmla="*/ 0 w 6828311"/>
              <a:gd name="connsiteY0" fmla="*/ 1862365 h 1874240"/>
              <a:gd name="connsiteX1" fmla="*/ 629392 w 6828311"/>
              <a:gd name="connsiteY1" fmla="*/ 1802988 h 1874240"/>
              <a:gd name="connsiteX2" fmla="*/ 1223158 w 6828311"/>
              <a:gd name="connsiteY2" fmla="*/ 1624858 h 1874240"/>
              <a:gd name="connsiteX3" fmla="*/ 1710046 w 6828311"/>
              <a:gd name="connsiteY3" fmla="*/ 1137970 h 1874240"/>
              <a:gd name="connsiteX4" fmla="*/ 2137559 w 6828311"/>
              <a:gd name="connsiteY4" fmla="*/ 591704 h 1874240"/>
              <a:gd name="connsiteX5" fmla="*/ 2660073 w 6828311"/>
              <a:gd name="connsiteY5" fmla="*/ 57315 h 1874240"/>
              <a:gd name="connsiteX6" fmla="*/ 3301340 w 6828311"/>
              <a:gd name="connsiteY6" fmla="*/ 21689 h 1874240"/>
              <a:gd name="connsiteX7" fmla="*/ 3859480 w 6828311"/>
              <a:gd name="connsiteY7" fmla="*/ 116692 h 1874240"/>
              <a:gd name="connsiteX8" fmla="*/ 4263241 w 6828311"/>
              <a:gd name="connsiteY8" fmla="*/ 508578 h 1874240"/>
              <a:gd name="connsiteX9" fmla="*/ 4536374 w 6828311"/>
              <a:gd name="connsiteY9" fmla="*/ 888588 h 1874240"/>
              <a:gd name="connsiteX10" fmla="*/ 4940134 w 6828311"/>
              <a:gd name="connsiteY10" fmla="*/ 1446728 h 1874240"/>
              <a:gd name="connsiteX11" fmla="*/ 5628903 w 6828311"/>
              <a:gd name="connsiteY11" fmla="*/ 1696110 h 1874240"/>
              <a:gd name="connsiteX12" fmla="*/ 6270171 w 6828311"/>
              <a:gd name="connsiteY12" fmla="*/ 1838614 h 1874240"/>
              <a:gd name="connsiteX13" fmla="*/ 6828311 w 6828311"/>
              <a:gd name="connsiteY13" fmla="*/ 1874240 h 1874240"/>
              <a:gd name="connsiteX0" fmla="*/ 0 w 6828311"/>
              <a:gd name="connsiteY0" fmla="*/ 1960662 h 1972537"/>
              <a:gd name="connsiteX1" fmla="*/ 629392 w 6828311"/>
              <a:gd name="connsiteY1" fmla="*/ 1901285 h 1972537"/>
              <a:gd name="connsiteX2" fmla="*/ 1223158 w 6828311"/>
              <a:gd name="connsiteY2" fmla="*/ 1723155 h 1972537"/>
              <a:gd name="connsiteX3" fmla="*/ 1710046 w 6828311"/>
              <a:gd name="connsiteY3" fmla="*/ 1236267 h 1972537"/>
              <a:gd name="connsiteX4" fmla="*/ 2137559 w 6828311"/>
              <a:gd name="connsiteY4" fmla="*/ 690001 h 1972537"/>
              <a:gd name="connsiteX5" fmla="*/ 2660073 w 6828311"/>
              <a:gd name="connsiteY5" fmla="*/ 155612 h 1972537"/>
              <a:gd name="connsiteX6" fmla="*/ 3313215 w 6828311"/>
              <a:gd name="connsiteY6" fmla="*/ 1233 h 1972537"/>
              <a:gd name="connsiteX7" fmla="*/ 3859480 w 6828311"/>
              <a:gd name="connsiteY7" fmla="*/ 214989 h 1972537"/>
              <a:gd name="connsiteX8" fmla="*/ 4263241 w 6828311"/>
              <a:gd name="connsiteY8" fmla="*/ 606875 h 1972537"/>
              <a:gd name="connsiteX9" fmla="*/ 4536374 w 6828311"/>
              <a:gd name="connsiteY9" fmla="*/ 986885 h 1972537"/>
              <a:gd name="connsiteX10" fmla="*/ 4940134 w 6828311"/>
              <a:gd name="connsiteY10" fmla="*/ 1545025 h 1972537"/>
              <a:gd name="connsiteX11" fmla="*/ 5628903 w 6828311"/>
              <a:gd name="connsiteY11" fmla="*/ 1794407 h 1972537"/>
              <a:gd name="connsiteX12" fmla="*/ 6270171 w 6828311"/>
              <a:gd name="connsiteY12" fmla="*/ 1936911 h 1972537"/>
              <a:gd name="connsiteX13" fmla="*/ 6828311 w 6828311"/>
              <a:gd name="connsiteY13" fmla="*/ 1972537 h 1972537"/>
              <a:gd name="connsiteX0" fmla="*/ 0 w 6828311"/>
              <a:gd name="connsiteY0" fmla="*/ 2043133 h 2055008"/>
              <a:gd name="connsiteX1" fmla="*/ 629392 w 6828311"/>
              <a:gd name="connsiteY1" fmla="*/ 1983756 h 2055008"/>
              <a:gd name="connsiteX2" fmla="*/ 1223158 w 6828311"/>
              <a:gd name="connsiteY2" fmla="*/ 1805626 h 2055008"/>
              <a:gd name="connsiteX3" fmla="*/ 1710046 w 6828311"/>
              <a:gd name="connsiteY3" fmla="*/ 1318738 h 2055008"/>
              <a:gd name="connsiteX4" fmla="*/ 2137559 w 6828311"/>
              <a:gd name="connsiteY4" fmla="*/ 772472 h 2055008"/>
              <a:gd name="connsiteX5" fmla="*/ 2660073 w 6828311"/>
              <a:gd name="connsiteY5" fmla="*/ 238083 h 2055008"/>
              <a:gd name="connsiteX6" fmla="*/ 3336966 w 6828311"/>
              <a:gd name="connsiteY6" fmla="*/ 577 h 2055008"/>
              <a:gd name="connsiteX7" fmla="*/ 3859480 w 6828311"/>
              <a:gd name="connsiteY7" fmla="*/ 297460 h 2055008"/>
              <a:gd name="connsiteX8" fmla="*/ 4263241 w 6828311"/>
              <a:gd name="connsiteY8" fmla="*/ 689346 h 2055008"/>
              <a:gd name="connsiteX9" fmla="*/ 4536374 w 6828311"/>
              <a:gd name="connsiteY9" fmla="*/ 1069356 h 2055008"/>
              <a:gd name="connsiteX10" fmla="*/ 4940134 w 6828311"/>
              <a:gd name="connsiteY10" fmla="*/ 1627496 h 2055008"/>
              <a:gd name="connsiteX11" fmla="*/ 5628903 w 6828311"/>
              <a:gd name="connsiteY11" fmla="*/ 1876878 h 2055008"/>
              <a:gd name="connsiteX12" fmla="*/ 6270171 w 6828311"/>
              <a:gd name="connsiteY12" fmla="*/ 2019382 h 2055008"/>
              <a:gd name="connsiteX13" fmla="*/ 6828311 w 6828311"/>
              <a:gd name="connsiteY13" fmla="*/ 2055008 h 2055008"/>
              <a:gd name="connsiteX0" fmla="*/ 0 w 6828311"/>
              <a:gd name="connsiteY0" fmla="*/ 2043365 h 2055240"/>
              <a:gd name="connsiteX1" fmla="*/ 629392 w 6828311"/>
              <a:gd name="connsiteY1" fmla="*/ 1983988 h 2055240"/>
              <a:gd name="connsiteX2" fmla="*/ 1223158 w 6828311"/>
              <a:gd name="connsiteY2" fmla="*/ 1805858 h 2055240"/>
              <a:gd name="connsiteX3" fmla="*/ 1710046 w 6828311"/>
              <a:gd name="connsiteY3" fmla="*/ 1318970 h 2055240"/>
              <a:gd name="connsiteX4" fmla="*/ 2137559 w 6828311"/>
              <a:gd name="connsiteY4" fmla="*/ 772704 h 2055240"/>
              <a:gd name="connsiteX5" fmla="*/ 2660073 w 6828311"/>
              <a:gd name="connsiteY5" fmla="*/ 238315 h 2055240"/>
              <a:gd name="connsiteX6" fmla="*/ 3336966 w 6828311"/>
              <a:gd name="connsiteY6" fmla="*/ 809 h 2055240"/>
              <a:gd name="connsiteX7" fmla="*/ 3871356 w 6828311"/>
              <a:gd name="connsiteY7" fmla="*/ 309567 h 2055240"/>
              <a:gd name="connsiteX8" fmla="*/ 4263241 w 6828311"/>
              <a:gd name="connsiteY8" fmla="*/ 689578 h 2055240"/>
              <a:gd name="connsiteX9" fmla="*/ 4536374 w 6828311"/>
              <a:gd name="connsiteY9" fmla="*/ 1069588 h 2055240"/>
              <a:gd name="connsiteX10" fmla="*/ 4940134 w 6828311"/>
              <a:gd name="connsiteY10" fmla="*/ 1627728 h 2055240"/>
              <a:gd name="connsiteX11" fmla="*/ 5628903 w 6828311"/>
              <a:gd name="connsiteY11" fmla="*/ 1877110 h 2055240"/>
              <a:gd name="connsiteX12" fmla="*/ 6270171 w 6828311"/>
              <a:gd name="connsiteY12" fmla="*/ 2019614 h 2055240"/>
              <a:gd name="connsiteX13" fmla="*/ 6828311 w 6828311"/>
              <a:gd name="connsiteY13" fmla="*/ 2055240 h 2055240"/>
              <a:gd name="connsiteX0" fmla="*/ 0 w 6828311"/>
              <a:gd name="connsiteY0" fmla="*/ 2042556 h 2054431"/>
              <a:gd name="connsiteX1" fmla="*/ 629392 w 6828311"/>
              <a:gd name="connsiteY1" fmla="*/ 1983179 h 2054431"/>
              <a:gd name="connsiteX2" fmla="*/ 1223158 w 6828311"/>
              <a:gd name="connsiteY2" fmla="*/ 1805049 h 2054431"/>
              <a:gd name="connsiteX3" fmla="*/ 1710046 w 6828311"/>
              <a:gd name="connsiteY3" fmla="*/ 1318161 h 2054431"/>
              <a:gd name="connsiteX4" fmla="*/ 2137559 w 6828311"/>
              <a:gd name="connsiteY4" fmla="*/ 771895 h 2054431"/>
              <a:gd name="connsiteX5" fmla="*/ 2660073 w 6828311"/>
              <a:gd name="connsiteY5" fmla="*/ 308758 h 2054431"/>
              <a:gd name="connsiteX6" fmla="*/ 3336966 w 6828311"/>
              <a:gd name="connsiteY6" fmla="*/ 0 h 2054431"/>
              <a:gd name="connsiteX7" fmla="*/ 3871356 w 6828311"/>
              <a:gd name="connsiteY7" fmla="*/ 308758 h 2054431"/>
              <a:gd name="connsiteX8" fmla="*/ 4263241 w 6828311"/>
              <a:gd name="connsiteY8" fmla="*/ 688769 h 2054431"/>
              <a:gd name="connsiteX9" fmla="*/ 4536374 w 6828311"/>
              <a:gd name="connsiteY9" fmla="*/ 1068779 h 2054431"/>
              <a:gd name="connsiteX10" fmla="*/ 4940134 w 6828311"/>
              <a:gd name="connsiteY10" fmla="*/ 1626919 h 2054431"/>
              <a:gd name="connsiteX11" fmla="*/ 5628903 w 6828311"/>
              <a:gd name="connsiteY11" fmla="*/ 1876301 h 2054431"/>
              <a:gd name="connsiteX12" fmla="*/ 6270171 w 6828311"/>
              <a:gd name="connsiteY12" fmla="*/ 2018805 h 2054431"/>
              <a:gd name="connsiteX13" fmla="*/ 6828311 w 6828311"/>
              <a:gd name="connsiteY13" fmla="*/ 2054431 h 2054431"/>
              <a:gd name="connsiteX0" fmla="*/ 0 w 6828311"/>
              <a:gd name="connsiteY0" fmla="*/ 1983180 h 1995055"/>
              <a:gd name="connsiteX1" fmla="*/ 629392 w 6828311"/>
              <a:gd name="connsiteY1" fmla="*/ 1923803 h 1995055"/>
              <a:gd name="connsiteX2" fmla="*/ 1223158 w 6828311"/>
              <a:gd name="connsiteY2" fmla="*/ 1745673 h 1995055"/>
              <a:gd name="connsiteX3" fmla="*/ 1710046 w 6828311"/>
              <a:gd name="connsiteY3" fmla="*/ 1258785 h 1995055"/>
              <a:gd name="connsiteX4" fmla="*/ 2137559 w 6828311"/>
              <a:gd name="connsiteY4" fmla="*/ 712519 h 1995055"/>
              <a:gd name="connsiteX5" fmla="*/ 2660073 w 6828311"/>
              <a:gd name="connsiteY5" fmla="*/ 249382 h 1995055"/>
              <a:gd name="connsiteX6" fmla="*/ 3241963 w 6828311"/>
              <a:gd name="connsiteY6" fmla="*/ 0 h 1995055"/>
              <a:gd name="connsiteX7" fmla="*/ 3871356 w 6828311"/>
              <a:gd name="connsiteY7" fmla="*/ 249382 h 1995055"/>
              <a:gd name="connsiteX8" fmla="*/ 4263241 w 6828311"/>
              <a:gd name="connsiteY8" fmla="*/ 629393 h 1995055"/>
              <a:gd name="connsiteX9" fmla="*/ 4536374 w 6828311"/>
              <a:gd name="connsiteY9" fmla="*/ 1009403 h 1995055"/>
              <a:gd name="connsiteX10" fmla="*/ 4940134 w 6828311"/>
              <a:gd name="connsiteY10" fmla="*/ 1567543 h 1995055"/>
              <a:gd name="connsiteX11" fmla="*/ 5628903 w 6828311"/>
              <a:gd name="connsiteY11" fmla="*/ 1816925 h 1995055"/>
              <a:gd name="connsiteX12" fmla="*/ 6270171 w 6828311"/>
              <a:gd name="connsiteY12" fmla="*/ 1959429 h 1995055"/>
              <a:gd name="connsiteX13" fmla="*/ 6828311 w 6828311"/>
              <a:gd name="connsiteY13" fmla="*/ 1995055 h 1995055"/>
              <a:gd name="connsiteX0" fmla="*/ 0 w 6828311"/>
              <a:gd name="connsiteY0" fmla="*/ 1984361 h 1996236"/>
              <a:gd name="connsiteX1" fmla="*/ 629392 w 6828311"/>
              <a:gd name="connsiteY1" fmla="*/ 1924984 h 1996236"/>
              <a:gd name="connsiteX2" fmla="*/ 1223158 w 6828311"/>
              <a:gd name="connsiteY2" fmla="*/ 1746854 h 1996236"/>
              <a:gd name="connsiteX3" fmla="*/ 1710046 w 6828311"/>
              <a:gd name="connsiteY3" fmla="*/ 1259966 h 1996236"/>
              <a:gd name="connsiteX4" fmla="*/ 2137559 w 6828311"/>
              <a:gd name="connsiteY4" fmla="*/ 713700 h 1996236"/>
              <a:gd name="connsiteX5" fmla="*/ 2660073 w 6828311"/>
              <a:gd name="connsiteY5" fmla="*/ 250563 h 1996236"/>
              <a:gd name="connsiteX6" fmla="*/ 3241963 w 6828311"/>
              <a:gd name="connsiteY6" fmla="*/ 1181 h 1996236"/>
              <a:gd name="connsiteX7" fmla="*/ 3871356 w 6828311"/>
              <a:gd name="connsiteY7" fmla="*/ 345565 h 1996236"/>
              <a:gd name="connsiteX8" fmla="*/ 4263241 w 6828311"/>
              <a:gd name="connsiteY8" fmla="*/ 630574 h 1996236"/>
              <a:gd name="connsiteX9" fmla="*/ 4536374 w 6828311"/>
              <a:gd name="connsiteY9" fmla="*/ 1010584 h 1996236"/>
              <a:gd name="connsiteX10" fmla="*/ 4940134 w 6828311"/>
              <a:gd name="connsiteY10" fmla="*/ 1568724 h 1996236"/>
              <a:gd name="connsiteX11" fmla="*/ 5628903 w 6828311"/>
              <a:gd name="connsiteY11" fmla="*/ 1818106 h 1996236"/>
              <a:gd name="connsiteX12" fmla="*/ 6270171 w 6828311"/>
              <a:gd name="connsiteY12" fmla="*/ 1960610 h 1996236"/>
              <a:gd name="connsiteX13" fmla="*/ 6828311 w 6828311"/>
              <a:gd name="connsiteY13" fmla="*/ 1996236 h 1996236"/>
              <a:gd name="connsiteX0" fmla="*/ 0 w 6828311"/>
              <a:gd name="connsiteY0" fmla="*/ 1984361 h 1996236"/>
              <a:gd name="connsiteX1" fmla="*/ 629392 w 6828311"/>
              <a:gd name="connsiteY1" fmla="*/ 1924984 h 1996236"/>
              <a:gd name="connsiteX2" fmla="*/ 1223158 w 6828311"/>
              <a:gd name="connsiteY2" fmla="*/ 1746854 h 1996236"/>
              <a:gd name="connsiteX3" fmla="*/ 1710046 w 6828311"/>
              <a:gd name="connsiteY3" fmla="*/ 1259966 h 1996236"/>
              <a:gd name="connsiteX4" fmla="*/ 2137559 w 6828311"/>
              <a:gd name="connsiteY4" fmla="*/ 713700 h 1996236"/>
              <a:gd name="connsiteX5" fmla="*/ 2660073 w 6828311"/>
              <a:gd name="connsiteY5" fmla="*/ 250563 h 1996236"/>
              <a:gd name="connsiteX6" fmla="*/ 3241963 w 6828311"/>
              <a:gd name="connsiteY6" fmla="*/ 1181 h 1996236"/>
              <a:gd name="connsiteX7" fmla="*/ 3871356 w 6828311"/>
              <a:gd name="connsiteY7" fmla="*/ 345565 h 1996236"/>
              <a:gd name="connsiteX8" fmla="*/ 4191989 w 6828311"/>
              <a:gd name="connsiteY8" fmla="*/ 749327 h 1996236"/>
              <a:gd name="connsiteX9" fmla="*/ 4536374 w 6828311"/>
              <a:gd name="connsiteY9" fmla="*/ 1010584 h 1996236"/>
              <a:gd name="connsiteX10" fmla="*/ 4940134 w 6828311"/>
              <a:gd name="connsiteY10" fmla="*/ 1568724 h 1996236"/>
              <a:gd name="connsiteX11" fmla="*/ 5628903 w 6828311"/>
              <a:gd name="connsiteY11" fmla="*/ 1818106 h 1996236"/>
              <a:gd name="connsiteX12" fmla="*/ 6270171 w 6828311"/>
              <a:gd name="connsiteY12" fmla="*/ 1960610 h 1996236"/>
              <a:gd name="connsiteX13" fmla="*/ 6828311 w 6828311"/>
              <a:gd name="connsiteY13" fmla="*/ 1996236 h 1996236"/>
              <a:gd name="connsiteX0" fmla="*/ 0 w 6828311"/>
              <a:gd name="connsiteY0" fmla="*/ 1984361 h 1996236"/>
              <a:gd name="connsiteX1" fmla="*/ 629392 w 6828311"/>
              <a:gd name="connsiteY1" fmla="*/ 1924984 h 1996236"/>
              <a:gd name="connsiteX2" fmla="*/ 1223158 w 6828311"/>
              <a:gd name="connsiteY2" fmla="*/ 1746854 h 1996236"/>
              <a:gd name="connsiteX3" fmla="*/ 1710046 w 6828311"/>
              <a:gd name="connsiteY3" fmla="*/ 1259966 h 1996236"/>
              <a:gd name="connsiteX4" fmla="*/ 2137559 w 6828311"/>
              <a:gd name="connsiteY4" fmla="*/ 713700 h 1996236"/>
              <a:gd name="connsiteX5" fmla="*/ 2660073 w 6828311"/>
              <a:gd name="connsiteY5" fmla="*/ 250563 h 1996236"/>
              <a:gd name="connsiteX6" fmla="*/ 3241963 w 6828311"/>
              <a:gd name="connsiteY6" fmla="*/ 1181 h 1996236"/>
              <a:gd name="connsiteX7" fmla="*/ 3871356 w 6828311"/>
              <a:gd name="connsiteY7" fmla="*/ 345565 h 1996236"/>
              <a:gd name="connsiteX8" fmla="*/ 4191989 w 6828311"/>
              <a:gd name="connsiteY8" fmla="*/ 749327 h 1996236"/>
              <a:gd name="connsiteX9" fmla="*/ 4453247 w 6828311"/>
              <a:gd name="connsiteY9" fmla="*/ 1212464 h 1996236"/>
              <a:gd name="connsiteX10" fmla="*/ 4940134 w 6828311"/>
              <a:gd name="connsiteY10" fmla="*/ 1568724 h 1996236"/>
              <a:gd name="connsiteX11" fmla="*/ 5628903 w 6828311"/>
              <a:gd name="connsiteY11" fmla="*/ 1818106 h 1996236"/>
              <a:gd name="connsiteX12" fmla="*/ 6270171 w 6828311"/>
              <a:gd name="connsiteY12" fmla="*/ 1960610 h 1996236"/>
              <a:gd name="connsiteX13" fmla="*/ 6828311 w 6828311"/>
              <a:gd name="connsiteY13" fmla="*/ 1996236 h 1996236"/>
              <a:gd name="connsiteX0" fmla="*/ 0 w 6828311"/>
              <a:gd name="connsiteY0" fmla="*/ 1983675 h 1995550"/>
              <a:gd name="connsiteX1" fmla="*/ 629392 w 6828311"/>
              <a:gd name="connsiteY1" fmla="*/ 1924298 h 1995550"/>
              <a:gd name="connsiteX2" fmla="*/ 1223158 w 6828311"/>
              <a:gd name="connsiteY2" fmla="*/ 1746168 h 1995550"/>
              <a:gd name="connsiteX3" fmla="*/ 1710046 w 6828311"/>
              <a:gd name="connsiteY3" fmla="*/ 1259280 h 1995550"/>
              <a:gd name="connsiteX4" fmla="*/ 2137559 w 6828311"/>
              <a:gd name="connsiteY4" fmla="*/ 713014 h 1995550"/>
              <a:gd name="connsiteX5" fmla="*/ 2660073 w 6828311"/>
              <a:gd name="connsiteY5" fmla="*/ 249877 h 1995550"/>
              <a:gd name="connsiteX6" fmla="*/ 3241963 w 6828311"/>
              <a:gd name="connsiteY6" fmla="*/ 495 h 1995550"/>
              <a:gd name="connsiteX7" fmla="*/ 3752603 w 6828311"/>
              <a:gd name="connsiteY7" fmla="*/ 309253 h 1995550"/>
              <a:gd name="connsiteX8" fmla="*/ 4191989 w 6828311"/>
              <a:gd name="connsiteY8" fmla="*/ 748641 h 1995550"/>
              <a:gd name="connsiteX9" fmla="*/ 4453247 w 6828311"/>
              <a:gd name="connsiteY9" fmla="*/ 1211778 h 1995550"/>
              <a:gd name="connsiteX10" fmla="*/ 4940134 w 6828311"/>
              <a:gd name="connsiteY10" fmla="*/ 1568038 h 1995550"/>
              <a:gd name="connsiteX11" fmla="*/ 5628903 w 6828311"/>
              <a:gd name="connsiteY11" fmla="*/ 1817420 h 1995550"/>
              <a:gd name="connsiteX12" fmla="*/ 6270171 w 6828311"/>
              <a:gd name="connsiteY12" fmla="*/ 1959924 h 1995550"/>
              <a:gd name="connsiteX13" fmla="*/ 6828311 w 6828311"/>
              <a:gd name="connsiteY13" fmla="*/ 1995550 h 1995550"/>
              <a:gd name="connsiteX0" fmla="*/ 0 w 6828311"/>
              <a:gd name="connsiteY0" fmla="*/ 1985274 h 1997149"/>
              <a:gd name="connsiteX1" fmla="*/ 629392 w 6828311"/>
              <a:gd name="connsiteY1" fmla="*/ 1925897 h 1997149"/>
              <a:gd name="connsiteX2" fmla="*/ 1223158 w 6828311"/>
              <a:gd name="connsiteY2" fmla="*/ 1747767 h 1997149"/>
              <a:gd name="connsiteX3" fmla="*/ 1710046 w 6828311"/>
              <a:gd name="connsiteY3" fmla="*/ 1260879 h 1997149"/>
              <a:gd name="connsiteX4" fmla="*/ 2137559 w 6828311"/>
              <a:gd name="connsiteY4" fmla="*/ 714613 h 1997149"/>
              <a:gd name="connsiteX5" fmla="*/ 2660073 w 6828311"/>
              <a:gd name="connsiteY5" fmla="*/ 251476 h 1997149"/>
              <a:gd name="connsiteX6" fmla="*/ 3241963 w 6828311"/>
              <a:gd name="connsiteY6" fmla="*/ 2094 h 1997149"/>
              <a:gd name="connsiteX7" fmla="*/ 3859481 w 6828311"/>
              <a:gd name="connsiteY7" fmla="*/ 382104 h 1997149"/>
              <a:gd name="connsiteX8" fmla="*/ 4191989 w 6828311"/>
              <a:gd name="connsiteY8" fmla="*/ 750240 h 1997149"/>
              <a:gd name="connsiteX9" fmla="*/ 4453247 w 6828311"/>
              <a:gd name="connsiteY9" fmla="*/ 1213377 h 1997149"/>
              <a:gd name="connsiteX10" fmla="*/ 4940134 w 6828311"/>
              <a:gd name="connsiteY10" fmla="*/ 1569637 h 1997149"/>
              <a:gd name="connsiteX11" fmla="*/ 5628903 w 6828311"/>
              <a:gd name="connsiteY11" fmla="*/ 1819019 h 1997149"/>
              <a:gd name="connsiteX12" fmla="*/ 6270171 w 6828311"/>
              <a:gd name="connsiteY12" fmla="*/ 1961523 h 1997149"/>
              <a:gd name="connsiteX13" fmla="*/ 6828311 w 6828311"/>
              <a:gd name="connsiteY13" fmla="*/ 1997149 h 1997149"/>
              <a:gd name="connsiteX0" fmla="*/ 0 w 6828311"/>
              <a:gd name="connsiteY0" fmla="*/ 1985274 h 1997149"/>
              <a:gd name="connsiteX1" fmla="*/ 629392 w 6828311"/>
              <a:gd name="connsiteY1" fmla="*/ 1925897 h 1997149"/>
              <a:gd name="connsiteX2" fmla="*/ 1223158 w 6828311"/>
              <a:gd name="connsiteY2" fmla="*/ 1747767 h 1997149"/>
              <a:gd name="connsiteX3" fmla="*/ 1710046 w 6828311"/>
              <a:gd name="connsiteY3" fmla="*/ 1260879 h 1997149"/>
              <a:gd name="connsiteX4" fmla="*/ 2137559 w 6828311"/>
              <a:gd name="connsiteY4" fmla="*/ 714613 h 1997149"/>
              <a:gd name="connsiteX5" fmla="*/ 2660073 w 6828311"/>
              <a:gd name="connsiteY5" fmla="*/ 251476 h 1997149"/>
              <a:gd name="connsiteX6" fmla="*/ 3241963 w 6828311"/>
              <a:gd name="connsiteY6" fmla="*/ 2094 h 1997149"/>
              <a:gd name="connsiteX7" fmla="*/ 3859481 w 6828311"/>
              <a:gd name="connsiteY7" fmla="*/ 382104 h 1997149"/>
              <a:gd name="connsiteX8" fmla="*/ 4191989 w 6828311"/>
              <a:gd name="connsiteY8" fmla="*/ 750240 h 1997149"/>
              <a:gd name="connsiteX9" fmla="*/ 4453247 w 6828311"/>
              <a:gd name="connsiteY9" fmla="*/ 1213377 h 1997149"/>
              <a:gd name="connsiteX10" fmla="*/ 4940134 w 6828311"/>
              <a:gd name="connsiteY10" fmla="*/ 1569637 h 1997149"/>
              <a:gd name="connsiteX11" fmla="*/ 5628903 w 6828311"/>
              <a:gd name="connsiteY11" fmla="*/ 1819019 h 1997149"/>
              <a:gd name="connsiteX12" fmla="*/ 6270171 w 6828311"/>
              <a:gd name="connsiteY12" fmla="*/ 1961523 h 1997149"/>
              <a:gd name="connsiteX13" fmla="*/ 6828311 w 6828311"/>
              <a:gd name="connsiteY13" fmla="*/ 1997149 h 1997149"/>
              <a:gd name="connsiteX0" fmla="*/ 0 w 6828311"/>
              <a:gd name="connsiteY0" fmla="*/ 1985274 h 1997149"/>
              <a:gd name="connsiteX1" fmla="*/ 629392 w 6828311"/>
              <a:gd name="connsiteY1" fmla="*/ 1925897 h 1997149"/>
              <a:gd name="connsiteX2" fmla="*/ 1223158 w 6828311"/>
              <a:gd name="connsiteY2" fmla="*/ 1747767 h 1997149"/>
              <a:gd name="connsiteX3" fmla="*/ 1710046 w 6828311"/>
              <a:gd name="connsiteY3" fmla="*/ 1260879 h 1997149"/>
              <a:gd name="connsiteX4" fmla="*/ 2137559 w 6828311"/>
              <a:gd name="connsiteY4" fmla="*/ 714613 h 1997149"/>
              <a:gd name="connsiteX5" fmla="*/ 2660073 w 6828311"/>
              <a:gd name="connsiteY5" fmla="*/ 251476 h 1997149"/>
              <a:gd name="connsiteX6" fmla="*/ 3241963 w 6828311"/>
              <a:gd name="connsiteY6" fmla="*/ 2094 h 1997149"/>
              <a:gd name="connsiteX7" fmla="*/ 3859481 w 6828311"/>
              <a:gd name="connsiteY7" fmla="*/ 382104 h 1997149"/>
              <a:gd name="connsiteX8" fmla="*/ 4168238 w 6828311"/>
              <a:gd name="connsiteY8" fmla="*/ 845243 h 1997149"/>
              <a:gd name="connsiteX9" fmla="*/ 4453247 w 6828311"/>
              <a:gd name="connsiteY9" fmla="*/ 1213377 h 1997149"/>
              <a:gd name="connsiteX10" fmla="*/ 4940134 w 6828311"/>
              <a:gd name="connsiteY10" fmla="*/ 1569637 h 1997149"/>
              <a:gd name="connsiteX11" fmla="*/ 5628903 w 6828311"/>
              <a:gd name="connsiteY11" fmla="*/ 1819019 h 1997149"/>
              <a:gd name="connsiteX12" fmla="*/ 6270171 w 6828311"/>
              <a:gd name="connsiteY12" fmla="*/ 1961523 h 1997149"/>
              <a:gd name="connsiteX13" fmla="*/ 6828311 w 6828311"/>
              <a:gd name="connsiteY13" fmla="*/ 1997149 h 1997149"/>
              <a:gd name="connsiteX0" fmla="*/ 0 w 6828311"/>
              <a:gd name="connsiteY0" fmla="*/ 2162430 h 2174305"/>
              <a:gd name="connsiteX1" fmla="*/ 629392 w 6828311"/>
              <a:gd name="connsiteY1" fmla="*/ 2103053 h 2174305"/>
              <a:gd name="connsiteX2" fmla="*/ 1223158 w 6828311"/>
              <a:gd name="connsiteY2" fmla="*/ 1924923 h 2174305"/>
              <a:gd name="connsiteX3" fmla="*/ 1710046 w 6828311"/>
              <a:gd name="connsiteY3" fmla="*/ 1438035 h 2174305"/>
              <a:gd name="connsiteX4" fmla="*/ 2137559 w 6828311"/>
              <a:gd name="connsiteY4" fmla="*/ 891769 h 2174305"/>
              <a:gd name="connsiteX5" fmla="*/ 2660073 w 6828311"/>
              <a:gd name="connsiteY5" fmla="*/ 428632 h 2174305"/>
              <a:gd name="connsiteX6" fmla="*/ 3230088 w 6828311"/>
              <a:gd name="connsiteY6" fmla="*/ 1120 h 2174305"/>
              <a:gd name="connsiteX7" fmla="*/ 3859481 w 6828311"/>
              <a:gd name="connsiteY7" fmla="*/ 559260 h 2174305"/>
              <a:gd name="connsiteX8" fmla="*/ 4168238 w 6828311"/>
              <a:gd name="connsiteY8" fmla="*/ 1022399 h 2174305"/>
              <a:gd name="connsiteX9" fmla="*/ 4453247 w 6828311"/>
              <a:gd name="connsiteY9" fmla="*/ 1390533 h 2174305"/>
              <a:gd name="connsiteX10" fmla="*/ 4940134 w 6828311"/>
              <a:gd name="connsiteY10" fmla="*/ 1746793 h 2174305"/>
              <a:gd name="connsiteX11" fmla="*/ 5628903 w 6828311"/>
              <a:gd name="connsiteY11" fmla="*/ 1996175 h 2174305"/>
              <a:gd name="connsiteX12" fmla="*/ 6270171 w 6828311"/>
              <a:gd name="connsiteY12" fmla="*/ 2138679 h 2174305"/>
              <a:gd name="connsiteX13" fmla="*/ 6828311 w 6828311"/>
              <a:gd name="connsiteY13" fmla="*/ 2174305 h 2174305"/>
              <a:gd name="connsiteX0" fmla="*/ 0 w 6828311"/>
              <a:gd name="connsiteY0" fmla="*/ 2164039 h 2175914"/>
              <a:gd name="connsiteX1" fmla="*/ 629392 w 6828311"/>
              <a:gd name="connsiteY1" fmla="*/ 2104662 h 2175914"/>
              <a:gd name="connsiteX2" fmla="*/ 1223158 w 6828311"/>
              <a:gd name="connsiteY2" fmla="*/ 1926532 h 2175914"/>
              <a:gd name="connsiteX3" fmla="*/ 1710046 w 6828311"/>
              <a:gd name="connsiteY3" fmla="*/ 1439644 h 2175914"/>
              <a:gd name="connsiteX4" fmla="*/ 2137559 w 6828311"/>
              <a:gd name="connsiteY4" fmla="*/ 893378 h 2175914"/>
              <a:gd name="connsiteX5" fmla="*/ 2612571 w 6828311"/>
              <a:gd name="connsiteY5" fmla="*/ 370864 h 2175914"/>
              <a:gd name="connsiteX6" fmla="*/ 3230088 w 6828311"/>
              <a:gd name="connsiteY6" fmla="*/ 2729 h 2175914"/>
              <a:gd name="connsiteX7" fmla="*/ 3859481 w 6828311"/>
              <a:gd name="connsiteY7" fmla="*/ 560869 h 2175914"/>
              <a:gd name="connsiteX8" fmla="*/ 4168238 w 6828311"/>
              <a:gd name="connsiteY8" fmla="*/ 1024008 h 2175914"/>
              <a:gd name="connsiteX9" fmla="*/ 4453247 w 6828311"/>
              <a:gd name="connsiteY9" fmla="*/ 1392142 h 2175914"/>
              <a:gd name="connsiteX10" fmla="*/ 4940134 w 6828311"/>
              <a:gd name="connsiteY10" fmla="*/ 1748402 h 2175914"/>
              <a:gd name="connsiteX11" fmla="*/ 5628903 w 6828311"/>
              <a:gd name="connsiteY11" fmla="*/ 1997784 h 2175914"/>
              <a:gd name="connsiteX12" fmla="*/ 6270171 w 6828311"/>
              <a:gd name="connsiteY12" fmla="*/ 2140288 h 2175914"/>
              <a:gd name="connsiteX13" fmla="*/ 6828311 w 6828311"/>
              <a:gd name="connsiteY13" fmla="*/ 2175914 h 2175914"/>
              <a:gd name="connsiteX0" fmla="*/ 0 w 6828311"/>
              <a:gd name="connsiteY0" fmla="*/ 2164352 h 2176227"/>
              <a:gd name="connsiteX1" fmla="*/ 629392 w 6828311"/>
              <a:gd name="connsiteY1" fmla="*/ 2104975 h 2176227"/>
              <a:gd name="connsiteX2" fmla="*/ 1223158 w 6828311"/>
              <a:gd name="connsiteY2" fmla="*/ 1926845 h 2176227"/>
              <a:gd name="connsiteX3" fmla="*/ 1710046 w 6828311"/>
              <a:gd name="connsiteY3" fmla="*/ 1439957 h 2176227"/>
              <a:gd name="connsiteX4" fmla="*/ 2137559 w 6828311"/>
              <a:gd name="connsiteY4" fmla="*/ 893691 h 2176227"/>
              <a:gd name="connsiteX5" fmla="*/ 2612571 w 6828311"/>
              <a:gd name="connsiteY5" fmla="*/ 371177 h 2176227"/>
              <a:gd name="connsiteX6" fmla="*/ 3230088 w 6828311"/>
              <a:gd name="connsiteY6" fmla="*/ 3042 h 2176227"/>
              <a:gd name="connsiteX7" fmla="*/ 3800104 w 6828311"/>
              <a:gd name="connsiteY7" fmla="*/ 573057 h 2176227"/>
              <a:gd name="connsiteX8" fmla="*/ 4168238 w 6828311"/>
              <a:gd name="connsiteY8" fmla="*/ 1024321 h 2176227"/>
              <a:gd name="connsiteX9" fmla="*/ 4453247 w 6828311"/>
              <a:gd name="connsiteY9" fmla="*/ 1392455 h 2176227"/>
              <a:gd name="connsiteX10" fmla="*/ 4940134 w 6828311"/>
              <a:gd name="connsiteY10" fmla="*/ 1748715 h 2176227"/>
              <a:gd name="connsiteX11" fmla="*/ 5628903 w 6828311"/>
              <a:gd name="connsiteY11" fmla="*/ 1998097 h 2176227"/>
              <a:gd name="connsiteX12" fmla="*/ 6270171 w 6828311"/>
              <a:gd name="connsiteY12" fmla="*/ 2140601 h 2176227"/>
              <a:gd name="connsiteX13" fmla="*/ 6828311 w 6828311"/>
              <a:gd name="connsiteY13" fmla="*/ 2176227 h 2176227"/>
              <a:gd name="connsiteX0" fmla="*/ 0 w 6828311"/>
              <a:gd name="connsiteY0" fmla="*/ 2164352 h 2176227"/>
              <a:gd name="connsiteX1" fmla="*/ 629392 w 6828311"/>
              <a:gd name="connsiteY1" fmla="*/ 2104975 h 2176227"/>
              <a:gd name="connsiteX2" fmla="*/ 1223158 w 6828311"/>
              <a:gd name="connsiteY2" fmla="*/ 1926845 h 2176227"/>
              <a:gd name="connsiteX3" fmla="*/ 1710046 w 6828311"/>
              <a:gd name="connsiteY3" fmla="*/ 1439957 h 2176227"/>
              <a:gd name="connsiteX4" fmla="*/ 2137559 w 6828311"/>
              <a:gd name="connsiteY4" fmla="*/ 893691 h 2176227"/>
              <a:gd name="connsiteX5" fmla="*/ 2612571 w 6828311"/>
              <a:gd name="connsiteY5" fmla="*/ 371177 h 2176227"/>
              <a:gd name="connsiteX6" fmla="*/ 3230088 w 6828311"/>
              <a:gd name="connsiteY6" fmla="*/ 3042 h 2176227"/>
              <a:gd name="connsiteX7" fmla="*/ 3800104 w 6828311"/>
              <a:gd name="connsiteY7" fmla="*/ 573057 h 2176227"/>
              <a:gd name="connsiteX8" fmla="*/ 4168238 w 6828311"/>
              <a:gd name="connsiteY8" fmla="*/ 1024321 h 2176227"/>
              <a:gd name="connsiteX9" fmla="*/ 4417621 w 6828311"/>
              <a:gd name="connsiteY9" fmla="*/ 1463707 h 2176227"/>
              <a:gd name="connsiteX10" fmla="*/ 4940134 w 6828311"/>
              <a:gd name="connsiteY10" fmla="*/ 1748715 h 2176227"/>
              <a:gd name="connsiteX11" fmla="*/ 5628903 w 6828311"/>
              <a:gd name="connsiteY11" fmla="*/ 1998097 h 2176227"/>
              <a:gd name="connsiteX12" fmla="*/ 6270171 w 6828311"/>
              <a:gd name="connsiteY12" fmla="*/ 2140601 h 2176227"/>
              <a:gd name="connsiteX13" fmla="*/ 6828311 w 6828311"/>
              <a:gd name="connsiteY13" fmla="*/ 2176227 h 2176227"/>
              <a:gd name="connsiteX0" fmla="*/ 0 w 6828311"/>
              <a:gd name="connsiteY0" fmla="*/ 2164352 h 2176227"/>
              <a:gd name="connsiteX1" fmla="*/ 629392 w 6828311"/>
              <a:gd name="connsiteY1" fmla="*/ 2104975 h 2176227"/>
              <a:gd name="connsiteX2" fmla="*/ 1223158 w 6828311"/>
              <a:gd name="connsiteY2" fmla="*/ 1926845 h 2176227"/>
              <a:gd name="connsiteX3" fmla="*/ 1710046 w 6828311"/>
              <a:gd name="connsiteY3" fmla="*/ 1439957 h 2176227"/>
              <a:gd name="connsiteX4" fmla="*/ 2137559 w 6828311"/>
              <a:gd name="connsiteY4" fmla="*/ 893691 h 2176227"/>
              <a:gd name="connsiteX5" fmla="*/ 2612571 w 6828311"/>
              <a:gd name="connsiteY5" fmla="*/ 371177 h 2176227"/>
              <a:gd name="connsiteX6" fmla="*/ 3230088 w 6828311"/>
              <a:gd name="connsiteY6" fmla="*/ 3042 h 2176227"/>
              <a:gd name="connsiteX7" fmla="*/ 3800104 w 6828311"/>
              <a:gd name="connsiteY7" fmla="*/ 573057 h 2176227"/>
              <a:gd name="connsiteX8" fmla="*/ 4108861 w 6828311"/>
              <a:gd name="connsiteY8" fmla="*/ 1012446 h 2176227"/>
              <a:gd name="connsiteX9" fmla="*/ 4417621 w 6828311"/>
              <a:gd name="connsiteY9" fmla="*/ 1463707 h 2176227"/>
              <a:gd name="connsiteX10" fmla="*/ 4940134 w 6828311"/>
              <a:gd name="connsiteY10" fmla="*/ 1748715 h 2176227"/>
              <a:gd name="connsiteX11" fmla="*/ 5628903 w 6828311"/>
              <a:gd name="connsiteY11" fmla="*/ 1998097 h 2176227"/>
              <a:gd name="connsiteX12" fmla="*/ 6270171 w 6828311"/>
              <a:gd name="connsiteY12" fmla="*/ 2140601 h 2176227"/>
              <a:gd name="connsiteX13" fmla="*/ 6828311 w 6828311"/>
              <a:gd name="connsiteY13" fmla="*/ 2176227 h 2176227"/>
              <a:gd name="connsiteX0" fmla="*/ 0 w 6828311"/>
              <a:gd name="connsiteY0" fmla="*/ 2164352 h 2176227"/>
              <a:gd name="connsiteX1" fmla="*/ 629392 w 6828311"/>
              <a:gd name="connsiteY1" fmla="*/ 2104975 h 2176227"/>
              <a:gd name="connsiteX2" fmla="*/ 1223158 w 6828311"/>
              <a:gd name="connsiteY2" fmla="*/ 1926845 h 2176227"/>
              <a:gd name="connsiteX3" fmla="*/ 1710046 w 6828311"/>
              <a:gd name="connsiteY3" fmla="*/ 1439957 h 2176227"/>
              <a:gd name="connsiteX4" fmla="*/ 2137559 w 6828311"/>
              <a:gd name="connsiteY4" fmla="*/ 893691 h 2176227"/>
              <a:gd name="connsiteX5" fmla="*/ 2612571 w 6828311"/>
              <a:gd name="connsiteY5" fmla="*/ 371177 h 2176227"/>
              <a:gd name="connsiteX6" fmla="*/ 3230088 w 6828311"/>
              <a:gd name="connsiteY6" fmla="*/ 3042 h 2176227"/>
              <a:gd name="connsiteX7" fmla="*/ 3800104 w 6828311"/>
              <a:gd name="connsiteY7" fmla="*/ 573057 h 2176227"/>
              <a:gd name="connsiteX8" fmla="*/ 4108861 w 6828311"/>
              <a:gd name="connsiteY8" fmla="*/ 1012446 h 2176227"/>
              <a:gd name="connsiteX9" fmla="*/ 4417621 w 6828311"/>
              <a:gd name="connsiteY9" fmla="*/ 1463707 h 2176227"/>
              <a:gd name="connsiteX10" fmla="*/ 4928259 w 6828311"/>
              <a:gd name="connsiteY10" fmla="*/ 1855593 h 2176227"/>
              <a:gd name="connsiteX11" fmla="*/ 5628903 w 6828311"/>
              <a:gd name="connsiteY11" fmla="*/ 1998097 h 2176227"/>
              <a:gd name="connsiteX12" fmla="*/ 6270171 w 6828311"/>
              <a:gd name="connsiteY12" fmla="*/ 2140601 h 2176227"/>
              <a:gd name="connsiteX13" fmla="*/ 6828311 w 6828311"/>
              <a:gd name="connsiteY13" fmla="*/ 2176227 h 2176227"/>
              <a:gd name="connsiteX0" fmla="*/ 0 w 6828311"/>
              <a:gd name="connsiteY0" fmla="*/ 2164352 h 2176227"/>
              <a:gd name="connsiteX1" fmla="*/ 629392 w 6828311"/>
              <a:gd name="connsiteY1" fmla="*/ 2104975 h 2176227"/>
              <a:gd name="connsiteX2" fmla="*/ 1223158 w 6828311"/>
              <a:gd name="connsiteY2" fmla="*/ 1926845 h 2176227"/>
              <a:gd name="connsiteX3" fmla="*/ 1710046 w 6828311"/>
              <a:gd name="connsiteY3" fmla="*/ 1439957 h 2176227"/>
              <a:gd name="connsiteX4" fmla="*/ 2137559 w 6828311"/>
              <a:gd name="connsiteY4" fmla="*/ 893691 h 2176227"/>
              <a:gd name="connsiteX5" fmla="*/ 2612571 w 6828311"/>
              <a:gd name="connsiteY5" fmla="*/ 371177 h 2176227"/>
              <a:gd name="connsiteX6" fmla="*/ 3230088 w 6828311"/>
              <a:gd name="connsiteY6" fmla="*/ 3042 h 2176227"/>
              <a:gd name="connsiteX7" fmla="*/ 3800104 w 6828311"/>
              <a:gd name="connsiteY7" fmla="*/ 573057 h 2176227"/>
              <a:gd name="connsiteX8" fmla="*/ 4108861 w 6828311"/>
              <a:gd name="connsiteY8" fmla="*/ 1012446 h 2176227"/>
              <a:gd name="connsiteX9" fmla="*/ 4417621 w 6828311"/>
              <a:gd name="connsiteY9" fmla="*/ 1463707 h 2176227"/>
              <a:gd name="connsiteX10" fmla="*/ 4928259 w 6828311"/>
              <a:gd name="connsiteY10" fmla="*/ 1855593 h 2176227"/>
              <a:gd name="connsiteX11" fmla="*/ 5640778 w 6828311"/>
              <a:gd name="connsiteY11" fmla="*/ 2069349 h 2176227"/>
              <a:gd name="connsiteX12" fmla="*/ 6270171 w 6828311"/>
              <a:gd name="connsiteY12" fmla="*/ 2140601 h 2176227"/>
              <a:gd name="connsiteX13" fmla="*/ 6828311 w 6828311"/>
              <a:gd name="connsiteY13" fmla="*/ 2176227 h 2176227"/>
              <a:gd name="connsiteX0" fmla="*/ 0 w 6875812"/>
              <a:gd name="connsiteY0" fmla="*/ 2164352 h 2164352"/>
              <a:gd name="connsiteX1" fmla="*/ 629392 w 6875812"/>
              <a:gd name="connsiteY1" fmla="*/ 2104975 h 2164352"/>
              <a:gd name="connsiteX2" fmla="*/ 1223158 w 6875812"/>
              <a:gd name="connsiteY2" fmla="*/ 1926845 h 2164352"/>
              <a:gd name="connsiteX3" fmla="*/ 1710046 w 6875812"/>
              <a:gd name="connsiteY3" fmla="*/ 1439957 h 2164352"/>
              <a:gd name="connsiteX4" fmla="*/ 2137559 w 6875812"/>
              <a:gd name="connsiteY4" fmla="*/ 893691 h 2164352"/>
              <a:gd name="connsiteX5" fmla="*/ 2612571 w 6875812"/>
              <a:gd name="connsiteY5" fmla="*/ 371177 h 2164352"/>
              <a:gd name="connsiteX6" fmla="*/ 3230088 w 6875812"/>
              <a:gd name="connsiteY6" fmla="*/ 3042 h 2164352"/>
              <a:gd name="connsiteX7" fmla="*/ 3800104 w 6875812"/>
              <a:gd name="connsiteY7" fmla="*/ 573057 h 2164352"/>
              <a:gd name="connsiteX8" fmla="*/ 4108861 w 6875812"/>
              <a:gd name="connsiteY8" fmla="*/ 1012446 h 2164352"/>
              <a:gd name="connsiteX9" fmla="*/ 4417621 w 6875812"/>
              <a:gd name="connsiteY9" fmla="*/ 1463707 h 2164352"/>
              <a:gd name="connsiteX10" fmla="*/ 4928259 w 6875812"/>
              <a:gd name="connsiteY10" fmla="*/ 1855593 h 2164352"/>
              <a:gd name="connsiteX11" fmla="*/ 5640778 w 6875812"/>
              <a:gd name="connsiteY11" fmla="*/ 2069349 h 2164352"/>
              <a:gd name="connsiteX12" fmla="*/ 6270171 w 6875812"/>
              <a:gd name="connsiteY12" fmla="*/ 2140601 h 2164352"/>
              <a:gd name="connsiteX13" fmla="*/ 6875812 w 6875812"/>
              <a:gd name="connsiteY13" fmla="*/ 2140601 h 2164352"/>
              <a:gd name="connsiteX0" fmla="*/ 0 w 6875812"/>
              <a:gd name="connsiteY0" fmla="*/ 2161620 h 2161620"/>
              <a:gd name="connsiteX1" fmla="*/ 629392 w 6875812"/>
              <a:gd name="connsiteY1" fmla="*/ 2102243 h 2161620"/>
              <a:gd name="connsiteX2" fmla="*/ 1223158 w 6875812"/>
              <a:gd name="connsiteY2" fmla="*/ 1924113 h 2161620"/>
              <a:gd name="connsiteX3" fmla="*/ 1710046 w 6875812"/>
              <a:gd name="connsiteY3" fmla="*/ 1437225 h 2161620"/>
              <a:gd name="connsiteX4" fmla="*/ 2137559 w 6875812"/>
              <a:gd name="connsiteY4" fmla="*/ 890959 h 2161620"/>
              <a:gd name="connsiteX5" fmla="*/ 2612571 w 6875812"/>
              <a:gd name="connsiteY5" fmla="*/ 368445 h 2161620"/>
              <a:gd name="connsiteX6" fmla="*/ 3230088 w 6875812"/>
              <a:gd name="connsiteY6" fmla="*/ 310 h 2161620"/>
              <a:gd name="connsiteX7" fmla="*/ 3728852 w 6875812"/>
              <a:gd name="connsiteY7" fmla="*/ 427821 h 2161620"/>
              <a:gd name="connsiteX8" fmla="*/ 4108861 w 6875812"/>
              <a:gd name="connsiteY8" fmla="*/ 1009714 h 2161620"/>
              <a:gd name="connsiteX9" fmla="*/ 4417621 w 6875812"/>
              <a:gd name="connsiteY9" fmla="*/ 1460975 h 2161620"/>
              <a:gd name="connsiteX10" fmla="*/ 4928259 w 6875812"/>
              <a:gd name="connsiteY10" fmla="*/ 1852861 h 2161620"/>
              <a:gd name="connsiteX11" fmla="*/ 5640778 w 6875812"/>
              <a:gd name="connsiteY11" fmla="*/ 2066617 h 2161620"/>
              <a:gd name="connsiteX12" fmla="*/ 6270171 w 6875812"/>
              <a:gd name="connsiteY12" fmla="*/ 2137869 h 2161620"/>
              <a:gd name="connsiteX13" fmla="*/ 6875812 w 6875812"/>
              <a:gd name="connsiteY13" fmla="*/ 2137869 h 2161620"/>
              <a:gd name="connsiteX0" fmla="*/ 0 w 6875812"/>
              <a:gd name="connsiteY0" fmla="*/ 2161375 h 2161375"/>
              <a:gd name="connsiteX1" fmla="*/ 629392 w 6875812"/>
              <a:gd name="connsiteY1" fmla="*/ 2101998 h 2161375"/>
              <a:gd name="connsiteX2" fmla="*/ 1223158 w 6875812"/>
              <a:gd name="connsiteY2" fmla="*/ 1923868 h 2161375"/>
              <a:gd name="connsiteX3" fmla="*/ 1710046 w 6875812"/>
              <a:gd name="connsiteY3" fmla="*/ 1436980 h 2161375"/>
              <a:gd name="connsiteX4" fmla="*/ 2137559 w 6875812"/>
              <a:gd name="connsiteY4" fmla="*/ 890714 h 2161375"/>
              <a:gd name="connsiteX5" fmla="*/ 2612571 w 6875812"/>
              <a:gd name="connsiteY5" fmla="*/ 368200 h 2161375"/>
              <a:gd name="connsiteX6" fmla="*/ 3230088 w 6875812"/>
              <a:gd name="connsiteY6" fmla="*/ 65 h 2161375"/>
              <a:gd name="connsiteX7" fmla="*/ 3705101 w 6875812"/>
              <a:gd name="connsiteY7" fmla="*/ 344448 h 2161375"/>
              <a:gd name="connsiteX8" fmla="*/ 4108861 w 6875812"/>
              <a:gd name="connsiteY8" fmla="*/ 1009469 h 2161375"/>
              <a:gd name="connsiteX9" fmla="*/ 4417621 w 6875812"/>
              <a:gd name="connsiteY9" fmla="*/ 1460730 h 2161375"/>
              <a:gd name="connsiteX10" fmla="*/ 4928259 w 6875812"/>
              <a:gd name="connsiteY10" fmla="*/ 1852616 h 2161375"/>
              <a:gd name="connsiteX11" fmla="*/ 5640778 w 6875812"/>
              <a:gd name="connsiteY11" fmla="*/ 2066372 h 2161375"/>
              <a:gd name="connsiteX12" fmla="*/ 6270171 w 6875812"/>
              <a:gd name="connsiteY12" fmla="*/ 2137624 h 2161375"/>
              <a:gd name="connsiteX13" fmla="*/ 6875812 w 6875812"/>
              <a:gd name="connsiteY13" fmla="*/ 2137624 h 2161375"/>
              <a:gd name="connsiteX0" fmla="*/ 0 w 6875812"/>
              <a:gd name="connsiteY0" fmla="*/ 2161688 h 2161688"/>
              <a:gd name="connsiteX1" fmla="*/ 629392 w 6875812"/>
              <a:gd name="connsiteY1" fmla="*/ 2102311 h 2161688"/>
              <a:gd name="connsiteX2" fmla="*/ 1223158 w 6875812"/>
              <a:gd name="connsiteY2" fmla="*/ 1924181 h 2161688"/>
              <a:gd name="connsiteX3" fmla="*/ 1710046 w 6875812"/>
              <a:gd name="connsiteY3" fmla="*/ 1437293 h 2161688"/>
              <a:gd name="connsiteX4" fmla="*/ 2137559 w 6875812"/>
              <a:gd name="connsiteY4" fmla="*/ 891027 h 2161688"/>
              <a:gd name="connsiteX5" fmla="*/ 2612571 w 6875812"/>
              <a:gd name="connsiteY5" fmla="*/ 404139 h 2161688"/>
              <a:gd name="connsiteX6" fmla="*/ 3230088 w 6875812"/>
              <a:gd name="connsiteY6" fmla="*/ 378 h 2161688"/>
              <a:gd name="connsiteX7" fmla="*/ 3705101 w 6875812"/>
              <a:gd name="connsiteY7" fmla="*/ 344761 h 2161688"/>
              <a:gd name="connsiteX8" fmla="*/ 4108861 w 6875812"/>
              <a:gd name="connsiteY8" fmla="*/ 1009782 h 2161688"/>
              <a:gd name="connsiteX9" fmla="*/ 4417621 w 6875812"/>
              <a:gd name="connsiteY9" fmla="*/ 1461043 h 2161688"/>
              <a:gd name="connsiteX10" fmla="*/ 4928259 w 6875812"/>
              <a:gd name="connsiteY10" fmla="*/ 1852929 h 2161688"/>
              <a:gd name="connsiteX11" fmla="*/ 5640778 w 6875812"/>
              <a:gd name="connsiteY11" fmla="*/ 2066685 h 2161688"/>
              <a:gd name="connsiteX12" fmla="*/ 6270171 w 6875812"/>
              <a:gd name="connsiteY12" fmla="*/ 2137937 h 2161688"/>
              <a:gd name="connsiteX13" fmla="*/ 6875812 w 6875812"/>
              <a:gd name="connsiteY13" fmla="*/ 2137937 h 2161688"/>
              <a:gd name="connsiteX0" fmla="*/ 0 w 6875812"/>
              <a:gd name="connsiteY0" fmla="*/ 2161688 h 2161688"/>
              <a:gd name="connsiteX1" fmla="*/ 629392 w 6875812"/>
              <a:gd name="connsiteY1" fmla="*/ 2102311 h 2161688"/>
              <a:gd name="connsiteX2" fmla="*/ 1223158 w 6875812"/>
              <a:gd name="connsiteY2" fmla="*/ 1924181 h 2161688"/>
              <a:gd name="connsiteX3" fmla="*/ 1710046 w 6875812"/>
              <a:gd name="connsiteY3" fmla="*/ 1437293 h 2161688"/>
              <a:gd name="connsiteX4" fmla="*/ 2137559 w 6875812"/>
              <a:gd name="connsiteY4" fmla="*/ 974154 h 2161688"/>
              <a:gd name="connsiteX5" fmla="*/ 2612571 w 6875812"/>
              <a:gd name="connsiteY5" fmla="*/ 404139 h 2161688"/>
              <a:gd name="connsiteX6" fmla="*/ 3230088 w 6875812"/>
              <a:gd name="connsiteY6" fmla="*/ 378 h 2161688"/>
              <a:gd name="connsiteX7" fmla="*/ 3705101 w 6875812"/>
              <a:gd name="connsiteY7" fmla="*/ 344761 h 2161688"/>
              <a:gd name="connsiteX8" fmla="*/ 4108861 w 6875812"/>
              <a:gd name="connsiteY8" fmla="*/ 1009782 h 2161688"/>
              <a:gd name="connsiteX9" fmla="*/ 4417621 w 6875812"/>
              <a:gd name="connsiteY9" fmla="*/ 1461043 h 2161688"/>
              <a:gd name="connsiteX10" fmla="*/ 4928259 w 6875812"/>
              <a:gd name="connsiteY10" fmla="*/ 1852929 h 2161688"/>
              <a:gd name="connsiteX11" fmla="*/ 5640778 w 6875812"/>
              <a:gd name="connsiteY11" fmla="*/ 2066685 h 2161688"/>
              <a:gd name="connsiteX12" fmla="*/ 6270171 w 6875812"/>
              <a:gd name="connsiteY12" fmla="*/ 2137937 h 2161688"/>
              <a:gd name="connsiteX13" fmla="*/ 6875812 w 6875812"/>
              <a:gd name="connsiteY13" fmla="*/ 2137937 h 2161688"/>
              <a:gd name="connsiteX0" fmla="*/ 0 w 6875812"/>
              <a:gd name="connsiteY0" fmla="*/ 2161648 h 2161648"/>
              <a:gd name="connsiteX1" fmla="*/ 629392 w 6875812"/>
              <a:gd name="connsiteY1" fmla="*/ 2102271 h 2161648"/>
              <a:gd name="connsiteX2" fmla="*/ 1223158 w 6875812"/>
              <a:gd name="connsiteY2" fmla="*/ 1924141 h 2161648"/>
              <a:gd name="connsiteX3" fmla="*/ 1710046 w 6875812"/>
              <a:gd name="connsiteY3" fmla="*/ 1437253 h 2161648"/>
              <a:gd name="connsiteX4" fmla="*/ 2137559 w 6875812"/>
              <a:gd name="connsiteY4" fmla="*/ 974114 h 2161648"/>
              <a:gd name="connsiteX5" fmla="*/ 2612571 w 6875812"/>
              <a:gd name="connsiteY5" fmla="*/ 404099 h 2161648"/>
              <a:gd name="connsiteX6" fmla="*/ 3230088 w 6875812"/>
              <a:gd name="connsiteY6" fmla="*/ 338 h 2161648"/>
              <a:gd name="connsiteX7" fmla="*/ 3705101 w 6875812"/>
              <a:gd name="connsiteY7" fmla="*/ 344721 h 2161648"/>
              <a:gd name="connsiteX8" fmla="*/ 4156362 w 6875812"/>
              <a:gd name="connsiteY8" fmla="*/ 867238 h 2161648"/>
              <a:gd name="connsiteX9" fmla="*/ 4417621 w 6875812"/>
              <a:gd name="connsiteY9" fmla="*/ 1461003 h 2161648"/>
              <a:gd name="connsiteX10" fmla="*/ 4928259 w 6875812"/>
              <a:gd name="connsiteY10" fmla="*/ 1852889 h 2161648"/>
              <a:gd name="connsiteX11" fmla="*/ 5640778 w 6875812"/>
              <a:gd name="connsiteY11" fmla="*/ 2066645 h 2161648"/>
              <a:gd name="connsiteX12" fmla="*/ 6270171 w 6875812"/>
              <a:gd name="connsiteY12" fmla="*/ 2137897 h 2161648"/>
              <a:gd name="connsiteX13" fmla="*/ 6875812 w 6875812"/>
              <a:gd name="connsiteY13" fmla="*/ 2137897 h 2161648"/>
              <a:gd name="connsiteX0" fmla="*/ 0 w 6875812"/>
              <a:gd name="connsiteY0" fmla="*/ 2162975 h 2162975"/>
              <a:gd name="connsiteX1" fmla="*/ 629392 w 6875812"/>
              <a:gd name="connsiteY1" fmla="*/ 2103598 h 2162975"/>
              <a:gd name="connsiteX2" fmla="*/ 1223158 w 6875812"/>
              <a:gd name="connsiteY2" fmla="*/ 1925468 h 2162975"/>
              <a:gd name="connsiteX3" fmla="*/ 1710046 w 6875812"/>
              <a:gd name="connsiteY3" fmla="*/ 1438580 h 2162975"/>
              <a:gd name="connsiteX4" fmla="*/ 2137559 w 6875812"/>
              <a:gd name="connsiteY4" fmla="*/ 975441 h 2162975"/>
              <a:gd name="connsiteX5" fmla="*/ 2612571 w 6875812"/>
              <a:gd name="connsiteY5" fmla="*/ 405426 h 2162975"/>
              <a:gd name="connsiteX6" fmla="*/ 3230088 w 6875812"/>
              <a:gd name="connsiteY6" fmla="*/ 1665 h 2162975"/>
              <a:gd name="connsiteX7" fmla="*/ 3740727 w 6875812"/>
              <a:gd name="connsiteY7" fmla="*/ 286672 h 2162975"/>
              <a:gd name="connsiteX8" fmla="*/ 4156362 w 6875812"/>
              <a:gd name="connsiteY8" fmla="*/ 868565 h 2162975"/>
              <a:gd name="connsiteX9" fmla="*/ 4417621 w 6875812"/>
              <a:gd name="connsiteY9" fmla="*/ 1462330 h 2162975"/>
              <a:gd name="connsiteX10" fmla="*/ 4928259 w 6875812"/>
              <a:gd name="connsiteY10" fmla="*/ 1854216 h 2162975"/>
              <a:gd name="connsiteX11" fmla="*/ 5640778 w 6875812"/>
              <a:gd name="connsiteY11" fmla="*/ 2067972 h 2162975"/>
              <a:gd name="connsiteX12" fmla="*/ 6270171 w 6875812"/>
              <a:gd name="connsiteY12" fmla="*/ 2139224 h 2162975"/>
              <a:gd name="connsiteX13" fmla="*/ 6875812 w 6875812"/>
              <a:gd name="connsiteY13" fmla="*/ 2139224 h 2162975"/>
              <a:gd name="connsiteX0" fmla="*/ 0 w 6875812"/>
              <a:gd name="connsiteY0" fmla="*/ 2162975 h 2162975"/>
              <a:gd name="connsiteX1" fmla="*/ 629392 w 6875812"/>
              <a:gd name="connsiteY1" fmla="*/ 2103598 h 2162975"/>
              <a:gd name="connsiteX2" fmla="*/ 1223158 w 6875812"/>
              <a:gd name="connsiteY2" fmla="*/ 1925468 h 2162975"/>
              <a:gd name="connsiteX3" fmla="*/ 1710046 w 6875812"/>
              <a:gd name="connsiteY3" fmla="*/ 1438580 h 2162975"/>
              <a:gd name="connsiteX4" fmla="*/ 2137559 w 6875812"/>
              <a:gd name="connsiteY4" fmla="*/ 975441 h 2162975"/>
              <a:gd name="connsiteX5" fmla="*/ 2612571 w 6875812"/>
              <a:gd name="connsiteY5" fmla="*/ 405426 h 2162975"/>
              <a:gd name="connsiteX6" fmla="*/ 3230088 w 6875812"/>
              <a:gd name="connsiteY6" fmla="*/ 1665 h 2162975"/>
              <a:gd name="connsiteX7" fmla="*/ 3740727 w 6875812"/>
              <a:gd name="connsiteY7" fmla="*/ 286672 h 2162975"/>
              <a:gd name="connsiteX8" fmla="*/ 4156362 w 6875812"/>
              <a:gd name="connsiteY8" fmla="*/ 868565 h 2162975"/>
              <a:gd name="connsiteX9" fmla="*/ 4417621 w 6875812"/>
              <a:gd name="connsiteY9" fmla="*/ 1462330 h 2162975"/>
              <a:gd name="connsiteX10" fmla="*/ 4892633 w 6875812"/>
              <a:gd name="connsiteY10" fmla="*/ 1937343 h 2162975"/>
              <a:gd name="connsiteX11" fmla="*/ 5640778 w 6875812"/>
              <a:gd name="connsiteY11" fmla="*/ 2067972 h 2162975"/>
              <a:gd name="connsiteX12" fmla="*/ 6270171 w 6875812"/>
              <a:gd name="connsiteY12" fmla="*/ 2139224 h 2162975"/>
              <a:gd name="connsiteX13" fmla="*/ 6875812 w 6875812"/>
              <a:gd name="connsiteY13" fmla="*/ 2139224 h 2162975"/>
              <a:gd name="connsiteX0" fmla="*/ 0 w 6875812"/>
              <a:gd name="connsiteY0" fmla="*/ 2162975 h 2162975"/>
              <a:gd name="connsiteX1" fmla="*/ 629392 w 6875812"/>
              <a:gd name="connsiteY1" fmla="*/ 2103598 h 2162975"/>
              <a:gd name="connsiteX2" fmla="*/ 1223158 w 6875812"/>
              <a:gd name="connsiteY2" fmla="*/ 1925468 h 2162975"/>
              <a:gd name="connsiteX3" fmla="*/ 1710046 w 6875812"/>
              <a:gd name="connsiteY3" fmla="*/ 1438580 h 2162975"/>
              <a:gd name="connsiteX4" fmla="*/ 2137559 w 6875812"/>
              <a:gd name="connsiteY4" fmla="*/ 975441 h 2162975"/>
              <a:gd name="connsiteX5" fmla="*/ 2612571 w 6875812"/>
              <a:gd name="connsiteY5" fmla="*/ 405426 h 2162975"/>
              <a:gd name="connsiteX6" fmla="*/ 3230088 w 6875812"/>
              <a:gd name="connsiteY6" fmla="*/ 1665 h 2162975"/>
              <a:gd name="connsiteX7" fmla="*/ 3740727 w 6875812"/>
              <a:gd name="connsiteY7" fmla="*/ 286672 h 2162975"/>
              <a:gd name="connsiteX8" fmla="*/ 4156362 w 6875812"/>
              <a:gd name="connsiteY8" fmla="*/ 868565 h 2162975"/>
              <a:gd name="connsiteX9" fmla="*/ 4417621 w 6875812"/>
              <a:gd name="connsiteY9" fmla="*/ 1462330 h 2162975"/>
              <a:gd name="connsiteX10" fmla="*/ 4892633 w 6875812"/>
              <a:gd name="connsiteY10" fmla="*/ 1937343 h 2162975"/>
              <a:gd name="connsiteX11" fmla="*/ 5557651 w 6875812"/>
              <a:gd name="connsiteY11" fmla="*/ 2115473 h 2162975"/>
              <a:gd name="connsiteX12" fmla="*/ 6270171 w 6875812"/>
              <a:gd name="connsiteY12" fmla="*/ 2139224 h 2162975"/>
              <a:gd name="connsiteX13" fmla="*/ 6875812 w 6875812"/>
              <a:gd name="connsiteY13" fmla="*/ 2139224 h 2162975"/>
              <a:gd name="connsiteX0" fmla="*/ 0 w 6875812"/>
              <a:gd name="connsiteY0" fmla="*/ 2162975 h 2163328"/>
              <a:gd name="connsiteX1" fmla="*/ 629392 w 6875812"/>
              <a:gd name="connsiteY1" fmla="*/ 2103598 h 2163328"/>
              <a:gd name="connsiteX2" fmla="*/ 1223158 w 6875812"/>
              <a:gd name="connsiteY2" fmla="*/ 1925468 h 2163328"/>
              <a:gd name="connsiteX3" fmla="*/ 1710046 w 6875812"/>
              <a:gd name="connsiteY3" fmla="*/ 1438580 h 2163328"/>
              <a:gd name="connsiteX4" fmla="*/ 2137559 w 6875812"/>
              <a:gd name="connsiteY4" fmla="*/ 975441 h 2163328"/>
              <a:gd name="connsiteX5" fmla="*/ 2612571 w 6875812"/>
              <a:gd name="connsiteY5" fmla="*/ 405426 h 2163328"/>
              <a:gd name="connsiteX6" fmla="*/ 3230088 w 6875812"/>
              <a:gd name="connsiteY6" fmla="*/ 1665 h 2163328"/>
              <a:gd name="connsiteX7" fmla="*/ 3740727 w 6875812"/>
              <a:gd name="connsiteY7" fmla="*/ 286672 h 2163328"/>
              <a:gd name="connsiteX8" fmla="*/ 4156362 w 6875812"/>
              <a:gd name="connsiteY8" fmla="*/ 868565 h 2163328"/>
              <a:gd name="connsiteX9" fmla="*/ 4417621 w 6875812"/>
              <a:gd name="connsiteY9" fmla="*/ 1462330 h 2163328"/>
              <a:gd name="connsiteX10" fmla="*/ 4892633 w 6875812"/>
              <a:gd name="connsiteY10" fmla="*/ 1937343 h 2163328"/>
              <a:gd name="connsiteX11" fmla="*/ 5557651 w 6875812"/>
              <a:gd name="connsiteY11" fmla="*/ 2115473 h 2163328"/>
              <a:gd name="connsiteX12" fmla="*/ 6234545 w 6875812"/>
              <a:gd name="connsiteY12" fmla="*/ 2162975 h 2163328"/>
              <a:gd name="connsiteX13" fmla="*/ 6875812 w 6875812"/>
              <a:gd name="connsiteY13" fmla="*/ 2139224 h 2163328"/>
              <a:gd name="connsiteX0" fmla="*/ 0 w 6234545"/>
              <a:gd name="connsiteY0" fmla="*/ 2162975 h 2162975"/>
              <a:gd name="connsiteX1" fmla="*/ 629392 w 6234545"/>
              <a:gd name="connsiteY1" fmla="*/ 2103598 h 2162975"/>
              <a:gd name="connsiteX2" fmla="*/ 1223158 w 6234545"/>
              <a:gd name="connsiteY2" fmla="*/ 1925468 h 2162975"/>
              <a:gd name="connsiteX3" fmla="*/ 1710046 w 6234545"/>
              <a:gd name="connsiteY3" fmla="*/ 1438580 h 2162975"/>
              <a:gd name="connsiteX4" fmla="*/ 2137559 w 6234545"/>
              <a:gd name="connsiteY4" fmla="*/ 975441 h 2162975"/>
              <a:gd name="connsiteX5" fmla="*/ 2612571 w 6234545"/>
              <a:gd name="connsiteY5" fmla="*/ 405426 h 2162975"/>
              <a:gd name="connsiteX6" fmla="*/ 3230088 w 6234545"/>
              <a:gd name="connsiteY6" fmla="*/ 1665 h 2162975"/>
              <a:gd name="connsiteX7" fmla="*/ 3740727 w 6234545"/>
              <a:gd name="connsiteY7" fmla="*/ 286672 h 2162975"/>
              <a:gd name="connsiteX8" fmla="*/ 4156362 w 6234545"/>
              <a:gd name="connsiteY8" fmla="*/ 868565 h 2162975"/>
              <a:gd name="connsiteX9" fmla="*/ 4417621 w 6234545"/>
              <a:gd name="connsiteY9" fmla="*/ 1462330 h 2162975"/>
              <a:gd name="connsiteX10" fmla="*/ 4892633 w 6234545"/>
              <a:gd name="connsiteY10" fmla="*/ 1937343 h 2162975"/>
              <a:gd name="connsiteX11" fmla="*/ 5557651 w 6234545"/>
              <a:gd name="connsiteY11" fmla="*/ 2115473 h 2162975"/>
              <a:gd name="connsiteX12" fmla="*/ 6234545 w 6234545"/>
              <a:gd name="connsiteY12" fmla="*/ 2162975 h 2162975"/>
              <a:gd name="connsiteX0" fmla="*/ 0 w 6234545"/>
              <a:gd name="connsiteY0" fmla="*/ 2162975 h 2162975"/>
              <a:gd name="connsiteX1" fmla="*/ 629392 w 6234545"/>
              <a:gd name="connsiteY1" fmla="*/ 2103598 h 2162975"/>
              <a:gd name="connsiteX2" fmla="*/ 1223158 w 6234545"/>
              <a:gd name="connsiteY2" fmla="*/ 1925468 h 2162975"/>
              <a:gd name="connsiteX3" fmla="*/ 1710046 w 6234545"/>
              <a:gd name="connsiteY3" fmla="*/ 1438580 h 2162975"/>
              <a:gd name="connsiteX4" fmla="*/ 2137559 w 6234545"/>
              <a:gd name="connsiteY4" fmla="*/ 975441 h 2162975"/>
              <a:gd name="connsiteX5" fmla="*/ 2612571 w 6234545"/>
              <a:gd name="connsiteY5" fmla="*/ 405426 h 2162975"/>
              <a:gd name="connsiteX6" fmla="*/ 3230088 w 6234545"/>
              <a:gd name="connsiteY6" fmla="*/ 1665 h 2162975"/>
              <a:gd name="connsiteX7" fmla="*/ 3740727 w 6234545"/>
              <a:gd name="connsiteY7" fmla="*/ 286672 h 2162975"/>
              <a:gd name="connsiteX8" fmla="*/ 4156362 w 6234545"/>
              <a:gd name="connsiteY8" fmla="*/ 868565 h 2162975"/>
              <a:gd name="connsiteX9" fmla="*/ 4536374 w 6234545"/>
              <a:gd name="connsiteY9" fmla="*/ 1486081 h 2162975"/>
              <a:gd name="connsiteX10" fmla="*/ 4892633 w 6234545"/>
              <a:gd name="connsiteY10" fmla="*/ 1937343 h 2162975"/>
              <a:gd name="connsiteX11" fmla="*/ 5557651 w 6234545"/>
              <a:gd name="connsiteY11" fmla="*/ 2115473 h 2162975"/>
              <a:gd name="connsiteX12" fmla="*/ 6234545 w 6234545"/>
              <a:gd name="connsiteY12" fmla="*/ 2162975 h 2162975"/>
              <a:gd name="connsiteX0" fmla="*/ 0 w 6234545"/>
              <a:gd name="connsiteY0" fmla="*/ 2162975 h 2162975"/>
              <a:gd name="connsiteX1" fmla="*/ 629392 w 6234545"/>
              <a:gd name="connsiteY1" fmla="*/ 2103598 h 2162975"/>
              <a:gd name="connsiteX2" fmla="*/ 1223158 w 6234545"/>
              <a:gd name="connsiteY2" fmla="*/ 1925468 h 2162975"/>
              <a:gd name="connsiteX3" fmla="*/ 1710046 w 6234545"/>
              <a:gd name="connsiteY3" fmla="*/ 1497957 h 2162975"/>
              <a:gd name="connsiteX4" fmla="*/ 2137559 w 6234545"/>
              <a:gd name="connsiteY4" fmla="*/ 975441 h 2162975"/>
              <a:gd name="connsiteX5" fmla="*/ 2612571 w 6234545"/>
              <a:gd name="connsiteY5" fmla="*/ 405426 h 2162975"/>
              <a:gd name="connsiteX6" fmla="*/ 3230088 w 6234545"/>
              <a:gd name="connsiteY6" fmla="*/ 1665 h 2162975"/>
              <a:gd name="connsiteX7" fmla="*/ 3740727 w 6234545"/>
              <a:gd name="connsiteY7" fmla="*/ 286672 h 2162975"/>
              <a:gd name="connsiteX8" fmla="*/ 4156362 w 6234545"/>
              <a:gd name="connsiteY8" fmla="*/ 868565 h 2162975"/>
              <a:gd name="connsiteX9" fmla="*/ 4536374 w 6234545"/>
              <a:gd name="connsiteY9" fmla="*/ 1486081 h 2162975"/>
              <a:gd name="connsiteX10" fmla="*/ 4892633 w 6234545"/>
              <a:gd name="connsiteY10" fmla="*/ 1937343 h 2162975"/>
              <a:gd name="connsiteX11" fmla="*/ 5557651 w 6234545"/>
              <a:gd name="connsiteY11" fmla="*/ 2115473 h 2162975"/>
              <a:gd name="connsiteX12" fmla="*/ 6234545 w 6234545"/>
              <a:gd name="connsiteY12" fmla="*/ 2162975 h 2162975"/>
              <a:gd name="connsiteX0" fmla="*/ 0 w 6234545"/>
              <a:gd name="connsiteY0" fmla="*/ 2162975 h 2162975"/>
              <a:gd name="connsiteX1" fmla="*/ 629392 w 6234545"/>
              <a:gd name="connsiteY1" fmla="*/ 2103598 h 2162975"/>
              <a:gd name="connsiteX2" fmla="*/ 1223158 w 6234545"/>
              <a:gd name="connsiteY2" fmla="*/ 1925468 h 2162975"/>
              <a:gd name="connsiteX3" fmla="*/ 1710046 w 6234545"/>
              <a:gd name="connsiteY3" fmla="*/ 1497957 h 2162975"/>
              <a:gd name="connsiteX4" fmla="*/ 2137559 w 6234545"/>
              <a:gd name="connsiteY4" fmla="*/ 975441 h 2162975"/>
              <a:gd name="connsiteX5" fmla="*/ 2612571 w 6234545"/>
              <a:gd name="connsiteY5" fmla="*/ 405426 h 2162975"/>
              <a:gd name="connsiteX6" fmla="*/ 3230088 w 6234545"/>
              <a:gd name="connsiteY6" fmla="*/ 1665 h 2162975"/>
              <a:gd name="connsiteX7" fmla="*/ 3740727 w 6234545"/>
              <a:gd name="connsiteY7" fmla="*/ 286672 h 2162975"/>
              <a:gd name="connsiteX8" fmla="*/ 4156362 w 6234545"/>
              <a:gd name="connsiteY8" fmla="*/ 868565 h 2162975"/>
              <a:gd name="connsiteX9" fmla="*/ 4536374 w 6234545"/>
              <a:gd name="connsiteY9" fmla="*/ 1486081 h 2162975"/>
              <a:gd name="connsiteX10" fmla="*/ 4964763 w 6234545"/>
              <a:gd name="connsiteY10" fmla="*/ 1937343 h 2162975"/>
              <a:gd name="connsiteX11" fmla="*/ 5557651 w 6234545"/>
              <a:gd name="connsiteY11" fmla="*/ 2115473 h 2162975"/>
              <a:gd name="connsiteX12" fmla="*/ 6234545 w 6234545"/>
              <a:gd name="connsiteY12" fmla="*/ 2162975 h 2162975"/>
              <a:gd name="connsiteX0" fmla="*/ 0 w 6234545"/>
              <a:gd name="connsiteY0" fmla="*/ 2162975 h 2162975"/>
              <a:gd name="connsiteX1" fmla="*/ 629392 w 6234545"/>
              <a:gd name="connsiteY1" fmla="*/ 2103598 h 2162975"/>
              <a:gd name="connsiteX2" fmla="*/ 1237586 w 6234545"/>
              <a:gd name="connsiteY2" fmla="*/ 2011986 h 2162975"/>
              <a:gd name="connsiteX3" fmla="*/ 1710046 w 6234545"/>
              <a:gd name="connsiteY3" fmla="*/ 1497957 h 2162975"/>
              <a:gd name="connsiteX4" fmla="*/ 2137559 w 6234545"/>
              <a:gd name="connsiteY4" fmla="*/ 975441 h 2162975"/>
              <a:gd name="connsiteX5" fmla="*/ 2612571 w 6234545"/>
              <a:gd name="connsiteY5" fmla="*/ 405426 h 2162975"/>
              <a:gd name="connsiteX6" fmla="*/ 3230088 w 6234545"/>
              <a:gd name="connsiteY6" fmla="*/ 1665 h 2162975"/>
              <a:gd name="connsiteX7" fmla="*/ 3740727 w 6234545"/>
              <a:gd name="connsiteY7" fmla="*/ 286672 h 2162975"/>
              <a:gd name="connsiteX8" fmla="*/ 4156362 w 6234545"/>
              <a:gd name="connsiteY8" fmla="*/ 868565 h 2162975"/>
              <a:gd name="connsiteX9" fmla="*/ 4536374 w 6234545"/>
              <a:gd name="connsiteY9" fmla="*/ 1486081 h 2162975"/>
              <a:gd name="connsiteX10" fmla="*/ 4964763 w 6234545"/>
              <a:gd name="connsiteY10" fmla="*/ 1937343 h 2162975"/>
              <a:gd name="connsiteX11" fmla="*/ 5557651 w 6234545"/>
              <a:gd name="connsiteY11" fmla="*/ 2115473 h 2162975"/>
              <a:gd name="connsiteX12" fmla="*/ 6234545 w 6234545"/>
              <a:gd name="connsiteY12" fmla="*/ 2162975 h 2162975"/>
              <a:gd name="connsiteX0" fmla="*/ 0 w 6234545"/>
              <a:gd name="connsiteY0" fmla="*/ 2162975 h 2176854"/>
              <a:gd name="connsiteX1" fmla="*/ 629393 w 6234545"/>
              <a:gd name="connsiteY1" fmla="*/ 2168487 h 2176854"/>
              <a:gd name="connsiteX2" fmla="*/ 1237586 w 6234545"/>
              <a:gd name="connsiteY2" fmla="*/ 2011986 h 2176854"/>
              <a:gd name="connsiteX3" fmla="*/ 1710046 w 6234545"/>
              <a:gd name="connsiteY3" fmla="*/ 1497957 h 2176854"/>
              <a:gd name="connsiteX4" fmla="*/ 2137559 w 6234545"/>
              <a:gd name="connsiteY4" fmla="*/ 975441 h 2176854"/>
              <a:gd name="connsiteX5" fmla="*/ 2612571 w 6234545"/>
              <a:gd name="connsiteY5" fmla="*/ 405426 h 2176854"/>
              <a:gd name="connsiteX6" fmla="*/ 3230088 w 6234545"/>
              <a:gd name="connsiteY6" fmla="*/ 1665 h 2176854"/>
              <a:gd name="connsiteX7" fmla="*/ 3740727 w 6234545"/>
              <a:gd name="connsiteY7" fmla="*/ 286672 h 2176854"/>
              <a:gd name="connsiteX8" fmla="*/ 4156362 w 6234545"/>
              <a:gd name="connsiteY8" fmla="*/ 868565 h 2176854"/>
              <a:gd name="connsiteX9" fmla="*/ 4536374 w 6234545"/>
              <a:gd name="connsiteY9" fmla="*/ 1486081 h 2176854"/>
              <a:gd name="connsiteX10" fmla="*/ 4964763 w 6234545"/>
              <a:gd name="connsiteY10" fmla="*/ 1937343 h 2176854"/>
              <a:gd name="connsiteX11" fmla="*/ 5557651 w 6234545"/>
              <a:gd name="connsiteY11" fmla="*/ 2115473 h 2176854"/>
              <a:gd name="connsiteX12" fmla="*/ 6234545 w 6234545"/>
              <a:gd name="connsiteY12" fmla="*/ 2162975 h 2176854"/>
              <a:gd name="connsiteX0" fmla="*/ 0 w 5605152"/>
              <a:gd name="connsiteY0" fmla="*/ 2168487 h 2168486"/>
              <a:gd name="connsiteX1" fmla="*/ 608193 w 5605152"/>
              <a:gd name="connsiteY1" fmla="*/ 2011986 h 2168486"/>
              <a:gd name="connsiteX2" fmla="*/ 1080653 w 5605152"/>
              <a:gd name="connsiteY2" fmla="*/ 1497957 h 2168486"/>
              <a:gd name="connsiteX3" fmla="*/ 1508166 w 5605152"/>
              <a:gd name="connsiteY3" fmla="*/ 975441 h 2168486"/>
              <a:gd name="connsiteX4" fmla="*/ 1983178 w 5605152"/>
              <a:gd name="connsiteY4" fmla="*/ 405426 h 2168486"/>
              <a:gd name="connsiteX5" fmla="*/ 2600695 w 5605152"/>
              <a:gd name="connsiteY5" fmla="*/ 1665 h 2168486"/>
              <a:gd name="connsiteX6" fmla="*/ 3111334 w 5605152"/>
              <a:gd name="connsiteY6" fmla="*/ 286672 h 2168486"/>
              <a:gd name="connsiteX7" fmla="*/ 3526969 w 5605152"/>
              <a:gd name="connsiteY7" fmla="*/ 868565 h 2168486"/>
              <a:gd name="connsiteX8" fmla="*/ 3906981 w 5605152"/>
              <a:gd name="connsiteY8" fmla="*/ 1486081 h 2168486"/>
              <a:gd name="connsiteX9" fmla="*/ 4335370 w 5605152"/>
              <a:gd name="connsiteY9" fmla="*/ 1937343 h 2168486"/>
              <a:gd name="connsiteX10" fmla="*/ 4928258 w 5605152"/>
              <a:gd name="connsiteY10" fmla="*/ 2115473 h 2168486"/>
              <a:gd name="connsiteX11" fmla="*/ 5605152 w 5605152"/>
              <a:gd name="connsiteY11" fmla="*/ 2162975 h 2168486"/>
              <a:gd name="connsiteX0" fmla="*/ 0 w 5605152"/>
              <a:gd name="connsiteY0" fmla="*/ 2168487 h 2168488"/>
              <a:gd name="connsiteX1" fmla="*/ 608193 w 5605152"/>
              <a:gd name="connsiteY1" fmla="*/ 2011986 h 2168488"/>
              <a:gd name="connsiteX2" fmla="*/ 1080653 w 5605152"/>
              <a:gd name="connsiteY2" fmla="*/ 1497957 h 2168488"/>
              <a:gd name="connsiteX3" fmla="*/ 1508166 w 5605152"/>
              <a:gd name="connsiteY3" fmla="*/ 975441 h 2168488"/>
              <a:gd name="connsiteX4" fmla="*/ 1983178 w 5605152"/>
              <a:gd name="connsiteY4" fmla="*/ 405426 h 2168488"/>
              <a:gd name="connsiteX5" fmla="*/ 2600695 w 5605152"/>
              <a:gd name="connsiteY5" fmla="*/ 1665 h 2168488"/>
              <a:gd name="connsiteX6" fmla="*/ 3111334 w 5605152"/>
              <a:gd name="connsiteY6" fmla="*/ 286672 h 2168488"/>
              <a:gd name="connsiteX7" fmla="*/ 3526969 w 5605152"/>
              <a:gd name="connsiteY7" fmla="*/ 868565 h 2168488"/>
              <a:gd name="connsiteX8" fmla="*/ 3906981 w 5605152"/>
              <a:gd name="connsiteY8" fmla="*/ 1486081 h 2168488"/>
              <a:gd name="connsiteX9" fmla="*/ 4335370 w 5605152"/>
              <a:gd name="connsiteY9" fmla="*/ 2002232 h 2168488"/>
              <a:gd name="connsiteX10" fmla="*/ 4928258 w 5605152"/>
              <a:gd name="connsiteY10" fmla="*/ 2115473 h 2168488"/>
              <a:gd name="connsiteX11" fmla="*/ 5605152 w 5605152"/>
              <a:gd name="connsiteY11" fmla="*/ 2162975 h 2168488"/>
              <a:gd name="connsiteX0" fmla="*/ 0 w 5605152"/>
              <a:gd name="connsiteY0" fmla="*/ 2168487 h 2168486"/>
              <a:gd name="connsiteX1" fmla="*/ 608193 w 5605152"/>
              <a:gd name="connsiteY1" fmla="*/ 2011986 h 2168486"/>
              <a:gd name="connsiteX2" fmla="*/ 1080653 w 5605152"/>
              <a:gd name="connsiteY2" fmla="*/ 1497957 h 2168486"/>
              <a:gd name="connsiteX3" fmla="*/ 1508166 w 5605152"/>
              <a:gd name="connsiteY3" fmla="*/ 975441 h 2168486"/>
              <a:gd name="connsiteX4" fmla="*/ 1983178 w 5605152"/>
              <a:gd name="connsiteY4" fmla="*/ 405426 h 2168486"/>
              <a:gd name="connsiteX5" fmla="*/ 2600695 w 5605152"/>
              <a:gd name="connsiteY5" fmla="*/ 1665 h 2168486"/>
              <a:gd name="connsiteX6" fmla="*/ 3111334 w 5605152"/>
              <a:gd name="connsiteY6" fmla="*/ 286672 h 2168486"/>
              <a:gd name="connsiteX7" fmla="*/ 3526969 w 5605152"/>
              <a:gd name="connsiteY7" fmla="*/ 868565 h 2168486"/>
              <a:gd name="connsiteX8" fmla="*/ 3906981 w 5605152"/>
              <a:gd name="connsiteY8" fmla="*/ 1486081 h 2168486"/>
              <a:gd name="connsiteX9" fmla="*/ 4335370 w 5605152"/>
              <a:gd name="connsiteY9" fmla="*/ 2002232 h 2168486"/>
              <a:gd name="connsiteX10" fmla="*/ 4928258 w 5605152"/>
              <a:gd name="connsiteY10" fmla="*/ 2115473 h 2168486"/>
              <a:gd name="connsiteX11" fmla="*/ 4924714 w 5605152"/>
              <a:gd name="connsiteY11" fmla="*/ 2144950 h 2168486"/>
              <a:gd name="connsiteX12" fmla="*/ 5605152 w 5605152"/>
              <a:gd name="connsiteY12" fmla="*/ 2162975 h 2168486"/>
              <a:gd name="connsiteX0" fmla="*/ 0 w 4954783"/>
              <a:gd name="connsiteY0" fmla="*/ 2168487 h 2168488"/>
              <a:gd name="connsiteX1" fmla="*/ 608193 w 4954783"/>
              <a:gd name="connsiteY1" fmla="*/ 2011986 h 2168488"/>
              <a:gd name="connsiteX2" fmla="*/ 1080653 w 4954783"/>
              <a:gd name="connsiteY2" fmla="*/ 1497957 h 2168488"/>
              <a:gd name="connsiteX3" fmla="*/ 1508166 w 4954783"/>
              <a:gd name="connsiteY3" fmla="*/ 975441 h 2168488"/>
              <a:gd name="connsiteX4" fmla="*/ 1983178 w 4954783"/>
              <a:gd name="connsiteY4" fmla="*/ 405426 h 2168488"/>
              <a:gd name="connsiteX5" fmla="*/ 2600695 w 4954783"/>
              <a:gd name="connsiteY5" fmla="*/ 1665 h 2168488"/>
              <a:gd name="connsiteX6" fmla="*/ 3111334 w 4954783"/>
              <a:gd name="connsiteY6" fmla="*/ 286672 h 2168488"/>
              <a:gd name="connsiteX7" fmla="*/ 3526969 w 4954783"/>
              <a:gd name="connsiteY7" fmla="*/ 868565 h 2168488"/>
              <a:gd name="connsiteX8" fmla="*/ 3906981 w 4954783"/>
              <a:gd name="connsiteY8" fmla="*/ 1486081 h 2168488"/>
              <a:gd name="connsiteX9" fmla="*/ 4335370 w 4954783"/>
              <a:gd name="connsiteY9" fmla="*/ 2002232 h 2168488"/>
              <a:gd name="connsiteX10" fmla="*/ 4928258 w 4954783"/>
              <a:gd name="connsiteY10" fmla="*/ 2115473 h 2168488"/>
              <a:gd name="connsiteX11" fmla="*/ 4924714 w 4954783"/>
              <a:gd name="connsiteY11" fmla="*/ 2144950 h 2168488"/>
              <a:gd name="connsiteX0" fmla="*/ 0 w 5343075"/>
              <a:gd name="connsiteY0" fmla="*/ 2168487 h 2168486"/>
              <a:gd name="connsiteX1" fmla="*/ 608193 w 5343075"/>
              <a:gd name="connsiteY1" fmla="*/ 2011986 h 2168486"/>
              <a:gd name="connsiteX2" fmla="*/ 1080653 w 5343075"/>
              <a:gd name="connsiteY2" fmla="*/ 1497957 h 2168486"/>
              <a:gd name="connsiteX3" fmla="*/ 1508166 w 5343075"/>
              <a:gd name="connsiteY3" fmla="*/ 975441 h 2168486"/>
              <a:gd name="connsiteX4" fmla="*/ 1983178 w 5343075"/>
              <a:gd name="connsiteY4" fmla="*/ 405426 h 2168486"/>
              <a:gd name="connsiteX5" fmla="*/ 2600695 w 5343075"/>
              <a:gd name="connsiteY5" fmla="*/ 1665 h 2168486"/>
              <a:gd name="connsiteX6" fmla="*/ 3111334 w 5343075"/>
              <a:gd name="connsiteY6" fmla="*/ 286672 h 2168486"/>
              <a:gd name="connsiteX7" fmla="*/ 3526969 w 5343075"/>
              <a:gd name="connsiteY7" fmla="*/ 868565 h 2168486"/>
              <a:gd name="connsiteX8" fmla="*/ 3906981 w 5343075"/>
              <a:gd name="connsiteY8" fmla="*/ 1486081 h 2168486"/>
              <a:gd name="connsiteX9" fmla="*/ 4335370 w 5343075"/>
              <a:gd name="connsiteY9" fmla="*/ 2002232 h 2168486"/>
              <a:gd name="connsiteX10" fmla="*/ 4928258 w 5343075"/>
              <a:gd name="connsiteY10" fmla="*/ 2115473 h 2168486"/>
              <a:gd name="connsiteX11" fmla="*/ 5343075 w 5343075"/>
              <a:gd name="connsiteY11" fmla="*/ 2144950 h 2168486"/>
              <a:gd name="connsiteX0" fmla="*/ 0 w 5343075"/>
              <a:gd name="connsiteY0" fmla="*/ 2168487 h 2180025"/>
              <a:gd name="connsiteX1" fmla="*/ 608193 w 5343075"/>
              <a:gd name="connsiteY1" fmla="*/ 2011986 h 2180025"/>
              <a:gd name="connsiteX2" fmla="*/ 1080653 w 5343075"/>
              <a:gd name="connsiteY2" fmla="*/ 1497957 h 2180025"/>
              <a:gd name="connsiteX3" fmla="*/ 1508166 w 5343075"/>
              <a:gd name="connsiteY3" fmla="*/ 975441 h 2180025"/>
              <a:gd name="connsiteX4" fmla="*/ 1983178 w 5343075"/>
              <a:gd name="connsiteY4" fmla="*/ 405426 h 2180025"/>
              <a:gd name="connsiteX5" fmla="*/ 2600695 w 5343075"/>
              <a:gd name="connsiteY5" fmla="*/ 1665 h 2180025"/>
              <a:gd name="connsiteX6" fmla="*/ 3111334 w 5343075"/>
              <a:gd name="connsiteY6" fmla="*/ 286672 h 2180025"/>
              <a:gd name="connsiteX7" fmla="*/ 3526969 w 5343075"/>
              <a:gd name="connsiteY7" fmla="*/ 868565 h 2180025"/>
              <a:gd name="connsiteX8" fmla="*/ 3906981 w 5343075"/>
              <a:gd name="connsiteY8" fmla="*/ 1486081 h 2180025"/>
              <a:gd name="connsiteX9" fmla="*/ 4335370 w 5343075"/>
              <a:gd name="connsiteY9" fmla="*/ 2002232 h 2180025"/>
              <a:gd name="connsiteX10" fmla="*/ 4674069 w 5343075"/>
              <a:gd name="connsiteY10" fmla="*/ 2174505 h 2180025"/>
              <a:gd name="connsiteX11" fmla="*/ 5343075 w 5343075"/>
              <a:gd name="connsiteY11" fmla="*/ 2144950 h 2180025"/>
              <a:gd name="connsiteX0" fmla="*/ 0 w 4674069"/>
              <a:gd name="connsiteY0" fmla="*/ 2168487 h 2174505"/>
              <a:gd name="connsiteX1" fmla="*/ 608193 w 4674069"/>
              <a:gd name="connsiteY1" fmla="*/ 2011986 h 2174505"/>
              <a:gd name="connsiteX2" fmla="*/ 1080653 w 4674069"/>
              <a:gd name="connsiteY2" fmla="*/ 1497957 h 2174505"/>
              <a:gd name="connsiteX3" fmla="*/ 1508166 w 4674069"/>
              <a:gd name="connsiteY3" fmla="*/ 975441 h 2174505"/>
              <a:gd name="connsiteX4" fmla="*/ 1983178 w 4674069"/>
              <a:gd name="connsiteY4" fmla="*/ 405426 h 2174505"/>
              <a:gd name="connsiteX5" fmla="*/ 2600695 w 4674069"/>
              <a:gd name="connsiteY5" fmla="*/ 1665 h 2174505"/>
              <a:gd name="connsiteX6" fmla="*/ 3111334 w 4674069"/>
              <a:gd name="connsiteY6" fmla="*/ 286672 h 2174505"/>
              <a:gd name="connsiteX7" fmla="*/ 3526969 w 4674069"/>
              <a:gd name="connsiteY7" fmla="*/ 868565 h 2174505"/>
              <a:gd name="connsiteX8" fmla="*/ 3906981 w 4674069"/>
              <a:gd name="connsiteY8" fmla="*/ 1486081 h 2174505"/>
              <a:gd name="connsiteX9" fmla="*/ 4335370 w 4674069"/>
              <a:gd name="connsiteY9" fmla="*/ 2002232 h 2174505"/>
              <a:gd name="connsiteX10" fmla="*/ 4674069 w 4674069"/>
              <a:gd name="connsiteY10" fmla="*/ 2174505 h 2174505"/>
              <a:gd name="connsiteX0" fmla="*/ 0 w 4674069"/>
              <a:gd name="connsiteY0" fmla="*/ 2168487 h 2174505"/>
              <a:gd name="connsiteX1" fmla="*/ 608193 w 4674069"/>
              <a:gd name="connsiteY1" fmla="*/ 2011986 h 2174505"/>
              <a:gd name="connsiteX2" fmla="*/ 1098184 w 4674069"/>
              <a:gd name="connsiteY2" fmla="*/ 1545183 h 2174505"/>
              <a:gd name="connsiteX3" fmla="*/ 1508166 w 4674069"/>
              <a:gd name="connsiteY3" fmla="*/ 975441 h 2174505"/>
              <a:gd name="connsiteX4" fmla="*/ 1983178 w 4674069"/>
              <a:gd name="connsiteY4" fmla="*/ 405426 h 2174505"/>
              <a:gd name="connsiteX5" fmla="*/ 2600695 w 4674069"/>
              <a:gd name="connsiteY5" fmla="*/ 1665 h 2174505"/>
              <a:gd name="connsiteX6" fmla="*/ 3111334 w 4674069"/>
              <a:gd name="connsiteY6" fmla="*/ 286672 h 2174505"/>
              <a:gd name="connsiteX7" fmla="*/ 3526969 w 4674069"/>
              <a:gd name="connsiteY7" fmla="*/ 868565 h 2174505"/>
              <a:gd name="connsiteX8" fmla="*/ 3906981 w 4674069"/>
              <a:gd name="connsiteY8" fmla="*/ 1486081 h 2174505"/>
              <a:gd name="connsiteX9" fmla="*/ 4335370 w 4674069"/>
              <a:gd name="connsiteY9" fmla="*/ 2002232 h 2174505"/>
              <a:gd name="connsiteX10" fmla="*/ 4674069 w 4674069"/>
              <a:gd name="connsiteY10" fmla="*/ 2174505 h 2174505"/>
              <a:gd name="connsiteX0" fmla="*/ 0 w 4674069"/>
              <a:gd name="connsiteY0" fmla="*/ 2168487 h 2174505"/>
              <a:gd name="connsiteX1" fmla="*/ 608193 w 4674069"/>
              <a:gd name="connsiteY1" fmla="*/ 2011986 h 2174505"/>
              <a:gd name="connsiteX2" fmla="*/ 1098184 w 4674069"/>
              <a:gd name="connsiteY2" fmla="*/ 1545183 h 2174505"/>
              <a:gd name="connsiteX3" fmla="*/ 1525696 w 4674069"/>
              <a:gd name="connsiteY3" fmla="*/ 1010860 h 2174505"/>
              <a:gd name="connsiteX4" fmla="*/ 1983178 w 4674069"/>
              <a:gd name="connsiteY4" fmla="*/ 405426 h 2174505"/>
              <a:gd name="connsiteX5" fmla="*/ 2600695 w 4674069"/>
              <a:gd name="connsiteY5" fmla="*/ 1665 h 2174505"/>
              <a:gd name="connsiteX6" fmla="*/ 3111334 w 4674069"/>
              <a:gd name="connsiteY6" fmla="*/ 286672 h 2174505"/>
              <a:gd name="connsiteX7" fmla="*/ 3526969 w 4674069"/>
              <a:gd name="connsiteY7" fmla="*/ 868565 h 2174505"/>
              <a:gd name="connsiteX8" fmla="*/ 3906981 w 4674069"/>
              <a:gd name="connsiteY8" fmla="*/ 1486081 h 2174505"/>
              <a:gd name="connsiteX9" fmla="*/ 4335370 w 4674069"/>
              <a:gd name="connsiteY9" fmla="*/ 2002232 h 2174505"/>
              <a:gd name="connsiteX10" fmla="*/ 4674069 w 4674069"/>
              <a:gd name="connsiteY10" fmla="*/ 2174505 h 217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4069" h="2174505">
                <a:moveTo>
                  <a:pt x="0" y="2168487"/>
                </a:moveTo>
                <a:cubicBezTo>
                  <a:pt x="206264" y="2143322"/>
                  <a:pt x="425162" y="2115870"/>
                  <a:pt x="608193" y="2011986"/>
                </a:cubicBezTo>
                <a:cubicBezTo>
                  <a:pt x="791224" y="1908102"/>
                  <a:pt x="945267" y="1712037"/>
                  <a:pt x="1098184" y="1545183"/>
                </a:cubicBezTo>
                <a:cubicBezTo>
                  <a:pt x="1251101" y="1378329"/>
                  <a:pt x="1378197" y="1200820"/>
                  <a:pt x="1525696" y="1010860"/>
                </a:cubicBezTo>
                <a:cubicBezTo>
                  <a:pt x="1673195" y="820901"/>
                  <a:pt x="1804012" y="573625"/>
                  <a:pt x="1983178" y="405426"/>
                </a:cubicBezTo>
                <a:cubicBezTo>
                  <a:pt x="2162344" y="237227"/>
                  <a:pt x="2412669" y="21457"/>
                  <a:pt x="2600695" y="1665"/>
                </a:cubicBezTo>
                <a:cubicBezTo>
                  <a:pt x="2788721" y="-18127"/>
                  <a:pt x="2956955" y="142189"/>
                  <a:pt x="3111334" y="286672"/>
                </a:cubicBezTo>
                <a:cubicBezTo>
                  <a:pt x="3265713" y="431155"/>
                  <a:pt x="3394361" y="668664"/>
                  <a:pt x="3526969" y="868565"/>
                </a:cubicBezTo>
                <a:cubicBezTo>
                  <a:pt x="3659577" y="1068467"/>
                  <a:pt x="3772248" y="1297137"/>
                  <a:pt x="3906981" y="1486081"/>
                </a:cubicBezTo>
                <a:cubicBezTo>
                  <a:pt x="4041714" y="1675025"/>
                  <a:pt x="4207522" y="1887495"/>
                  <a:pt x="4335370" y="2002232"/>
                </a:cubicBezTo>
                <a:cubicBezTo>
                  <a:pt x="4463218" y="2116969"/>
                  <a:pt x="4506118" y="2150719"/>
                  <a:pt x="4674069" y="2174505"/>
                </a:cubicBezTo>
              </a:path>
            </a:pathLst>
          </a:cu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p:cNvSpPr/>
          <p:nvPr/>
        </p:nvSpPr>
        <p:spPr>
          <a:xfrm>
            <a:off x="2455033" y="1000836"/>
            <a:ext cx="2802767" cy="1513764"/>
          </a:xfrm>
          <a:custGeom>
            <a:avLst/>
            <a:gdLst>
              <a:gd name="connsiteX0" fmla="*/ 0 w 2802767"/>
              <a:gd name="connsiteY0" fmla="*/ 1470032 h 1513764"/>
              <a:gd name="connsiteX1" fmla="*/ 151075 w 2802767"/>
              <a:gd name="connsiteY1" fmla="*/ 1450154 h 1513764"/>
              <a:gd name="connsiteX2" fmla="*/ 353833 w 2802767"/>
              <a:gd name="connsiteY2" fmla="*/ 1394495 h 1513764"/>
              <a:gd name="connsiteX3" fmla="*/ 560567 w 2802767"/>
              <a:gd name="connsiteY3" fmla="*/ 1275225 h 1513764"/>
              <a:gd name="connsiteX4" fmla="*/ 759350 w 2802767"/>
              <a:gd name="connsiteY4" fmla="*/ 1088370 h 1513764"/>
              <a:gd name="connsiteX5" fmla="*/ 970060 w 2802767"/>
              <a:gd name="connsiteY5" fmla="*/ 881636 h 1513764"/>
              <a:gd name="connsiteX6" fmla="*/ 1113183 w 2802767"/>
              <a:gd name="connsiteY6" fmla="*/ 722610 h 1513764"/>
              <a:gd name="connsiteX7" fmla="*/ 1248355 w 2802767"/>
              <a:gd name="connsiteY7" fmla="*/ 571535 h 1513764"/>
              <a:gd name="connsiteX8" fmla="*/ 1482919 w 2802767"/>
              <a:gd name="connsiteY8" fmla="*/ 301191 h 1513764"/>
              <a:gd name="connsiteX9" fmla="*/ 1669774 w 2802767"/>
              <a:gd name="connsiteY9" fmla="*/ 154091 h 1513764"/>
              <a:gd name="connsiteX10" fmla="*/ 1832776 w 2802767"/>
              <a:gd name="connsiteY10" fmla="*/ 66627 h 1513764"/>
              <a:gd name="connsiteX11" fmla="*/ 1971924 w 2802767"/>
              <a:gd name="connsiteY11" fmla="*/ 3017 h 1513764"/>
              <a:gd name="connsiteX12" fmla="*/ 2126974 w 2802767"/>
              <a:gd name="connsiteY12" fmla="*/ 18919 h 1513764"/>
              <a:gd name="connsiteX13" fmla="*/ 2278049 w 2802767"/>
              <a:gd name="connsiteY13" fmla="*/ 94457 h 1513764"/>
              <a:gd name="connsiteX14" fmla="*/ 2433100 w 2802767"/>
              <a:gd name="connsiteY14" fmla="*/ 213726 h 1513764"/>
              <a:gd name="connsiteX15" fmla="*/ 2615980 w 2802767"/>
              <a:gd name="connsiteY15" fmla="*/ 412509 h 1513764"/>
              <a:gd name="connsiteX16" fmla="*/ 2731273 w 2802767"/>
              <a:gd name="connsiteY16" fmla="*/ 567559 h 1513764"/>
              <a:gd name="connsiteX17" fmla="*/ 2782957 w 2802767"/>
              <a:gd name="connsiteY17" fmla="*/ 635145 h 1513764"/>
              <a:gd name="connsiteX18" fmla="*/ 2790908 w 2802767"/>
              <a:gd name="connsiteY18" fmla="*/ 702731 h 1513764"/>
              <a:gd name="connsiteX19" fmla="*/ 2790908 w 2802767"/>
              <a:gd name="connsiteY19" fmla="*/ 770318 h 1513764"/>
              <a:gd name="connsiteX20" fmla="*/ 2790908 w 2802767"/>
              <a:gd name="connsiteY20" fmla="*/ 806098 h 1513764"/>
              <a:gd name="connsiteX21" fmla="*/ 2790908 w 2802767"/>
              <a:gd name="connsiteY21" fmla="*/ 837904 h 1513764"/>
              <a:gd name="connsiteX22" fmla="*/ 2790908 w 2802767"/>
              <a:gd name="connsiteY22" fmla="*/ 885611 h 1513764"/>
              <a:gd name="connsiteX23" fmla="*/ 2790908 w 2802767"/>
              <a:gd name="connsiteY23" fmla="*/ 937295 h 1513764"/>
              <a:gd name="connsiteX24" fmla="*/ 2790908 w 2802767"/>
              <a:gd name="connsiteY24" fmla="*/ 1040662 h 1513764"/>
              <a:gd name="connsiteX25" fmla="*/ 2790908 w 2802767"/>
              <a:gd name="connsiteY25" fmla="*/ 1124151 h 1513764"/>
              <a:gd name="connsiteX26" fmla="*/ 2798860 w 2802767"/>
              <a:gd name="connsiteY26" fmla="*/ 1187761 h 1513764"/>
              <a:gd name="connsiteX27" fmla="*/ 2794884 w 2802767"/>
              <a:gd name="connsiteY27" fmla="*/ 1291128 h 1513764"/>
              <a:gd name="connsiteX28" fmla="*/ 2794884 w 2802767"/>
              <a:gd name="connsiteY28" fmla="*/ 1370641 h 1513764"/>
              <a:gd name="connsiteX29" fmla="*/ 2794884 w 2802767"/>
              <a:gd name="connsiteY29" fmla="*/ 1414373 h 1513764"/>
              <a:gd name="connsiteX30" fmla="*/ 2790908 w 2802767"/>
              <a:gd name="connsiteY30" fmla="*/ 1501838 h 1513764"/>
              <a:gd name="connsiteX31" fmla="*/ 2647785 w 2802767"/>
              <a:gd name="connsiteY31" fmla="*/ 1501838 h 1513764"/>
              <a:gd name="connsiteX32" fmla="*/ 2556345 w 2802767"/>
              <a:gd name="connsiteY32" fmla="*/ 1505813 h 1513764"/>
              <a:gd name="connsiteX33" fmla="*/ 2445026 w 2802767"/>
              <a:gd name="connsiteY33" fmla="*/ 1505813 h 1513764"/>
              <a:gd name="connsiteX34" fmla="*/ 2361538 w 2802767"/>
              <a:gd name="connsiteY34" fmla="*/ 1513764 h 1513764"/>
              <a:gd name="connsiteX35" fmla="*/ 2158780 w 2802767"/>
              <a:gd name="connsiteY35" fmla="*/ 1505813 h 1513764"/>
              <a:gd name="connsiteX36" fmla="*/ 0 w 2802767"/>
              <a:gd name="connsiteY36" fmla="*/ 1470032 h 151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02767" h="1513764">
                <a:moveTo>
                  <a:pt x="0" y="1470032"/>
                </a:moveTo>
                <a:cubicBezTo>
                  <a:pt x="46051" y="1466387"/>
                  <a:pt x="92103" y="1462743"/>
                  <a:pt x="151075" y="1450154"/>
                </a:cubicBezTo>
                <a:cubicBezTo>
                  <a:pt x="210047" y="1437565"/>
                  <a:pt x="285584" y="1423650"/>
                  <a:pt x="353833" y="1394495"/>
                </a:cubicBezTo>
                <a:cubicBezTo>
                  <a:pt x="422082" y="1365340"/>
                  <a:pt x="492981" y="1326246"/>
                  <a:pt x="560567" y="1275225"/>
                </a:cubicBezTo>
                <a:cubicBezTo>
                  <a:pt x="628153" y="1224204"/>
                  <a:pt x="691101" y="1153968"/>
                  <a:pt x="759350" y="1088370"/>
                </a:cubicBezTo>
                <a:cubicBezTo>
                  <a:pt x="827599" y="1022772"/>
                  <a:pt x="911088" y="942596"/>
                  <a:pt x="970060" y="881636"/>
                </a:cubicBezTo>
                <a:cubicBezTo>
                  <a:pt x="1029032" y="820676"/>
                  <a:pt x="1113183" y="722610"/>
                  <a:pt x="1113183" y="722610"/>
                </a:cubicBezTo>
                <a:cubicBezTo>
                  <a:pt x="1159566" y="670926"/>
                  <a:pt x="1186732" y="641771"/>
                  <a:pt x="1248355" y="571535"/>
                </a:cubicBezTo>
                <a:cubicBezTo>
                  <a:pt x="1309978" y="501299"/>
                  <a:pt x="1412683" y="370765"/>
                  <a:pt x="1482919" y="301191"/>
                </a:cubicBezTo>
                <a:cubicBezTo>
                  <a:pt x="1553156" y="231617"/>
                  <a:pt x="1611465" y="193185"/>
                  <a:pt x="1669774" y="154091"/>
                </a:cubicBezTo>
                <a:cubicBezTo>
                  <a:pt x="1728084" y="114997"/>
                  <a:pt x="1782418" y="91806"/>
                  <a:pt x="1832776" y="66627"/>
                </a:cubicBezTo>
                <a:cubicBezTo>
                  <a:pt x="1883134" y="41448"/>
                  <a:pt x="1922891" y="10968"/>
                  <a:pt x="1971924" y="3017"/>
                </a:cubicBezTo>
                <a:cubicBezTo>
                  <a:pt x="2020957" y="-4934"/>
                  <a:pt x="2075953" y="3679"/>
                  <a:pt x="2126974" y="18919"/>
                </a:cubicBezTo>
                <a:cubicBezTo>
                  <a:pt x="2177995" y="34159"/>
                  <a:pt x="2227028" y="61989"/>
                  <a:pt x="2278049" y="94457"/>
                </a:cubicBezTo>
                <a:cubicBezTo>
                  <a:pt x="2329070" y="126925"/>
                  <a:pt x="2376778" y="160717"/>
                  <a:pt x="2433100" y="213726"/>
                </a:cubicBezTo>
                <a:cubicBezTo>
                  <a:pt x="2489422" y="266735"/>
                  <a:pt x="2566285" y="353537"/>
                  <a:pt x="2615980" y="412509"/>
                </a:cubicBezTo>
                <a:cubicBezTo>
                  <a:pt x="2665675" y="471481"/>
                  <a:pt x="2703444" y="530453"/>
                  <a:pt x="2731273" y="567559"/>
                </a:cubicBezTo>
                <a:cubicBezTo>
                  <a:pt x="2759103" y="604665"/>
                  <a:pt x="2773018" y="612616"/>
                  <a:pt x="2782957" y="635145"/>
                </a:cubicBezTo>
                <a:cubicBezTo>
                  <a:pt x="2792896" y="657674"/>
                  <a:pt x="2789583" y="680202"/>
                  <a:pt x="2790908" y="702731"/>
                </a:cubicBezTo>
                <a:cubicBezTo>
                  <a:pt x="2792233" y="725260"/>
                  <a:pt x="2790908" y="770318"/>
                  <a:pt x="2790908" y="770318"/>
                </a:cubicBezTo>
                <a:lnTo>
                  <a:pt x="2790908" y="806098"/>
                </a:lnTo>
                <a:lnTo>
                  <a:pt x="2790908" y="837904"/>
                </a:lnTo>
                <a:lnTo>
                  <a:pt x="2790908" y="885611"/>
                </a:lnTo>
                <a:lnTo>
                  <a:pt x="2790908" y="937295"/>
                </a:lnTo>
                <a:lnTo>
                  <a:pt x="2790908" y="1040662"/>
                </a:lnTo>
                <a:cubicBezTo>
                  <a:pt x="2790908" y="1071805"/>
                  <a:pt x="2789583" y="1099635"/>
                  <a:pt x="2790908" y="1124151"/>
                </a:cubicBezTo>
                <a:cubicBezTo>
                  <a:pt x="2792233" y="1148667"/>
                  <a:pt x="2798197" y="1159932"/>
                  <a:pt x="2798860" y="1187761"/>
                </a:cubicBezTo>
                <a:cubicBezTo>
                  <a:pt x="2799523" y="1215590"/>
                  <a:pt x="2795547" y="1260648"/>
                  <a:pt x="2794884" y="1291128"/>
                </a:cubicBezTo>
                <a:cubicBezTo>
                  <a:pt x="2794221" y="1321608"/>
                  <a:pt x="2794884" y="1370641"/>
                  <a:pt x="2794884" y="1370641"/>
                </a:cubicBezTo>
                <a:cubicBezTo>
                  <a:pt x="2794884" y="1391182"/>
                  <a:pt x="2795547" y="1392507"/>
                  <a:pt x="2794884" y="1414373"/>
                </a:cubicBezTo>
                <a:cubicBezTo>
                  <a:pt x="2794221" y="1436239"/>
                  <a:pt x="2815424" y="1487261"/>
                  <a:pt x="2790908" y="1501838"/>
                </a:cubicBezTo>
                <a:cubicBezTo>
                  <a:pt x="2766392" y="1516415"/>
                  <a:pt x="2686879" y="1501176"/>
                  <a:pt x="2647785" y="1501838"/>
                </a:cubicBezTo>
                <a:cubicBezTo>
                  <a:pt x="2608691" y="1502500"/>
                  <a:pt x="2590138" y="1505151"/>
                  <a:pt x="2556345" y="1505813"/>
                </a:cubicBezTo>
                <a:cubicBezTo>
                  <a:pt x="2522552" y="1506475"/>
                  <a:pt x="2477494" y="1504488"/>
                  <a:pt x="2445026" y="1505813"/>
                </a:cubicBezTo>
                <a:cubicBezTo>
                  <a:pt x="2412558" y="1507138"/>
                  <a:pt x="2409246" y="1513764"/>
                  <a:pt x="2361538" y="1513764"/>
                </a:cubicBezTo>
                <a:cubicBezTo>
                  <a:pt x="2313830" y="1513764"/>
                  <a:pt x="2158780" y="1505813"/>
                  <a:pt x="2158780" y="1505813"/>
                </a:cubicBezTo>
                <a:lnTo>
                  <a:pt x="0" y="1470032"/>
                </a:lnTo>
                <a:close/>
              </a:path>
            </a:pathLst>
          </a:custGeom>
          <a:gradFill flip="none" rotWithShape="1">
            <a:gsLst>
              <a:gs pos="8000">
                <a:srgbClr val="FF0000"/>
              </a:gs>
              <a:gs pos="73000">
                <a:srgbClr val="FFFF00">
                  <a:alpha val="78000"/>
                </a:srgbClr>
              </a:gs>
              <a:gs pos="89000">
                <a:srgbClr val="00B050"/>
              </a:gs>
            </a:gsLst>
            <a:lin ang="0" scaled="0"/>
            <a:tileRect/>
          </a:gradFill>
          <a:ln>
            <a:noFill/>
          </a:ln>
          <a:effectLst>
            <a:glow rad="63500">
              <a:schemeClr val="tx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829938" y="1748163"/>
            <a:ext cx="1010213" cy="369332"/>
          </a:xfrm>
          <a:prstGeom prst="rect">
            <a:avLst/>
          </a:prstGeom>
          <a:noFill/>
        </p:spPr>
        <p:txBody>
          <a:bodyPr wrap="none" rtlCol="0">
            <a:spAutoFit/>
          </a:bodyPr>
          <a:lstStyle/>
          <a:p>
            <a:r>
              <a:rPr lang="en-US" dirty="0" smtClean="0"/>
              <a:t>SGP = 80</a:t>
            </a:r>
            <a:endParaRPr lang="en-US" dirty="0"/>
          </a:p>
        </p:txBody>
      </p:sp>
      <p:cxnSp>
        <p:nvCxnSpPr>
          <p:cNvPr id="20" name="Straight Connector 19"/>
          <p:cNvCxnSpPr/>
          <p:nvPr/>
        </p:nvCxnSpPr>
        <p:spPr>
          <a:xfrm>
            <a:off x="2438400" y="2397758"/>
            <a:ext cx="1421046" cy="118364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060820" y="2397758"/>
            <a:ext cx="1066487" cy="1241256"/>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9" name="Picture 3" descr="C:\Users\bvgabele\AppData\Local\Microsoft\Windows\Temporary Internet Files\Content.IE5\5014V8M7\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7720" y="5540472"/>
            <a:ext cx="517480" cy="5174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666999" y="5596287"/>
            <a:ext cx="3994299" cy="461665"/>
          </a:xfrm>
          <a:prstGeom prst="rect">
            <a:avLst/>
          </a:prstGeom>
          <a:noFill/>
        </p:spPr>
        <p:txBody>
          <a:bodyPr wrap="none" rtlCol="0">
            <a:spAutoFit/>
          </a:bodyPr>
          <a:lstStyle/>
          <a:p>
            <a:r>
              <a:rPr lang="en-US" sz="2400" dirty="0" smtClean="0"/>
              <a:t>Anthony’s Comparison Group</a:t>
            </a:r>
            <a:endParaRPr lang="en-US" sz="2400" dirty="0"/>
          </a:p>
        </p:txBody>
      </p:sp>
      <p:sp>
        <p:nvSpPr>
          <p:cNvPr id="23" name="TextBox 22"/>
          <p:cNvSpPr txBox="1"/>
          <p:nvPr/>
        </p:nvSpPr>
        <p:spPr>
          <a:xfrm>
            <a:off x="284816" y="901777"/>
            <a:ext cx="2915584" cy="954107"/>
          </a:xfrm>
          <a:prstGeom prst="rect">
            <a:avLst/>
          </a:prstGeom>
          <a:noFill/>
        </p:spPr>
        <p:txBody>
          <a:bodyPr wrap="square" rtlCol="0">
            <a:spAutoFit/>
          </a:bodyPr>
          <a:lstStyle/>
          <a:p>
            <a:r>
              <a:rPr lang="en-US" sz="2800" dirty="0" smtClean="0"/>
              <a:t>4</a:t>
            </a:r>
            <a:r>
              <a:rPr lang="en-US" sz="2800" baseline="30000" dirty="0" smtClean="0"/>
              <a:t>th</a:t>
            </a:r>
            <a:r>
              <a:rPr lang="en-US" sz="2800" dirty="0" smtClean="0"/>
              <a:t> Grade Score Distribution</a:t>
            </a:r>
            <a:endParaRPr lang="en-US" sz="2800" dirty="0"/>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4238" y="2539261"/>
            <a:ext cx="302928" cy="619125"/>
          </a:xfrm>
          <a:prstGeom prst="rect">
            <a:avLst/>
          </a:prstGeom>
        </p:spPr>
      </p:pic>
    </p:spTree>
    <p:custDataLst>
      <p:tags r:id="rId1"/>
    </p:custDataLst>
    <p:extLst>
      <p:ext uri="{BB962C8B-B14F-4D97-AF65-F5344CB8AC3E}">
        <p14:creationId xmlns:p14="http://schemas.microsoft.com/office/powerpoint/2010/main" val="359728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0" presetClass="path" presetSubtype="0" accel="50000" decel="50000" fill="hold" nodeType="withEffect">
                                  <p:stCondLst>
                                    <p:cond delay="0"/>
                                  </p:stCondLst>
                                  <p:childTnLst>
                                    <p:animMotion origin="layout" path="M 1.38889E-6 -4.79186E-6 C -0.02622 0.00925 -0.05799 0.00301 -0.08577 0.00694 C -0.09931 0.0118 -0.07952 0.00509 -0.10139 0.01041 C -0.1158 0.01388 -0.12969 0.01896 -0.14445 0.02081 C -0.15261 0.02452 -0.15868 0.02637 -0.16754 0.02775 C -0.1882 0.037 -0.20973 0.03816 -0.22986 0.05019 C -0.23664 0.05435 -0.24098 0.05805 -0.24688 0.06406 C -0.24931 0.06661 -0.25469 0.071 -0.25469 0.071 C -0.25591 0.07331 -0.25695 0.07609 -0.25851 0.07794 C -0.25955 0.07909 -0.26129 0.0784 -0.26233 0.07979 C -0.27466 0.09621 -0.25591 0.07863 -0.26893 0.08996 C -0.27205 0.09621 -0.2724 0.10153 -0.27795 0.10384 C -0.27882 0.10569 -0.27952 0.10754 -0.28056 0.10916 C -0.28177 0.11101 -0.28351 0.11217 -0.28455 0.11425 C -0.28525 0.11587 -0.28507 0.11795 -0.28577 0.11957 C -0.2875 0.12419 -0.28959 0.12627 -0.29236 0.12974 C -0.2941 0.1376 -0.29705 0.14501 -0.30139 0.15056 C -0.30278 0.15657 -0.304 0.16096 -0.3066 0.16628 C -0.30851 0.17646 -0.31198 0.18663 -0.31563 0.19565 C -0.32257 0.21277 -0.31927 0.19982 -0.32223 0.21115 C -0.32223 0.21115 -0.32726 0.22687 -0.32726 0.22849 " pathEditMode="relative" ptsTypes="ffffffffffffffffffffA">
                                      <p:cBhvr>
                                        <p:cTn id="12"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534400" cy="758952"/>
          </a:xfrm>
        </p:spPr>
        <p:txBody>
          <a:bodyPr>
            <a:noAutofit/>
          </a:bodyPr>
          <a:lstStyle/>
          <a:p>
            <a:r>
              <a:rPr lang="en-US" sz="3150" b="1" dirty="0" smtClean="0"/>
              <a:t>What do we need to do this year?</a:t>
            </a:r>
            <a:endParaRPr lang="en-US" sz="3150" b="1" dirty="0"/>
          </a:p>
        </p:txBody>
      </p:sp>
      <p:sp>
        <p:nvSpPr>
          <p:cNvPr id="3" name="Content Placeholder 2"/>
          <p:cNvSpPr>
            <a:spLocks noGrp="1"/>
          </p:cNvSpPr>
          <p:nvPr>
            <p:ph idx="1"/>
          </p:nvPr>
        </p:nvSpPr>
        <p:spPr>
          <a:xfrm>
            <a:off x="457200" y="1828800"/>
            <a:ext cx="7620000" cy="4800600"/>
          </a:xfrm>
        </p:spPr>
        <p:txBody>
          <a:bodyPr>
            <a:normAutofit/>
          </a:bodyPr>
          <a:lstStyle/>
          <a:p>
            <a:r>
              <a:rPr lang="en-US" sz="3600" dirty="0" smtClean="0"/>
              <a:t>Goal Setting</a:t>
            </a:r>
          </a:p>
          <a:p>
            <a:endParaRPr lang="en-US" sz="3600" dirty="0" smtClean="0"/>
          </a:p>
          <a:p>
            <a:r>
              <a:rPr lang="en-US" sz="3600" dirty="0" smtClean="0"/>
              <a:t>Goal Scoring</a:t>
            </a:r>
          </a:p>
          <a:p>
            <a:endParaRPr lang="en-US" sz="3600" dirty="0" smtClean="0"/>
          </a:p>
          <a:p>
            <a:r>
              <a:rPr lang="en-US" sz="3600" dirty="0" smtClean="0"/>
              <a:t>Summative Evaluations</a:t>
            </a:r>
          </a:p>
        </p:txBody>
      </p:sp>
    </p:spTree>
    <p:extLst>
      <p:ext uri="{BB962C8B-B14F-4D97-AF65-F5344CB8AC3E}">
        <p14:creationId xmlns:p14="http://schemas.microsoft.com/office/powerpoint/2010/main" val="25316726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t>SLG Requirements </a:t>
            </a:r>
            <a:r>
              <a:rPr lang="en-US" sz="4400" b="1" dirty="0"/>
              <a:t>for 2015-16</a:t>
            </a:r>
          </a:p>
        </p:txBody>
      </p:sp>
      <p:sp>
        <p:nvSpPr>
          <p:cNvPr id="5" name="Content Placeholder 4"/>
          <p:cNvSpPr>
            <a:spLocks noGrp="1"/>
          </p:cNvSpPr>
          <p:nvPr>
            <p:ph sz="half" idx="1"/>
          </p:nvPr>
        </p:nvSpPr>
        <p:spPr>
          <a:xfrm>
            <a:off x="381000" y="1371600"/>
            <a:ext cx="4191000" cy="5181600"/>
          </a:xfrm>
        </p:spPr>
        <p:txBody>
          <a:bodyPr>
            <a:normAutofit fontScale="40000" lnSpcReduction="20000"/>
          </a:bodyPr>
          <a:lstStyle/>
          <a:p>
            <a:pPr marL="82296" indent="0" algn="ctr">
              <a:buNone/>
            </a:pPr>
            <a:r>
              <a:rPr lang="en-US" altLang="en-US" sz="5800" u="sng" dirty="0" smtClean="0"/>
              <a:t>REQUIRED</a:t>
            </a:r>
          </a:p>
          <a:p>
            <a:r>
              <a:rPr lang="en-US" altLang="en-US" sz="5900" dirty="0" smtClean="0"/>
              <a:t>8 components including </a:t>
            </a:r>
            <a:r>
              <a:rPr lang="en-US" altLang="en-US" sz="5900" b="1" dirty="0" smtClean="0"/>
              <a:t>Rationale</a:t>
            </a:r>
          </a:p>
          <a:p>
            <a:endParaRPr lang="en-US" altLang="en-US" sz="2500" dirty="0" smtClean="0"/>
          </a:p>
          <a:p>
            <a:r>
              <a:rPr lang="en-US" altLang="en-US" sz="5900" dirty="0" smtClean="0"/>
              <a:t>Minimum </a:t>
            </a:r>
            <a:r>
              <a:rPr lang="en-US" altLang="en-US" sz="5900" dirty="0"/>
              <a:t>of 2 SLG goals </a:t>
            </a:r>
            <a:r>
              <a:rPr lang="en-US" altLang="en-US" sz="5900" b="1" dirty="0"/>
              <a:t>each year</a:t>
            </a:r>
          </a:p>
          <a:p>
            <a:endParaRPr lang="en-US" sz="2100" dirty="0" smtClean="0"/>
          </a:p>
          <a:p>
            <a:r>
              <a:rPr lang="en-US" sz="5900" dirty="0" smtClean="0">
                <a:solidFill>
                  <a:srgbClr val="FF0000"/>
                </a:solidFill>
              </a:rPr>
              <a:t>*Statewide </a:t>
            </a:r>
            <a:r>
              <a:rPr lang="en-US" sz="5900" dirty="0">
                <a:solidFill>
                  <a:srgbClr val="FF0000"/>
                </a:solidFill>
              </a:rPr>
              <a:t>assessments (Category 1) required for teachers and principals in tested grades and subjects </a:t>
            </a:r>
            <a:endParaRPr lang="en-US" sz="5900" dirty="0" smtClean="0">
              <a:solidFill>
                <a:srgbClr val="FF0000"/>
              </a:solidFill>
            </a:endParaRPr>
          </a:p>
          <a:p>
            <a:endParaRPr lang="en-US" sz="2100" dirty="0">
              <a:solidFill>
                <a:srgbClr val="FF0000"/>
              </a:solidFill>
            </a:endParaRPr>
          </a:p>
          <a:p>
            <a:r>
              <a:rPr lang="en-US" altLang="en-US" sz="5900" dirty="0" smtClean="0"/>
              <a:t>Oregon Matrix used for summative evaluation</a:t>
            </a:r>
          </a:p>
          <a:p>
            <a:pPr marL="0" indent="0">
              <a:buNone/>
            </a:pPr>
            <a:endParaRPr lang="en-US" altLang="en-US" sz="5900" dirty="0" smtClean="0"/>
          </a:p>
          <a:p>
            <a:pPr marL="0" indent="0">
              <a:buNone/>
            </a:pPr>
            <a:r>
              <a:rPr lang="en-US" sz="5000" dirty="0" smtClean="0"/>
              <a:t>*Pending review of HB 2680</a:t>
            </a:r>
            <a:endParaRPr lang="en-US" sz="5000" dirty="0"/>
          </a:p>
        </p:txBody>
      </p:sp>
      <p:sp>
        <p:nvSpPr>
          <p:cNvPr id="6" name="Content Placeholder 5"/>
          <p:cNvSpPr>
            <a:spLocks noGrp="1"/>
          </p:cNvSpPr>
          <p:nvPr>
            <p:ph sz="half" idx="2"/>
          </p:nvPr>
        </p:nvSpPr>
        <p:spPr>
          <a:xfrm>
            <a:off x="4401312" y="1371600"/>
            <a:ext cx="3980688" cy="5334000"/>
          </a:xfrm>
        </p:spPr>
        <p:txBody>
          <a:bodyPr>
            <a:normAutofit fontScale="40000" lnSpcReduction="20000"/>
          </a:bodyPr>
          <a:lstStyle/>
          <a:p>
            <a:pPr marL="82296" indent="0" algn="ctr">
              <a:buNone/>
            </a:pPr>
            <a:r>
              <a:rPr lang="en-US" sz="5800" u="sng" dirty="0" smtClean="0"/>
              <a:t>RECOMMENDED</a:t>
            </a:r>
          </a:p>
          <a:p>
            <a:r>
              <a:rPr lang="en-US" sz="5900" dirty="0" smtClean="0"/>
              <a:t>Content </a:t>
            </a:r>
            <a:r>
              <a:rPr lang="en-US" sz="5900" dirty="0"/>
              <a:t>is focused, not everything you teach</a:t>
            </a:r>
          </a:p>
          <a:p>
            <a:endParaRPr lang="en-US" sz="1700" dirty="0" smtClean="0"/>
          </a:p>
          <a:p>
            <a:endParaRPr lang="en-US" sz="1700" dirty="0" smtClean="0"/>
          </a:p>
          <a:p>
            <a:endParaRPr lang="en-US" sz="1700" dirty="0"/>
          </a:p>
          <a:p>
            <a:r>
              <a:rPr lang="en-US" sz="5900" dirty="0"/>
              <a:t>Context can help ascertain instructional needs</a:t>
            </a:r>
          </a:p>
          <a:p>
            <a:endParaRPr lang="en-US" sz="1700" dirty="0" smtClean="0"/>
          </a:p>
          <a:p>
            <a:endParaRPr lang="en-US" sz="1700" dirty="0" smtClean="0"/>
          </a:p>
          <a:p>
            <a:endParaRPr lang="en-US" sz="1700" dirty="0"/>
          </a:p>
          <a:p>
            <a:r>
              <a:rPr lang="en-US" sz="5900" dirty="0"/>
              <a:t>Tier goals/targets where </a:t>
            </a:r>
            <a:r>
              <a:rPr lang="en-US" sz="5900" dirty="0" smtClean="0"/>
              <a:t>appropriate</a:t>
            </a:r>
            <a:endParaRPr lang="en-US" sz="1700" dirty="0"/>
          </a:p>
          <a:p>
            <a:endParaRPr lang="en-US" sz="1700" dirty="0"/>
          </a:p>
          <a:p>
            <a:r>
              <a:rPr lang="en-US" sz="5900" dirty="0"/>
              <a:t>Include the support YOU </a:t>
            </a:r>
            <a:r>
              <a:rPr lang="en-US" sz="5900" dirty="0" smtClean="0"/>
              <a:t>need</a:t>
            </a:r>
            <a:endParaRPr lang="en-US" sz="5900" dirty="0"/>
          </a:p>
        </p:txBody>
      </p:sp>
    </p:spTree>
    <p:extLst>
      <p:ext uri="{BB962C8B-B14F-4D97-AF65-F5344CB8AC3E}">
        <p14:creationId xmlns:p14="http://schemas.microsoft.com/office/powerpoint/2010/main" val="2208652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534400" cy="758952"/>
          </a:xfrm>
        </p:spPr>
        <p:txBody>
          <a:bodyPr>
            <a:noAutofit/>
          </a:bodyPr>
          <a:lstStyle/>
          <a:p>
            <a:r>
              <a:rPr lang="en-US" sz="3150" b="1" dirty="0" smtClean="0"/>
              <a:t>How do SGPs change the goal setting and scoring processes?</a:t>
            </a:r>
            <a:endParaRPr lang="en-US" sz="3150" b="1" dirty="0"/>
          </a:p>
        </p:txBody>
      </p:sp>
      <p:sp>
        <p:nvSpPr>
          <p:cNvPr id="3" name="Content Placeholder 2"/>
          <p:cNvSpPr>
            <a:spLocks noGrp="1"/>
          </p:cNvSpPr>
          <p:nvPr>
            <p:ph idx="1"/>
          </p:nvPr>
        </p:nvSpPr>
        <p:spPr>
          <a:xfrm>
            <a:off x="457200" y="1828800"/>
            <a:ext cx="7620000" cy="4800600"/>
          </a:xfrm>
        </p:spPr>
        <p:txBody>
          <a:bodyPr>
            <a:normAutofit/>
          </a:bodyPr>
          <a:lstStyle/>
          <a:p>
            <a:r>
              <a:rPr lang="en-US" sz="3600" dirty="0" smtClean="0"/>
              <a:t>Teachers and principals in </a:t>
            </a:r>
            <a:r>
              <a:rPr lang="en-US" sz="3600" dirty="0" smtClean="0">
                <a:solidFill>
                  <a:srgbClr val="FF0000"/>
                </a:solidFill>
              </a:rPr>
              <a:t>grades 4- 8 in ELA and math</a:t>
            </a:r>
          </a:p>
          <a:p>
            <a:endParaRPr lang="en-US" sz="3600" dirty="0" smtClean="0"/>
          </a:p>
          <a:p>
            <a:r>
              <a:rPr lang="en-US" sz="3600" dirty="0" smtClean="0"/>
              <a:t>All other educators</a:t>
            </a:r>
            <a:endParaRPr lang="en-US" sz="3600" dirty="0"/>
          </a:p>
        </p:txBody>
      </p:sp>
    </p:spTree>
    <p:extLst>
      <p:ext uri="{BB962C8B-B14F-4D97-AF65-F5344CB8AC3E}">
        <p14:creationId xmlns:p14="http://schemas.microsoft.com/office/powerpoint/2010/main" val="278811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Autofit/>
          </a:bodyPr>
          <a:lstStyle/>
          <a:p>
            <a:r>
              <a:rPr lang="en-US" sz="3200" b="1" dirty="0" smtClean="0"/>
              <a:t>Teachers and Principals in Grades 4 – 8 ELA and Math</a:t>
            </a:r>
            <a:endParaRPr lang="en-US" sz="3200" b="1" dirty="0"/>
          </a:p>
        </p:txBody>
      </p:sp>
      <p:sp>
        <p:nvSpPr>
          <p:cNvPr id="3" name="Content Placeholder 2"/>
          <p:cNvSpPr>
            <a:spLocks noGrp="1"/>
          </p:cNvSpPr>
          <p:nvPr>
            <p:ph idx="1"/>
          </p:nvPr>
        </p:nvSpPr>
        <p:spPr>
          <a:xfrm>
            <a:off x="457200" y="1447800"/>
            <a:ext cx="7620000" cy="5105400"/>
          </a:xfrm>
        </p:spPr>
        <p:txBody>
          <a:bodyPr>
            <a:normAutofit fontScale="92500"/>
          </a:bodyPr>
          <a:lstStyle/>
          <a:p>
            <a:r>
              <a:rPr lang="en-US" altLang="en-US" sz="2800" dirty="0"/>
              <a:t>Minimum of 2 SLG </a:t>
            </a:r>
            <a:r>
              <a:rPr lang="en-US" altLang="en-US" sz="2800" dirty="0" smtClean="0"/>
              <a:t>goals </a:t>
            </a:r>
            <a:r>
              <a:rPr lang="en-US" altLang="en-US" sz="2800" b="1" dirty="0"/>
              <a:t>each year</a:t>
            </a:r>
          </a:p>
          <a:p>
            <a:r>
              <a:rPr lang="en-US" altLang="en-US" sz="2800" dirty="0" smtClean="0"/>
              <a:t>Quality </a:t>
            </a:r>
            <a:r>
              <a:rPr lang="en-US" altLang="en-US" sz="2800" dirty="0"/>
              <a:t>Review Checklist used for goal setting</a:t>
            </a:r>
            <a:endParaRPr lang="en-US" altLang="en-US" sz="2800" b="1" dirty="0"/>
          </a:p>
          <a:p>
            <a:r>
              <a:rPr lang="en-US" altLang="en-US" sz="2800" dirty="0" smtClean="0">
                <a:solidFill>
                  <a:srgbClr val="FF0000"/>
                </a:solidFill>
              </a:rPr>
              <a:t>One goal must use Category 1 measure (Smarter)</a:t>
            </a:r>
          </a:p>
          <a:p>
            <a:pPr lvl="1"/>
            <a:r>
              <a:rPr lang="en-US" altLang="en-US" sz="2800" dirty="0" smtClean="0">
                <a:solidFill>
                  <a:srgbClr val="FF0000"/>
                </a:solidFill>
              </a:rPr>
              <a:t>Method for</a:t>
            </a:r>
            <a:r>
              <a:rPr lang="en-US" altLang="en-US" sz="2800" dirty="0">
                <a:solidFill>
                  <a:srgbClr val="FF0000"/>
                </a:solidFill>
              </a:rPr>
              <a:t> </a:t>
            </a:r>
            <a:r>
              <a:rPr lang="en-US" altLang="en-US" sz="2800" dirty="0" smtClean="0">
                <a:solidFill>
                  <a:srgbClr val="FF0000"/>
                </a:solidFill>
              </a:rPr>
              <a:t>scoring Category 1 goal depends on whether the district uses Option A or Option B </a:t>
            </a:r>
          </a:p>
          <a:p>
            <a:r>
              <a:rPr lang="en-US" altLang="en-US" sz="3000" dirty="0" smtClean="0"/>
              <a:t>Second goal can use either </a:t>
            </a:r>
            <a:r>
              <a:rPr lang="en-US" altLang="en-US" sz="3000" dirty="0"/>
              <a:t>Category 1 or Category 2 measures</a:t>
            </a:r>
          </a:p>
          <a:p>
            <a:pPr lvl="1"/>
            <a:r>
              <a:rPr lang="en-US" altLang="en-US" sz="2800" dirty="0" smtClean="0"/>
              <a:t>Category 2 goals </a:t>
            </a:r>
            <a:r>
              <a:rPr lang="en-US" altLang="en-US" sz="2800" dirty="0"/>
              <a:t>scored using the statewide SLG Scoring </a:t>
            </a:r>
            <a:r>
              <a:rPr lang="en-US" altLang="en-US" sz="2800" dirty="0" smtClean="0"/>
              <a:t>Rubric</a:t>
            </a:r>
            <a:endParaRPr lang="en-US" sz="2800" dirty="0">
              <a:solidFill>
                <a:srgbClr val="FF0000"/>
              </a:solidFill>
            </a:endParaRPr>
          </a:p>
          <a:p>
            <a:r>
              <a:rPr lang="en-US" altLang="en-US" sz="2800" dirty="0" smtClean="0"/>
              <a:t>Oregon </a:t>
            </a:r>
            <a:r>
              <a:rPr lang="en-US" altLang="en-US" sz="2800" dirty="0"/>
              <a:t>Matrix used to identify summative scores</a:t>
            </a:r>
          </a:p>
          <a:p>
            <a:endParaRPr lang="en-US" dirty="0" smtClean="0"/>
          </a:p>
          <a:p>
            <a:endParaRPr lang="en-US" dirty="0"/>
          </a:p>
        </p:txBody>
      </p:sp>
    </p:spTree>
    <p:extLst>
      <p:ext uri="{BB962C8B-B14F-4D97-AF65-F5344CB8AC3E}">
        <p14:creationId xmlns:p14="http://schemas.microsoft.com/office/powerpoint/2010/main" val="3711765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b="1" cap="none" dirty="0" smtClean="0"/>
              <a:t>All Other Educators</a:t>
            </a:r>
            <a:endParaRPr lang="en-US" sz="4400" b="1" cap="none" dirty="0"/>
          </a:p>
        </p:txBody>
      </p:sp>
      <p:sp>
        <p:nvSpPr>
          <p:cNvPr id="2" name="Content Placeholder 1"/>
          <p:cNvSpPr>
            <a:spLocks noGrp="1"/>
          </p:cNvSpPr>
          <p:nvPr>
            <p:ph idx="1"/>
          </p:nvPr>
        </p:nvSpPr>
        <p:spPr>
          <a:xfrm>
            <a:off x="457200" y="1371600"/>
            <a:ext cx="7790688" cy="5410200"/>
          </a:xfrm>
        </p:spPr>
        <p:txBody>
          <a:bodyPr>
            <a:noAutofit/>
          </a:bodyPr>
          <a:lstStyle/>
          <a:p>
            <a:r>
              <a:rPr lang="en-US" altLang="en-US" sz="2800" dirty="0"/>
              <a:t>Minimum of 2 SLG </a:t>
            </a:r>
            <a:r>
              <a:rPr lang="en-US" altLang="en-US" sz="2800" dirty="0" smtClean="0"/>
              <a:t>goals </a:t>
            </a:r>
            <a:r>
              <a:rPr lang="en-US" altLang="en-US" sz="2800" b="1" dirty="0" smtClean="0"/>
              <a:t>each year</a:t>
            </a:r>
          </a:p>
          <a:p>
            <a:r>
              <a:rPr lang="en-US" altLang="en-US" sz="2800" dirty="0"/>
              <a:t>Quality Review Checklist used for goal </a:t>
            </a:r>
            <a:r>
              <a:rPr lang="en-US" altLang="en-US" sz="2800" dirty="0" smtClean="0"/>
              <a:t>setting</a:t>
            </a:r>
            <a:endParaRPr lang="en-US" altLang="en-US" sz="2800" b="1" dirty="0" smtClean="0"/>
          </a:p>
          <a:p>
            <a:r>
              <a:rPr lang="en-US" altLang="en-US" sz="2800" dirty="0" smtClean="0"/>
              <a:t>Goals can use either:</a:t>
            </a:r>
          </a:p>
          <a:p>
            <a:pPr lvl="1"/>
            <a:r>
              <a:rPr lang="en-US" altLang="en-US" sz="2600" dirty="0" smtClean="0"/>
              <a:t>Category 1 (statewide assessments) </a:t>
            </a:r>
            <a:r>
              <a:rPr lang="en-US" altLang="en-US" sz="2600" b="1" dirty="0" smtClean="0"/>
              <a:t>OR</a:t>
            </a:r>
          </a:p>
          <a:p>
            <a:pPr lvl="1"/>
            <a:r>
              <a:rPr lang="en-US" altLang="en-US" sz="2600" dirty="0" smtClean="0"/>
              <a:t>Category 2 (school or district-wide assessments) measures</a:t>
            </a:r>
          </a:p>
          <a:p>
            <a:r>
              <a:rPr lang="en-US" altLang="en-US" sz="2800" dirty="0" smtClean="0"/>
              <a:t>Goals scored using the statewide SLG Scoring Rubric</a:t>
            </a:r>
            <a:endParaRPr lang="en-US" sz="2800" dirty="0" smtClean="0">
              <a:solidFill>
                <a:srgbClr val="FF0000"/>
              </a:solidFill>
            </a:endParaRPr>
          </a:p>
          <a:p>
            <a:r>
              <a:rPr lang="en-US" altLang="en-US" sz="2800" dirty="0" smtClean="0"/>
              <a:t>Oregon </a:t>
            </a:r>
            <a:r>
              <a:rPr lang="en-US" altLang="en-US" sz="2800" dirty="0"/>
              <a:t>Matrix </a:t>
            </a:r>
            <a:r>
              <a:rPr lang="en-US" altLang="en-US" sz="2800" dirty="0" smtClean="0"/>
              <a:t>used to identify summative scores</a:t>
            </a:r>
            <a:endParaRPr lang="en-US" dirty="0"/>
          </a:p>
        </p:txBody>
      </p:sp>
    </p:spTree>
    <p:extLst>
      <p:ext uri="{BB962C8B-B14F-4D97-AF65-F5344CB8AC3E}">
        <p14:creationId xmlns:p14="http://schemas.microsoft.com/office/powerpoint/2010/main" val="954083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Norms</a:t>
            </a:r>
            <a:endParaRPr lang="en-US" b="1" dirty="0"/>
          </a:p>
        </p:txBody>
      </p:sp>
      <p:sp>
        <p:nvSpPr>
          <p:cNvPr id="2" name="Content Placeholder 1"/>
          <p:cNvSpPr>
            <a:spLocks noGrp="1"/>
          </p:cNvSpPr>
          <p:nvPr>
            <p:ph idx="1"/>
          </p:nvPr>
        </p:nvSpPr>
        <p:spPr>
          <a:xfrm>
            <a:off x="457200" y="1371600"/>
            <a:ext cx="7620000" cy="4800600"/>
          </a:xfrm>
        </p:spPr>
        <p:txBody>
          <a:bodyPr>
            <a:normAutofit/>
          </a:bodyPr>
          <a:lstStyle/>
          <a:p>
            <a:pPr lvl="1">
              <a:defRPr/>
            </a:pPr>
            <a:r>
              <a:rPr lang="en-US" altLang="en-US" sz="3200" dirty="0" smtClean="0"/>
              <a:t>Share your expertise</a:t>
            </a:r>
          </a:p>
          <a:p>
            <a:pPr lvl="1">
              <a:defRPr/>
            </a:pPr>
            <a:r>
              <a:rPr lang="en-US" altLang="en-US" sz="3200" dirty="0" smtClean="0"/>
              <a:t>Equity </a:t>
            </a:r>
            <a:r>
              <a:rPr lang="en-US" altLang="en-US" sz="3200" dirty="0"/>
              <a:t>of voice</a:t>
            </a:r>
          </a:p>
          <a:p>
            <a:pPr lvl="1">
              <a:defRPr/>
            </a:pPr>
            <a:r>
              <a:rPr lang="en-US" altLang="en-US" sz="3200" dirty="0"/>
              <a:t>Active listening</a:t>
            </a:r>
          </a:p>
          <a:p>
            <a:pPr lvl="1">
              <a:defRPr/>
            </a:pPr>
            <a:r>
              <a:rPr lang="en-US" altLang="en-US" sz="3200" dirty="0" smtClean="0"/>
              <a:t>Respect for all perspectives</a:t>
            </a:r>
            <a:endParaRPr lang="en-US" altLang="en-US" sz="3200" dirty="0"/>
          </a:p>
          <a:p>
            <a:pPr lvl="1">
              <a:defRPr/>
            </a:pPr>
            <a:r>
              <a:rPr lang="en-US" altLang="en-US" sz="3200" dirty="0" smtClean="0"/>
              <a:t>Self-monitor use </a:t>
            </a:r>
            <a:r>
              <a:rPr lang="en-US" altLang="en-US" sz="3200" dirty="0"/>
              <a:t>of </a:t>
            </a:r>
            <a:r>
              <a:rPr lang="en-US" altLang="en-US" sz="3200" dirty="0" smtClean="0"/>
              <a:t>technology</a:t>
            </a:r>
          </a:p>
          <a:p>
            <a:pPr lvl="1">
              <a:defRPr/>
            </a:pPr>
            <a:r>
              <a:rPr lang="en-US" altLang="en-US" sz="3200" dirty="0" smtClean="0"/>
              <a:t>Safety and confidentiality</a:t>
            </a:r>
            <a:endParaRPr lang="en-US" altLang="en-US" sz="3200" dirty="0"/>
          </a:p>
          <a:p>
            <a:pPr marL="114300" indent="0">
              <a:buNone/>
            </a:pPr>
            <a:endParaRPr lang="en-US" dirty="0"/>
          </a:p>
        </p:txBody>
      </p:sp>
    </p:spTree>
    <p:extLst>
      <p:ext uri="{BB962C8B-B14F-4D97-AF65-F5344CB8AC3E}">
        <p14:creationId xmlns:p14="http://schemas.microsoft.com/office/powerpoint/2010/main" val="34492435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t>Quality Review Checklist</a:t>
            </a:r>
            <a:endParaRPr lang="en-US" sz="4400" b="1" dirty="0"/>
          </a:p>
        </p:txBody>
      </p:sp>
      <p:sp>
        <p:nvSpPr>
          <p:cNvPr id="3" name="Content Placeholder 2"/>
          <p:cNvSpPr>
            <a:spLocks noGrp="1"/>
          </p:cNvSpPr>
          <p:nvPr>
            <p:ph sz="quarter" idx="1"/>
          </p:nvPr>
        </p:nvSpPr>
        <p:spPr>
          <a:xfrm>
            <a:off x="304800" y="1447800"/>
            <a:ext cx="8458200" cy="5181600"/>
          </a:xfrm>
        </p:spPr>
        <p:txBody>
          <a:bodyPr>
            <a:normAutofit fontScale="92500" lnSpcReduction="20000"/>
          </a:bodyPr>
          <a:lstStyle/>
          <a:p>
            <a:pPr marL="0" lvl="0" indent="0" fontAlgn="base">
              <a:spcBef>
                <a:spcPct val="0"/>
              </a:spcBef>
              <a:spcAft>
                <a:spcPct val="0"/>
              </a:spcAft>
              <a:buClrTx/>
              <a:buSzTx/>
              <a:buNone/>
            </a:pPr>
            <a:endParaRPr lang="en-US" altLang="en-US" sz="1800" dirty="0">
              <a:latin typeface="Arial" pitchFamily="34" charset="0"/>
              <a:cs typeface="Arial" pitchFamily="34" charset="0"/>
            </a:endParaRPr>
          </a:p>
          <a:p>
            <a:pPr fontAlgn="base">
              <a:spcAft>
                <a:spcPct val="0"/>
              </a:spcAft>
            </a:pPr>
            <a:r>
              <a:rPr lang="en-US" altLang="en-US" sz="3600" dirty="0"/>
              <a:t>Takes place during the goal setting phase of the professional growth cycle for teachers and administrators</a:t>
            </a:r>
          </a:p>
          <a:p>
            <a:pPr fontAlgn="base">
              <a:spcAft>
                <a:spcPct val="0"/>
              </a:spcAft>
            </a:pPr>
            <a:endParaRPr lang="en-US" altLang="en-US" sz="3600" dirty="0"/>
          </a:p>
          <a:p>
            <a:pPr fontAlgn="base">
              <a:spcAft>
                <a:spcPct val="0"/>
              </a:spcAft>
            </a:pPr>
            <a:r>
              <a:rPr lang="en-US" altLang="en-US" sz="3600" dirty="0"/>
              <a:t>For an SLG goal to be approved, all criteria must be met</a:t>
            </a:r>
          </a:p>
          <a:p>
            <a:pPr fontAlgn="base">
              <a:spcAft>
                <a:spcPct val="0"/>
              </a:spcAft>
            </a:pPr>
            <a:endParaRPr lang="en-US" altLang="en-US" sz="3600" dirty="0"/>
          </a:p>
          <a:p>
            <a:pPr fontAlgn="base">
              <a:spcAft>
                <a:spcPct val="0"/>
              </a:spcAft>
            </a:pPr>
            <a:r>
              <a:rPr lang="en-US" altLang="en-US" sz="3600" dirty="0"/>
              <a:t>Version with guiding questions available in SLG section of toolkit</a:t>
            </a:r>
          </a:p>
          <a:p>
            <a:pPr marL="0" indent="0" fontAlgn="base">
              <a:spcAft>
                <a:spcPct val="0"/>
              </a:spcAft>
              <a:buNone/>
            </a:pPr>
            <a:r>
              <a:rPr lang="en-US" altLang="en-US" sz="3600" dirty="0">
                <a:hlinkClick r:id="rId3"/>
              </a:rPr>
              <a:t>www.ode.state.or.us/search/page/?id=3836</a:t>
            </a:r>
            <a:r>
              <a:rPr lang="en-US" altLang="en-US" sz="3600" dirty="0"/>
              <a:t> </a:t>
            </a:r>
          </a:p>
          <a:p>
            <a:endParaRPr lang="en-US" dirty="0"/>
          </a:p>
        </p:txBody>
      </p:sp>
    </p:spTree>
    <p:extLst>
      <p:ext uri="{BB962C8B-B14F-4D97-AF65-F5344CB8AC3E}">
        <p14:creationId xmlns:p14="http://schemas.microsoft.com/office/powerpoint/2010/main" val="423536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a:t>Scoring SLG Goals</a:t>
            </a:r>
            <a:endParaRPr lang="en-US" dirty="0"/>
          </a:p>
        </p:txBody>
      </p:sp>
      <p:sp>
        <p:nvSpPr>
          <p:cNvPr id="6" name="Content Placeholder 5"/>
          <p:cNvSpPr>
            <a:spLocks noGrp="1"/>
          </p:cNvSpPr>
          <p:nvPr>
            <p:ph sz="quarter" idx="1"/>
          </p:nvPr>
        </p:nvSpPr>
        <p:spPr/>
        <p:txBody>
          <a:bodyPr/>
          <a:lstStyle/>
          <a:p>
            <a:pPr lvl="0" fontAlgn="base">
              <a:spcAft>
                <a:spcPct val="0"/>
              </a:spcAft>
              <a:buSzTx/>
            </a:pPr>
            <a:r>
              <a:rPr lang="en-US" altLang="en-US" sz="2800" dirty="0"/>
              <a:t>Category 2 goals scored using State SLG Scoring Rubric</a:t>
            </a:r>
          </a:p>
          <a:p>
            <a:pPr lvl="0" fontAlgn="base">
              <a:spcAft>
                <a:spcPct val="0"/>
              </a:spcAft>
              <a:buSzTx/>
            </a:pPr>
            <a:endParaRPr lang="en-US" altLang="en-US" sz="700" dirty="0"/>
          </a:p>
          <a:p>
            <a:pPr lvl="0" fontAlgn="base">
              <a:spcAft>
                <a:spcPct val="0"/>
              </a:spcAft>
              <a:buSzTx/>
            </a:pPr>
            <a:r>
              <a:rPr lang="en-US" altLang="en-US" sz="2800" dirty="0" smtClean="0"/>
              <a:t>Category 1 goal for tested grades and subjects must use SGPs (compared to Cat. 1 rating from scoring rubric, if district chooses Option B)</a:t>
            </a:r>
            <a:endParaRPr lang="en-US" altLang="en-US" sz="2800" dirty="0"/>
          </a:p>
          <a:p>
            <a:pPr marL="285750" lvl="0" indent="-285750" eaLnBrk="0" fontAlgn="base" hangingPunct="0">
              <a:spcBef>
                <a:spcPct val="0"/>
              </a:spcBef>
              <a:spcAft>
                <a:spcPct val="0"/>
              </a:spcAft>
              <a:buClrTx/>
              <a:buSzTx/>
              <a:buFont typeface="Arial" panose="020B0604020202020204" pitchFamily="34" charset="0"/>
              <a:buChar char="•"/>
            </a:pPr>
            <a:endParaRPr lang="en-US" sz="700" dirty="0">
              <a:cs typeface="Times New Roman" pitchFamily="18" charset="0"/>
            </a:endParaRPr>
          </a:p>
          <a:p>
            <a:pPr fontAlgn="base">
              <a:spcAft>
                <a:spcPct val="0"/>
              </a:spcAft>
            </a:pPr>
            <a:r>
              <a:rPr lang="en-US" altLang="en-US" sz="2800" dirty="0"/>
              <a:t>Regardless of “on cycle” or “off cycle” year, all teachers and administrators set and score two goals </a:t>
            </a:r>
            <a:r>
              <a:rPr lang="en-US" altLang="en-US" sz="2800" b="1" dirty="0"/>
              <a:t>every year</a:t>
            </a:r>
          </a:p>
          <a:p>
            <a:endParaRPr lang="en-US" dirty="0"/>
          </a:p>
        </p:txBody>
      </p:sp>
    </p:spTree>
    <p:extLst>
      <p:ext uri="{BB962C8B-B14F-4D97-AF65-F5344CB8AC3E}">
        <p14:creationId xmlns:p14="http://schemas.microsoft.com/office/powerpoint/2010/main" val="1231550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Turn! </a:t>
            </a:r>
            <a:endParaRPr lang="en-US" b="1" dirty="0"/>
          </a:p>
        </p:txBody>
      </p:sp>
      <p:sp>
        <p:nvSpPr>
          <p:cNvPr id="3" name="Content Placeholder 2"/>
          <p:cNvSpPr>
            <a:spLocks noGrp="1"/>
          </p:cNvSpPr>
          <p:nvPr>
            <p:ph sz="quarter" idx="1"/>
          </p:nvPr>
        </p:nvSpPr>
        <p:spPr/>
        <p:txBody>
          <a:bodyPr/>
          <a:lstStyle/>
          <a:p>
            <a:r>
              <a:rPr lang="en-US" dirty="0" smtClean="0"/>
              <a:t>Use the data packet provided to:</a:t>
            </a:r>
          </a:p>
          <a:p>
            <a:pPr lvl="1"/>
            <a:r>
              <a:rPr lang="en-US" dirty="0" smtClean="0"/>
              <a:t>Calculate Mr. </a:t>
            </a:r>
            <a:r>
              <a:rPr lang="en-US" dirty="0" err="1" smtClean="0"/>
              <a:t>Hendrick’s</a:t>
            </a:r>
            <a:r>
              <a:rPr lang="en-US" dirty="0" smtClean="0"/>
              <a:t> Y-axis rating</a:t>
            </a:r>
          </a:p>
          <a:p>
            <a:pPr lvl="1"/>
            <a:r>
              <a:rPr lang="en-US" dirty="0" smtClean="0"/>
              <a:t>Determine Mr. </a:t>
            </a:r>
            <a:r>
              <a:rPr lang="en-US" dirty="0" err="1" smtClean="0"/>
              <a:t>Hendrick’s</a:t>
            </a:r>
            <a:r>
              <a:rPr lang="en-US" dirty="0" smtClean="0"/>
              <a:t> median SGP</a:t>
            </a:r>
          </a:p>
          <a:p>
            <a:pPr lvl="2"/>
            <a:r>
              <a:rPr lang="en-US" dirty="0" smtClean="0"/>
              <a:t>Use the “State Median Student Growth Percentile Criteria” (p.5 of SGP Guidance, Table 3)</a:t>
            </a:r>
          </a:p>
          <a:p>
            <a:pPr lvl="1"/>
            <a:r>
              <a:rPr lang="en-US" dirty="0" smtClean="0"/>
              <a:t>Calculate Mr. </a:t>
            </a:r>
            <a:r>
              <a:rPr lang="en-US" dirty="0" err="1" smtClean="0"/>
              <a:t>Hendrick’s</a:t>
            </a:r>
            <a:r>
              <a:rPr lang="en-US" dirty="0" smtClean="0"/>
              <a:t> X-axis rating</a:t>
            </a:r>
          </a:p>
          <a:p>
            <a:r>
              <a:rPr lang="en-US" dirty="0" smtClean="0"/>
              <a:t>Share Out</a:t>
            </a:r>
            <a:endParaRPr lang="en-US" dirty="0"/>
          </a:p>
        </p:txBody>
      </p:sp>
    </p:spTree>
    <p:extLst>
      <p:ext uri="{BB962C8B-B14F-4D97-AF65-F5344CB8AC3E}">
        <p14:creationId xmlns:p14="http://schemas.microsoft.com/office/powerpoint/2010/main" val="1854393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800100" y="303213"/>
            <a:ext cx="7429500" cy="5959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TextBox 4"/>
          <p:cNvSpPr txBox="1">
            <a:spLocks noChangeArrowheads="1"/>
          </p:cNvSpPr>
          <p:nvPr/>
        </p:nvSpPr>
        <p:spPr bwMode="auto">
          <a:xfrm>
            <a:off x="533400" y="5715000"/>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1400" i="1">
                <a:solidFill>
                  <a:srgbClr val="000000"/>
                </a:solidFill>
                <a:latin typeface="Arial" charset="0"/>
                <a:cs typeface="Arial" charset="0"/>
              </a:rPr>
              <a:t>*Inquiry    Process</a:t>
            </a:r>
          </a:p>
        </p:txBody>
      </p:sp>
    </p:spTree>
    <p:extLst>
      <p:ext uri="{BB962C8B-B14F-4D97-AF65-F5344CB8AC3E}">
        <p14:creationId xmlns:p14="http://schemas.microsoft.com/office/powerpoint/2010/main" val="20666229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Things to Keep in Mind…</a:t>
            </a:r>
            <a:endParaRPr lang="en-US" sz="4000" b="1" dirty="0"/>
          </a:p>
        </p:txBody>
      </p:sp>
      <p:sp>
        <p:nvSpPr>
          <p:cNvPr id="3" name="Content Placeholder 2"/>
          <p:cNvSpPr>
            <a:spLocks noGrp="1"/>
          </p:cNvSpPr>
          <p:nvPr>
            <p:ph sz="quarter" idx="1"/>
          </p:nvPr>
        </p:nvSpPr>
        <p:spPr/>
        <p:txBody>
          <a:bodyPr>
            <a:normAutofit fontScale="92500" lnSpcReduction="20000"/>
          </a:bodyPr>
          <a:lstStyle/>
          <a:p>
            <a:r>
              <a:rPr lang="en-US" sz="3300" dirty="0" smtClean="0"/>
              <a:t>Districts </a:t>
            </a:r>
            <a:r>
              <a:rPr lang="en-US" sz="3300" dirty="0"/>
              <a:t>with contract teachers on a two year cycle MAY select two of the four goals from the </a:t>
            </a:r>
            <a:r>
              <a:rPr lang="en-US" sz="3300" dirty="0" smtClean="0"/>
              <a:t>cycle</a:t>
            </a:r>
          </a:p>
          <a:p>
            <a:r>
              <a:rPr lang="en-US" sz="3300" dirty="0" smtClean="0"/>
              <a:t>Decisions about probationary teachers do not have to be based on SLG goal scores</a:t>
            </a:r>
          </a:p>
          <a:p>
            <a:r>
              <a:rPr lang="en-US" sz="3300" dirty="0" smtClean="0"/>
              <a:t>Tested grades and subjects must use one Cat.1 goal rating in summative evaluation (Matrix)</a:t>
            </a:r>
          </a:p>
          <a:p>
            <a:r>
              <a:rPr lang="en-US" sz="3300" dirty="0" smtClean="0"/>
              <a:t>Adjusting evaluation cycle </a:t>
            </a:r>
          </a:p>
          <a:p>
            <a:pPr lvl="1"/>
            <a:r>
              <a:rPr lang="en-US" sz="2600" dirty="0" smtClean="0"/>
              <a:t>Fall to Fall</a:t>
            </a:r>
          </a:p>
          <a:p>
            <a:pPr lvl="1"/>
            <a:r>
              <a:rPr lang="en-US" sz="2600" dirty="0" smtClean="0"/>
              <a:t>Spring to Spring</a:t>
            </a:r>
          </a:p>
          <a:p>
            <a:pPr lvl="1"/>
            <a:endParaRPr lang="en-US" dirty="0"/>
          </a:p>
        </p:txBody>
      </p:sp>
    </p:spTree>
    <p:extLst>
      <p:ext uri="{BB962C8B-B14F-4D97-AF65-F5344CB8AC3E}">
        <p14:creationId xmlns:p14="http://schemas.microsoft.com/office/powerpoint/2010/main" val="640457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p:txBody>
          <a:bodyPr>
            <a:normAutofit/>
          </a:bodyPr>
          <a:lstStyle/>
          <a:p>
            <a:r>
              <a:rPr lang="en-US" sz="3200" dirty="0" smtClean="0">
                <a:hlinkClick r:id="rId3"/>
              </a:rPr>
              <a:t>ODE Webpage for SGPs </a:t>
            </a:r>
            <a:r>
              <a:rPr lang="en-US" sz="3200" dirty="0" smtClean="0"/>
              <a:t>has been added to the EE Toolkit</a:t>
            </a:r>
          </a:p>
          <a:p>
            <a:pPr marL="0" indent="0">
              <a:buNone/>
            </a:pPr>
            <a:endParaRPr lang="en-US" sz="3200" dirty="0" smtClean="0"/>
          </a:p>
          <a:p>
            <a:r>
              <a:rPr lang="en-US" sz="3200" dirty="0" smtClean="0"/>
              <a:t>PowerPoints tailored to Option A/Option B</a:t>
            </a:r>
          </a:p>
          <a:p>
            <a:pPr marL="0" indent="0">
              <a:buNone/>
            </a:pPr>
            <a:endParaRPr lang="en-US" sz="3200" dirty="0" smtClean="0"/>
          </a:p>
          <a:p>
            <a:r>
              <a:rPr lang="en-US" sz="3200" dirty="0" smtClean="0"/>
              <a:t>ESD Regional Workshops</a:t>
            </a:r>
          </a:p>
          <a:p>
            <a:pPr lvl="1"/>
            <a:r>
              <a:rPr lang="en-US" sz="3000" dirty="0" smtClean="0"/>
              <a:t>Contact your ESD to find out when a regional training might be available in your area</a:t>
            </a:r>
            <a:endParaRPr lang="en-US" sz="3000" dirty="0"/>
          </a:p>
        </p:txBody>
      </p:sp>
    </p:spTree>
    <p:extLst>
      <p:ext uri="{BB962C8B-B14F-4D97-AF65-F5344CB8AC3E}">
        <p14:creationId xmlns:p14="http://schemas.microsoft.com/office/powerpoint/2010/main" val="7686526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normAutofit/>
          </a:bodyPr>
          <a:lstStyle/>
          <a:p>
            <a:r>
              <a:rPr lang="en-US" b="1" dirty="0"/>
              <a:t>R</a:t>
            </a:r>
            <a:r>
              <a:rPr lang="en-US" b="1" dirty="0" smtClean="0"/>
              <a:t>emaining questions?</a:t>
            </a:r>
            <a:endParaRPr lang="en-US" b="1"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28600" y="1295401"/>
            <a:ext cx="8044720" cy="5333999"/>
          </a:xfrm>
          <a:prstGeom prst="rect">
            <a:avLst/>
          </a:prstGeom>
        </p:spPr>
      </p:pic>
    </p:spTree>
    <p:extLst>
      <p:ext uri="{BB962C8B-B14F-4D97-AF65-F5344CB8AC3E}">
        <p14:creationId xmlns:p14="http://schemas.microsoft.com/office/powerpoint/2010/main" val="5051933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ODE Contacts</a:t>
            </a:r>
            <a:endParaRPr lang="en-US" sz="4000" b="1" dirty="0"/>
          </a:p>
        </p:txBody>
      </p:sp>
      <p:sp>
        <p:nvSpPr>
          <p:cNvPr id="3" name="Content Placeholder 2"/>
          <p:cNvSpPr>
            <a:spLocks noGrp="1"/>
          </p:cNvSpPr>
          <p:nvPr>
            <p:ph sz="quarter" idx="1"/>
          </p:nvPr>
        </p:nvSpPr>
        <p:spPr/>
        <p:txBody>
          <a:bodyPr/>
          <a:lstStyle/>
          <a:p>
            <a:pPr marL="82296" indent="0">
              <a:buNone/>
            </a:pPr>
            <a:r>
              <a:rPr lang="en-US" dirty="0"/>
              <a:t>Educator Effectiveness Team</a:t>
            </a:r>
            <a:r>
              <a:rPr lang="en-US" dirty="0" smtClean="0"/>
              <a:t>:</a:t>
            </a:r>
          </a:p>
          <a:p>
            <a:pPr marL="82296" indent="0">
              <a:buNone/>
            </a:pPr>
            <a:endParaRPr lang="en-US" dirty="0"/>
          </a:p>
          <a:p>
            <a:r>
              <a:rPr lang="en-US" dirty="0"/>
              <a:t>Tanya </a:t>
            </a:r>
            <a:r>
              <a:rPr lang="en-US" dirty="0" err="1"/>
              <a:t>Frisendahl</a:t>
            </a:r>
            <a:r>
              <a:rPr lang="en-US" dirty="0"/>
              <a:t> </a:t>
            </a:r>
            <a:r>
              <a:rPr lang="en-US" dirty="0">
                <a:hlinkClick r:id="rId3"/>
              </a:rPr>
              <a:t>tanya.frisendahl@state.or.us</a:t>
            </a:r>
            <a:r>
              <a:rPr lang="en-US" dirty="0"/>
              <a:t> </a:t>
            </a:r>
            <a:endParaRPr lang="en-US" dirty="0" smtClean="0"/>
          </a:p>
          <a:p>
            <a:endParaRPr lang="en-US" dirty="0"/>
          </a:p>
          <a:p>
            <a:r>
              <a:rPr lang="en-US" dirty="0"/>
              <a:t>Sarah Martin </a:t>
            </a:r>
            <a:r>
              <a:rPr lang="en-US" dirty="0">
                <a:hlinkClick r:id="rId4"/>
              </a:rPr>
              <a:t>sarah.martin@state.or.us</a:t>
            </a:r>
            <a:r>
              <a:rPr lang="en-US" dirty="0"/>
              <a:t> </a:t>
            </a:r>
            <a:endParaRPr lang="en-US" dirty="0" smtClean="0"/>
          </a:p>
          <a:p>
            <a:endParaRPr lang="en-US" dirty="0"/>
          </a:p>
          <a:p>
            <a:r>
              <a:rPr lang="en-US" dirty="0"/>
              <a:t>Sarah Phillips </a:t>
            </a:r>
            <a:r>
              <a:rPr lang="en-US" dirty="0">
                <a:hlinkClick r:id="rId5"/>
              </a:rPr>
              <a:t>sarah.phillips@state.or.us</a:t>
            </a:r>
            <a:r>
              <a:rPr lang="en-US" dirty="0"/>
              <a:t> </a:t>
            </a:r>
            <a:endParaRPr lang="en-US" dirty="0" smtClean="0"/>
          </a:p>
          <a:p>
            <a:endParaRPr lang="en-US" dirty="0"/>
          </a:p>
          <a:p>
            <a:r>
              <a:rPr lang="en-US" dirty="0"/>
              <a:t>Brian Putnam </a:t>
            </a:r>
            <a:r>
              <a:rPr lang="en-US" dirty="0">
                <a:hlinkClick r:id="rId6"/>
              </a:rPr>
              <a:t>brian.putnam@state.or.us</a:t>
            </a:r>
            <a:r>
              <a:rPr lang="en-US" dirty="0"/>
              <a:t> </a:t>
            </a:r>
          </a:p>
          <a:p>
            <a:pPr marL="0" indent="0">
              <a:buNone/>
            </a:pPr>
            <a:endParaRPr lang="en-US" dirty="0"/>
          </a:p>
        </p:txBody>
      </p:sp>
    </p:spTree>
    <p:extLst>
      <p:ext uri="{BB962C8B-B14F-4D97-AF65-F5344CB8AC3E}">
        <p14:creationId xmlns:p14="http://schemas.microsoft.com/office/powerpoint/2010/main" val="1330106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5400" b="1" dirty="0" smtClean="0"/>
              <a:t>Connector</a:t>
            </a:r>
            <a:endParaRPr lang="en-US" sz="5400" b="1" dirty="0">
              <a:solidFill>
                <a:schemeClr val="accent2">
                  <a:lumMod val="75000"/>
                </a:schemeClr>
              </a:solidFill>
              <a:latin typeface="Arial Black" panose="020B0A04020102020204" pitchFamily="34" charset="0"/>
            </a:endParaRPr>
          </a:p>
        </p:txBody>
      </p:sp>
      <p:sp>
        <p:nvSpPr>
          <p:cNvPr id="2" name="Content Placeholder 1"/>
          <p:cNvSpPr>
            <a:spLocks noGrp="1"/>
          </p:cNvSpPr>
          <p:nvPr>
            <p:ph idx="1"/>
          </p:nvPr>
        </p:nvSpPr>
        <p:spPr/>
        <p:txBody>
          <a:bodyPr/>
          <a:lstStyle/>
          <a:p>
            <a:pPr marL="109728" indent="0" algn="ctr">
              <a:buNone/>
            </a:pPr>
            <a:r>
              <a:rPr lang="en-US" sz="3200" dirty="0" smtClean="0"/>
              <a:t>On an index card please complete the following sentence stem</a:t>
            </a:r>
          </a:p>
          <a:p>
            <a:pPr marL="109728" indent="0">
              <a:buNone/>
            </a:pPr>
            <a:endParaRPr lang="en-US" sz="3200" dirty="0" smtClean="0"/>
          </a:p>
          <a:p>
            <a:pPr marL="109728" indent="0">
              <a:buNone/>
            </a:pPr>
            <a:r>
              <a:rPr lang="en-US" sz="3200" dirty="0" smtClean="0">
                <a:solidFill>
                  <a:schemeClr val="accent1">
                    <a:lumMod val="75000"/>
                  </a:schemeClr>
                </a:solidFill>
              </a:rPr>
              <a:t>“One of the most important learnings that I hope to take away today is…”</a:t>
            </a:r>
          </a:p>
          <a:p>
            <a:pPr marL="109728" indent="0">
              <a:buNone/>
            </a:pPr>
            <a:endParaRPr lang="en-US" dirty="0">
              <a:solidFill>
                <a:schemeClr val="accent1">
                  <a:lumMod val="75000"/>
                </a:schemeClr>
              </a:solidFill>
              <a:latin typeface="Arial Black" panose="020B0A04020102020204" pitchFamily="34" charset="0"/>
            </a:endParaRPr>
          </a:p>
          <a:p>
            <a:pPr marL="109728"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412389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b="1" dirty="0" smtClean="0"/>
              <a:t>Give One, Get One!</a:t>
            </a:r>
            <a:endParaRPr lang="en-US" sz="4400" b="1" dirty="0">
              <a:solidFill>
                <a:schemeClr val="accent2">
                  <a:lumMod val="75000"/>
                </a:schemeClr>
              </a:solidFill>
              <a:latin typeface="Arial Black" panose="020B0A04020102020204" pitchFamily="34" charset="0"/>
            </a:endParaRPr>
          </a:p>
        </p:txBody>
      </p:sp>
      <p:sp>
        <p:nvSpPr>
          <p:cNvPr id="2" name="Content Placeholder 1"/>
          <p:cNvSpPr>
            <a:spLocks noGrp="1"/>
          </p:cNvSpPr>
          <p:nvPr>
            <p:ph idx="1"/>
          </p:nvPr>
        </p:nvSpPr>
        <p:spPr/>
        <p:txBody>
          <a:bodyPr>
            <a:normAutofit/>
          </a:bodyPr>
          <a:lstStyle/>
          <a:p>
            <a:pPr marL="109728" indent="0">
              <a:buNone/>
            </a:pPr>
            <a:r>
              <a:rPr lang="en-US" sz="3200" dirty="0" smtClean="0"/>
              <a:t> </a:t>
            </a:r>
          </a:p>
          <a:p>
            <a:pPr marL="1143000" indent="-400050">
              <a:buSzPct val="108000"/>
              <a:buFont typeface="Wingdings" panose="05000000000000000000" pitchFamily="2" charset="2"/>
              <a:buChar char="q"/>
            </a:pPr>
            <a:r>
              <a:rPr lang="en-US" sz="3200" dirty="0" smtClean="0"/>
              <a:t>Turn to a neighbor</a:t>
            </a:r>
          </a:p>
          <a:p>
            <a:pPr marL="1143000" indent="-400050">
              <a:buSzPct val="108000"/>
              <a:buFont typeface="Wingdings" panose="05000000000000000000" pitchFamily="2" charset="2"/>
              <a:buChar char="q"/>
            </a:pPr>
            <a:r>
              <a:rPr lang="en-US" sz="3200" dirty="0" smtClean="0"/>
              <a:t>Introduce yourself to a colleague</a:t>
            </a:r>
          </a:p>
          <a:p>
            <a:pPr marL="742950" indent="0">
              <a:buSzPct val="108000"/>
              <a:buNone/>
            </a:pPr>
            <a:r>
              <a:rPr lang="en-US" sz="3200" dirty="0" smtClean="0"/>
              <a:t>	  (name, position &amp; district)</a:t>
            </a:r>
          </a:p>
          <a:p>
            <a:pPr marL="1143000" indent="-400050">
              <a:buSzPct val="108000"/>
              <a:buFont typeface="Wingdings" panose="05000000000000000000" pitchFamily="2" charset="2"/>
              <a:buChar char="q"/>
            </a:pPr>
            <a:r>
              <a:rPr lang="en-US" sz="3200" dirty="0" smtClean="0"/>
              <a:t>Share the information on your card</a:t>
            </a:r>
          </a:p>
          <a:p>
            <a:pPr marL="1143000" indent="-400050">
              <a:buSzPct val="108000"/>
              <a:buFont typeface="Wingdings" panose="05000000000000000000" pitchFamily="2" charset="2"/>
              <a:buChar char="q"/>
            </a:pPr>
            <a:r>
              <a:rPr lang="en-US" sz="3200" dirty="0" smtClean="0"/>
              <a:t>Share out</a:t>
            </a:r>
          </a:p>
          <a:p>
            <a:pPr marL="1143000" indent="-400050">
              <a:buSzPct val="108000"/>
              <a:buFont typeface="Wingdings" panose="05000000000000000000" pitchFamily="2" charset="2"/>
              <a:buChar char="q"/>
            </a:pPr>
            <a:endParaRPr lang="en-US" dirty="0" smtClean="0">
              <a:latin typeface="Arial Black" panose="020B0A040201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763" r="24499" b="22149"/>
          <a:stretch/>
        </p:blipFill>
        <p:spPr>
          <a:xfrm>
            <a:off x="6283842" y="1295401"/>
            <a:ext cx="1392865" cy="1245780"/>
          </a:xfrm>
          <a:prstGeom prst="rect">
            <a:avLst/>
          </a:prstGeom>
        </p:spPr>
      </p:pic>
    </p:spTree>
    <p:extLst>
      <p:ext uri="{BB962C8B-B14F-4D97-AF65-F5344CB8AC3E}">
        <p14:creationId xmlns:p14="http://schemas.microsoft.com/office/powerpoint/2010/main" val="3917488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Outcomes for Today</a:t>
            </a:r>
            <a:endParaRPr lang="en-US" b="1" dirty="0"/>
          </a:p>
        </p:txBody>
      </p:sp>
      <p:sp>
        <p:nvSpPr>
          <p:cNvPr id="2" name="Content Placeholder 1"/>
          <p:cNvSpPr>
            <a:spLocks noGrp="1"/>
          </p:cNvSpPr>
          <p:nvPr>
            <p:ph idx="1"/>
          </p:nvPr>
        </p:nvSpPr>
        <p:spPr>
          <a:xfrm>
            <a:off x="533400" y="1676400"/>
            <a:ext cx="7848600" cy="4724400"/>
          </a:xfrm>
        </p:spPr>
        <p:txBody>
          <a:bodyPr>
            <a:normAutofit/>
          </a:bodyPr>
          <a:lstStyle/>
          <a:p>
            <a:pPr marL="566928" indent="-457200"/>
            <a:r>
              <a:rPr lang="en-US" sz="3200" dirty="0" smtClean="0"/>
              <a:t>ESEA Waiver Update</a:t>
            </a:r>
          </a:p>
          <a:p>
            <a:pPr marL="566928" indent="-457200"/>
            <a:endParaRPr lang="en-US" sz="3200" dirty="0" smtClean="0"/>
          </a:p>
          <a:p>
            <a:pPr marL="566928" indent="-457200"/>
            <a:r>
              <a:rPr lang="en-US" sz="3200" dirty="0" smtClean="0"/>
              <a:t>Review SLG Goal process and requirements</a:t>
            </a:r>
          </a:p>
          <a:p>
            <a:pPr marL="566928" indent="-457200"/>
            <a:endParaRPr lang="en-US" sz="3200" dirty="0" smtClean="0"/>
          </a:p>
          <a:p>
            <a:pPr marL="566928" indent="-457200"/>
            <a:r>
              <a:rPr lang="en-US" sz="3200" dirty="0" smtClean="0"/>
              <a:t>Clarify the connection between SGPs and SLGs for the 2015-16 SY</a:t>
            </a:r>
            <a:endParaRPr lang="en-US" sz="3200" dirty="0"/>
          </a:p>
          <a:p>
            <a:pPr marL="452628" indent="-342900"/>
            <a:endParaRPr lang="en-US" dirty="0" smtClean="0"/>
          </a:p>
          <a:p>
            <a:pPr marL="452628" indent="-342900"/>
            <a:endParaRPr lang="en-US" dirty="0" smtClean="0"/>
          </a:p>
          <a:p>
            <a:pPr marL="109728" indent="0">
              <a:buNone/>
            </a:pPr>
            <a:endParaRPr lang="en-US" dirty="0"/>
          </a:p>
        </p:txBody>
      </p:sp>
    </p:spTree>
    <p:extLst>
      <p:ext uri="{BB962C8B-B14F-4D97-AF65-F5344CB8AC3E}">
        <p14:creationId xmlns:p14="http://schemas.microsoft.com/office/powerpoint/2010/main" val="1401861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ESEA Waiver Requirement</a:t>
            </a:r>
            <a:endParaRPr lang="en-US" sz="4000" b="1" dirty="0"/>
          </a:p>
        </p:txBody>
      </p:sp>
      <p:sp>
        <p:nvSpPr>
          <p:cNvPr id="3" name="Content Placeholder 2"/>
          <p:cNvSpPr>
            <a:spLocks noGrp="1"/>
          </p:cNvSpPr>
          <p:nvPr>
            <p:ph sz="quarter" idx="1"/>
          </p:nvPr>
        </p:nvSpPr>
        <p:spPr>
          <a:xfrm>
            <a:off x="457200" y="1371600"/>
            <a:ext cx="8458200" cy="5029200"/>
          </a:xfrm>
        </p:spPr>
        <p:txBody>
          <a:bodyPr>
            <a:normAutofit/>
          </a:bodyPr>
          <a:lstStyle/>
          <a:p>
            <a:r>
              <a:rPr lang="en-US" sz="2200" dirty="0" smtClean="0"/>
              <a:t>Teachers in tested grades and subjects (Grades 4-8 ELA/Math) and principals must use state assessments as one measure of student learning and growth (SLG) in their evaluation</a:t>
            </a:r>
          </a:p>
          <a:p>
            <a:r>
              <a:rPr lang="en-US" sz="2200" dirty="0" smtClean="0"/>
              <a:t>Oregon educators set two SLG goals annually; Category 1 goals are measured by state assessment; Category 2 goals are measured by other assessments </a:t>
            </a:r>
          </a:p>
          <a:p>
            <a:pPr marL="0" indent="0">
              <a:buNone/>
            </a:pPr>
            <a:endParaRPr lang="en-US" sz="1600" dirty="0" smtClean="0"/>
          </a:p>
          <a:p>
            <a:pPr marL="731520" lvl="1" indent="-457200">
              <a:buFont typeface="+mj-lt"/>
              <a:buAutoNum type="arabicPeriod"/>
            </a:pPr>
            <a:endParaRPr lang="en-US" sz="1400" dirty="0"/>
          </a:p>
        </p:txBody>
      </p:sp>
      <p:graphicFrame>
        <p:nvGraphicFramePr>
          <p:cNvPr id="4" name="Diagram 3"/>
          <p:cNvGraphicFramePr/>
          <p:nvPr>
            <p:extLst>
              <p:ext uri="{D42A27DB-BD31-4B8C-83A1-F6EECF244321}">
                <p14:modId xmlns:p14="http://schemas.microsoft.com/office/powerpoint/2010/main" val="455766437"/>
              </p:ext>
            </p:extLst>
          </p:nvPr>
        </p:nvGraphicFramePr>
        <p:xfrm>
          <a:off x="1524000" y="3733800"/>
          <a:ext cx="6096000" cy="279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entagon 4"/>
          <p:cNvSpPr/>
          <p:nvPr/>
        </p:nvSpPr>
        <p:spPr>
          <a:xfrm>
            <a:off x="1295400" y="4038600"/>
            <a:ext cx="1371600" cy="609600"/>
          </a:xfrm>
          <a:prstGeom prst="homePlat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ELA/Math</a:t>
            </a:r>
          </a:p>
          <a:p>
            <a:pPr algn="ctr"/>
            <a:r>
              <a:rPr lang="en-US" sz="1400" dirty="0">
                <a:solidFill>
                  <a:srgbClr val="FFFFFF"/>
                </a:solidFill>
              </a:rPr>
              <a:t>Grades 4-8</a:t>
            </a:r>
          </a:p>
        </p:txBody>
      </p:sp>
      <p:sp>
        <p:nvSpPr>
          <p:cNvPr id="6" name="Oval 5"/>
          <p:cNvSpPr/>
          <p:nvPr/>
        </p:nvSpPr>
        <p:spPr>
          <a:xfrm>
            <a:off x="2514600" y="3505200"/>
            <a:ext cx="2209800" cy="2133600"/>
          </a:xfrm>
          <a:prstGeom prst="ellipse">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93756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ESEA Waiver Update</a:t>
            </a:r>
            <a:r>
              <a:rPr lang="en-US" b="1" dirty="0" smtClean="0"/>
              <a:t>	</a:t>
            </a:r>
            <a:endParaRPr lang="en-US" b="1" dirty="0"/>
          </a:p>
        </p:txBody>
      </p:sp>
      <p:sp>
        <p:nvSpPr>
          <p:cNvPr id="3" name="Content Placeholder 2"/>
          <p:cNvSpPr>
            <a:spLocks noGrp="1"/>
          </p:cNvSpPr>
          <p:nvPr>
            <p:ph sz="quarter" idx="1"/>
          </p:nvPr>
        </p:nvSpPr>
        <p:spPr>
          <a:xfrm>
            <a:off x="301752" y="1527048"/>
            <a:ext cx="8503920" cy="5330952"/>
          </a:xfrm>
        </p:spPr>
        <p:txBody>
          <a:bodyPr>
            <a:normAutofit/>
          </a:bodyPr>
          <a:lstStyle/>
          <a:p>
            <a:r>
              <a:rPr lang="en-US" sz="3200" dirty="0" smtClean="0"/>
              <a:t>Oregon’s waiver approved for 3 years with conditions removed</a:t>
            </a:r>
          </a:p>
          <a:p>
            <a:endParaRPr lang="en-US" sz="800" dirty="0" smtClean="0"/>
          </a:p>
          <a:p>
            <a:endParaRPr lang="en-US" sz="800" dirty="0" smtClean="0"/>
          </a:p>
          <a:p>
            <a:r>
              <a:rPr lang="en-US" sz="3200" b="1" dirty="0" smtClean="0"/>
              <a:t>For </a:t>
            </a:r>
            <a:r>
              <a:rPr lang="en-US" sz="3200" b="1" dirty="0"/>
              <a:t>evaluation purposes </a:t>
            </a:r>
            <a:r>
              <a:rPr lang="en-US" sz="3200" dirty="0"/>
              <a:t>statewide assessments will only be used as a measure of SLG goal attainment for those grades that have baseline data</a:t>
            </a:r>
          </a:p>
          <a:p>
            <a:pPr lvl="1"/>
            <a:r>
              <a:rPr lang="en-US" sz="3200" dirty="0"/>
              <a:t>Tested grades and subjects are now ELA and Math 4-8</a:t>
            </a:r>
          </a:p>
          <a:p>
            <a:endParaRPr lang="en-US" sz="3200" dirty="0"/>
          </a:p>
        </p:txBody>
      </p:sp>
    </p:spTree>
    <p:extLst>
      <p:ext uri="{BB962C8B-B14F-4D97-AF65-F5344CB8AC3E}">
        <p14:creationId xmlns:p14="http://schemas.microsoft.com/office/powerpoint/2010/main" val="262313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001000" cy="4800600"/>
          </a:xfrm>
        </p:spPr>
        <p:txBody>
          <a:bodyPr>
            <a:noAutofit/>
          </a:bodyPr>
          <a:lstStyle/>
          <a:p>
            <a:r>
              <a:rPr lang="en-US" sz="3200" dirty="0"/>
              <a:t>ODE has requested a modification to the waiver </a:t>
            </a:r>
          </a:p>
          <a:p>
            <a:pPr lvl="1"/>
            <a:r>
              <a:rPr lang="en-US" sz="2800" dirty="0"/>
              <a:t>Districts will determine </a:t>
            </a:r>
            <a:r>
              <a:rPr lang="en-US" sz="2800" dirty="0" smtClean="0"/>
              <a:t>MSGPs, </a:t>
            </a:r>
            <a:r>
              <a:rPr lang="en-US" sz="2800" dirty="0"/>
              <a:t>but not incorporate them in educator summative evaluations for </a:t>
            </a:r>
            <a:r>
              <a:rPr lang="en-US" sz="2800" dirty="0" smtClean="0"/>
              <a:t>SY 2015-2016</a:t>
            </a:r>
          </a:p>
          <a:p>
            <a:pPr lvl="1"/>
            <a:r>
              <a:rPr lang="en-US" sz="2800" dirty="0" smtClean="0"/>
              <a:t>Districts required to provide SGP training to staff</a:t>
            </a:r>
            <a:endParaRPr lang="en-US" sz="2800" dirty="0"/>
          </a:p>
          <a:p>
            <a:pPr lvl="1"/>
            <a:endParaRPr lang="en-US" sz="2800" dirty="0"/>
          </a:p>
          <a:p>
            <a:r>
              <a:rPr lang="en-US" sz="3200" dirty="0"/>
              <a:t>ODE recommends that all educators set two goals that use Category 2 measures</a:t>
            </a:r>
          </a:p>
          <a:p>
            <a:endParaRPr lang="en-US" sz="1600" dirty="0">
              <a:latin typeface="Times New Roman" panose="02020603050405020304" pitchFamily="18" charset="0"/>
              <a:cs typeface="Times New Roman" panose="02020603050405020304" pitchFamily="18" charset="0"/>
            </a:endParaRPr>
          </a:p>
          <a:p>
            <a:pPr marL="109728" indent="0">
              <a:buNone/>
            </a:pPr>
            <a:endParaRPr lang="en-US" sz="1000" dirty="0">
              <a:latin typeface="Times New Roman" panose="02020603050405020304" pitchFamily="18" charset="0"/>
              <a:cs typeface="Times New Roman" panose="02020603050405020304" pitchFamily="18" charset="0"/>
            </a:endParaRPr>
          </a:p>
          <a:p>
            <a:pPr marL="109728" indent="0" algn="r">
              <a:buNone/>
            </a:pPr>
            <a:endParaRPr lang="en-US" sz="1100" dirty="0" smtClean="0">
              <a:solidFill>
                <a:srgbClr val="C00000"/>
              </a:solidFill>
              <a:latin typeface="Monotype Corsiva" panose="03010101010201010101" pitchFamily="66" charset="0"/>
              <a:cs typeface="Times New Roman" panose="02020603050405020304" pitchFamily="18" charset="0"/>
            </a:endParaRPr>
          </a:p>
          <a:p>
            <a:endParaRPr lang="en-US" sz="800" dirty="0"/>
          </a:p>
        </p:txBody>
      </p:sp>
      <p:sp>
        <p:nvSpPr>
          <p:cNvPr id="4" name="Title 1"/>
          <p:cNvSpPr>
            <a:spLocks noGrp="1"/>
          </p:cNvSpPr>
          <p:nvPr>
            <p:ph type="title"/>
          </p:nvPr>
        </p:nvSpPr>
        <p:spPr/>
        <p:txBody>
          <a:bodyPr>
            <a:normAutofit/>
          </a:bodyPr>
          <a:lstStyle/>
          <a:p>
            <a:r>
              <a:rPr lang="en-US" b="1" dirty="0" smtClean="0"/>
              <a:t>Request to USED for 2015-16</a:t>
            </a:r>
            <a:endParaRPr lang="en-US" b="1" dirty="0"/>
          </a:p>
        </p:txBody>
      </p:sp>
    </p:spTree>
    <p:extLst>
      <p:ext uri="{BB962C8B-B14F-4D97-AF65-F5344CB8AC3E}">
        <p14:creationId xmlns:p14="http://schemas.microsoft.com/office/powerpoint/2010/main" val="1943236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7|12.8"/>
</p:tagLst>
</file>

<file path=ppt/tags/tag2.xml><?xml version="1.0" encoding="utf-8"?>
<p:tagLst xmlns:a="http://schemas.openxmlformats.org/drawingml/2006/main" xmlns:r="http://schemas.openxmlformats.org/officeDocument/2006/relationships" xmlns:p="http://schemas.openxmlformats.org/presentationml/2006/main">
  <p:tag name="TIMING" val="|5.8"/>
</p:tagLst>
</file>

<file path=ppt/tags/tag3.xml><?xml version="1.0" encoding="utf-8"?>
<p:tagLst xmlns:a="http://schemas.openxmlformats.org/drawingml/2006/main" xmlns:r="http://schemas.openxmlformats.org/officeDocument/2006/relationships" xmlns:p="http://schemas.openxmlformats.org/presentationml/2006/main">
  <p:tag name="TIMING" val="|7.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282</TotalTime>
  <Words>4034</Words>
  <Application>Microsoft Office PowerPoint</Application>
  <PresentationFormat>On-screen Show (4:3)</PresentationFormat>
  <Paragraphs>437</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Civic</vt:lpstr>
      <vt:lpstr>ODE Update on Educator Effectiveness</vt:lpstr>
      <vt:lpstr>Warm Up</vt:lpstr>
      <vt:lpstr>Norms</vt:lpstr>
      <vt:lpstr>Connector</vt:lpstr>
      <vt:lpstr>Give One, Get One!</vt:lpstr>
      <vt:lpstr>Outcomes for Today</vt:lpstr>
      <vt:lpstr>ESEA Waiver Requirement</vt:lpstr>
      <vt:lpstr>ESEA Waiver Update </vt:lpstr>
      <vt:lpstr>Request to USED for 2015-16</vt:lpstr>
      <vt:lpstr>What is a Student Growth Percentile?</vt:lpstr>
      <vt:lpstr>What is a Median Student Growth Percentile?</vt:lpstr>
      <vt:lpstr>Impact of Class Size on SGPs</vt:lpstr>
      <vt:lpstr>Two Options; Districts Choose</vt:lpstr>
      <vt:lpstr>Timeline and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we need to do this year?</vt:lpstr>
      <vt:lpstr>SLG Requirements for 2015-16</vt:lpstr>
      <vt:lpstr>How do SGPs change the goal setting and scoring processes?</vt:lpstr>
      <vt:lpstr>Teachers and Principals in Grades 4 – 8 ELA and Math</vt:lpstr>
      <vt:lpstr>All Other Educators</vt:lpstr>
      <vt:lpstr>Quality Review Checklist</vt:lpstr>
      <vt:lpstr>Scoring SLG Goals</vt:lpstr>
      <vt:lpstr>Your Turn! </vt:lpstr>
      <vt:lpstr>PowerPoint Presentation</vt:lpstr>
      <vt:lpstr>Things to Keep in Mind…</vt:lpstr>
      <vt:lpstr>Resources</vt:lpstr>
      <vt:lpstr>Remaining questions?</vt:lpstr>
      <vt:lpstr>ODE Contacts</vt:lpstr>
    </vt:vector>
  </TitlesOfParts>
  <Company>Oregon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ODE Update on Educator Effectiveness</dc:title>
  <dc:creator>Administrator</dc:creator>
  <cp:lastModifiedBy>Administrator</cp:lastModifiedBy>
  <cp:revision>20</cp:revision>
  <cp:lastPrinted>2015-12-01T22:22:34Z</cp:lastPrinted>
  <dcterms:created xsi:type="dcterms:W3CDTF">2015-10-13T15:37:35Z</dcterms:created>
  <dcterms:modified xsi:type="dcterms:W3CDTF">2015-12-01T22:38:36Z</dcterms:modified>
</cp:coreProperties>
</file>