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7"/>
  </p:notesMasterIdLst>
  <p:handoutMasterIdLst>
    <p:handoutMasterId r:id="rId38"/>
  </p:handoutMasterIdLst>
  <p:sldIdLst>
    <p:sldId id="256" r:id="rId2"/>
    <p:sldId id="262" r:id="rId3"/>
    <p:sldId id="263" r:id="rId4"/>
    <p:sldId id="264" r:id="rId5"/>
    <p:sldId id="265" r:id="rId6"/>
    <p:sldId id="266" r:id="rId7"/>
    <p:sldId id="267" r:id="rId8"/>
    <p:sldId id="268" r:id="rId9"/>
    <p:sldId id="269" r:id="rId10"/>
    <p:sldId id="276" r:id="rId11"/>
    <p:sldId id="278" r:id="rId12"/>
    <p:sldId id="279" r:id="rId13"/>
    <p:sldId id="341" r:id="rId14"/>
    <p:sldId id="348" r:id="rId15"/>
    <p:sldId id="349" r:id="rId16"/>
    <p:sldId id="347" r:id="rId17"/>
    <p:sldId id="305" r:id="rId18"/>
    <p:sldId id="342" r:id="rId19"/>
    <p:sldId id="343" r:id="rId20"/>
    <p:sldId id="308" r:id="rId21"/>
    <p:sldId id="309" r:id="rId22"/>
    <p:sldId id="310" r:id="rId23"/>
    <p:sldId id="311" r:id="rId24"/>
    <p:sldId id="405" r:id="rId25"/>
    <p:sldId id="312" r:id="rId26"/>
    <p:sldId id="313" r:id="rId27"/>
    <p:sldId id="331" r:id="rId28"/>
    <p:sldId id="333" r:id="rId29"/>
    <p:sldId id="332" r:id="rId30"/>
    <p:sldId id="334" r:id="rId31"/>
    <p:sldId id="335" r:id="rId32"/>
    <p:sldId id="260" r:id="rId33"/>
    <p:sldId id="344" r:id="rId34"/>
    <p:sldId id="261" r:id="rId35"/>
    <p:sldId id="336" r:id="rId36"/>
  </p:sldIdLst>
  <p:sldSz cx="9144000" cy="5143500" type="screen16x9"/>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22" autoAdjust="0"/>
  </p:normalViewPr>
  <p:slideViewPr>
    <p:cSldViewPr>
      <p:cViewPr>
        <p:scale>
          <a:sx n="80" d="100"/>
          <a:sy n="80" d="100"/>
        </p:scale>
        <p:origin x="-828" y="-72"/>
      </p:cViewPr>
      <p:guideLst>
        <p:guide orient="horz" pos="1620"/>
        <p:guide pos="2880"/>
      </p:guideLst>
    </p:cSldViewPr>
  </p:slideViewPr>
  <p:notesTextViewPr>
    <p:cViewPr>
      <p:scale>
        <a:sx n="1" d="1"/>
        <a:sy n="1" d="1"/>
      </p:scale>
      <p:origin x="0" y="0"/>
    </p:cViewPr>
  </p:notesTextViewPr>
  <p:sorterViewPr>
    <p:cViewPr>
      <p:scale>
        <a:sx n="100" d="100"/>
        <a:sy n="100" d="100"/>
      </p:scale>
      <p:origin x="0" y="1674"/>
    </p:cViewPr>
  </p:sorterViewPr>
  <p:notesViewPr>
    <p:cSldViewPr>
      <p:cViewPr varScale="1">
        <p:scale>
          <a:sx n="44" d="100"/>
          <a:sy n="44" d="100"/>
        </p:scale>
        <p:origin x="-207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2F25FFD-3300-480A-95D7-BF8167467201}" type="datetimeFigureOut">
              <a:rPr lang="en-US" smtClean="0"/>
              <a:t>11/13/2015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4839917-5C42-4A0B-AF69-DAF5057899BB}" type="slidenum">
              <a:rPr lang="en-US" smtClean="0"/>
              <a:t>‹#›</a:t>
            </a:fld>
            <a:endParaRPr lang="en-US"/>
          </a:p>
        </p:txBody>
      </p:sp>
    </p:spTree>
    <p:extLst>
      <p:ext uri="{BB962C8B-B14F-4D97-AF65-F5344CB8AC3E}">
        <p14:creationId xmlns:p14="http://schemas.microsoft.com/office/powerpoint/2010/main" val="3563359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027506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dirty="0" smtClean="0"/>
              <a:t>SAY:</a:t>
            </a:r>
          </a:p>
          <a:p>
            <a:pPr>
              <a:spcBef>
                <a:spcPts val="0"/>
              </a:spcBef>
              <a:buNone/>
            </a:pPr>
            <a:endParaRPr lang="en" dirty="0" smtClean="0"/>
          </a:p>
          <a:p>
            <a:pPr marL="0" indent="0">
              <a:spcBef>
                <a:spcPts val="0"/>
              </a:spcBef>
              <a:buFont typeface="Arial" panose="020B0604020202020204" pitchFamily="34" charset="0"/>
              <a:buNone/>
            </a:pPr>
            <a:r>
              <a:rPr lang="en" dirty="0" smtClean="0"/>
              <a:t>This was the previous</a:t>
            </a:r>
            <a:r>
              <a:rPr lang="en" baseline="0" dirty="0" smtClean="0"/>
              <a:t> format of the Present Levels.  </a:t>
            </a:r>
            <a:r>
              <a:rPr lang="en" dirty="0" smtClean="0"/>
              <a:t>We </a:t>
            </a:r>
            <a:r>
              <a:rPr lang="en" dirty="0"/>
              <a:t>have been trained to think about it as a list of bullets.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US" dirty="0" smtClean="0"/>
              <a:t>SAY:</a:t>
            </a:r>
          </a:p>
          <a:p>
            <a:pPr>
              <a:spcBef>
                <a:spcPts val="0"/>
              </a:spcBef>
              <a:buNone/>
            </a:pPr>
            <a:endParaRPr lang="en-US" dirty="0" smtClean="0"/>
          </a:p>
          <a:p>
            <a:pPr>
              <a:spcBef>
                <a:spcPts val="0"/>
              </a:spcBef>
              <a:buNone/>
            </a:pPr>
            <a:r>
              <a:rPr lang="en-US" dirty="0" smtClean="0"/>
              <a:t>This</a:t>
            </a:r>
            <a:r>
              <a:rPr lang="en-US" baseline="0" dirty="0" smtClean="0"/>
              <a:t> is the new format of the Present Levels.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
              <a:t>Explain the changes.</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dirty="0" smtClean="0"/>
              <a:t>Point </a:t>
            </a:r>
            <a:r>
              <a:rPr lang="en" dirty="0"/>
              <a:t>out changes (modified cut scores, Accessibility supports language, with or without accommodations</a:t>
            </a:r>
            <a:r>
              <a:rPr lang="en" dirty="0" smtClean="0"/>
              <a:t>)</a:t>
            </a:r>
          </a:p>
          <a:p>
            <a:pPr rtl="0">
              <a:spcBef>
                <a:spcPts val="0"/>
              </a:spcBef>
              <a:buNone/>
            </a:pPr>
            <a:endParaRPr lang="e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An</a:t>
            </a:r>
            <a:r>
              <a:rPr lang="en" baseline="0" dirty="0" smtClean="0"/>
              <a:t> IEP team CANNOT exempt a student from taking the statewide assessment even if the parent is requesting for his/her child to not participate in statewide assessment.  The IEP team must make the decision between taking the standard or alternate, and identify accessibility supports for each assessment.</a:t>
            </a:r>
            <a:endParaRPr lang="en" dirty="0" smtClean="0"/>
          </a:p>
          <a:p>
            <a:pPr rtl="0">
              <a:spcBef>
                <a:spcPts val="0"/>
              </a:spcBef>
              <a:buNone/>
            </a:pPr>
            <a:endParaRPr lang="en" dirty="0"/>
          </a:p>
          <a:p>
            <a:pPr>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dirty="0" smtClean="0"/>
              <a:t>Point </a:t>
            </a:r>
            <a:r>
              <a:rPr lang="en" dirty="0"/>
              <a:t>out changes </a:t>
            </a:r>
            <a:r>
              <a:rPr lang="en" dirty="0" smtClean="0"/>
              <a:t>(Accessibility </a:t>
            </a:r>
            <a:r>
              <a:rPr lang="en" dirty="0"/>
              <a:t>supports language, with or without </a:t>
            </a:r>
            <a:r>
              <a:rPr lang="en" dirty="0" smtClean="0"/>
              <a:t>accommodations, exemption decisions)</a:t>
            </a:r>
          </a:p>
          <a:p>
            <a:pPr rtl="0">
              <a:spcBef>
                <a:spcPts val="0"/>
              </a:spcBef>
              <a:buNone/>
            </a:pPr>
            <a:endParaRPr lang="en" dirty="0" smtClean="0"/>
          </a:p>
          <a:p>
            <a:pPr rtl="0">
              <a:spcBef>
                <a:spcPts val="0"/>
              </a:spcBef>
              <a:buNone/>
            </a:pPr>
            <a:r>
              <a:rPr lang="en" dirty="0" smtClean="0"/>
              <a:t>An</a:t>
            </a:r>
            <a:r>
              <a:rPr lang="en" baseline="0" dirty="0" smtClean="0"/>
              <a:t> IEP team CANNOT exempt a </a:t>
            </a:r>
            <a:r>
              <a:rPr lang="en-US" baseline="0" dirty="0" smtClean="0"/>
              <a:t>student </a:t>
            </a:r>
            <a:r>
              <a:rPr lang="en" baseline="0" dirty="0" smtClean="0"/>
              <a:t>from taking the statewide assessment even if the parent is requesting for his/her child to not participate in statewide assessment.  The IEP team must make the decision between taking the standard or alternate, and identify accessibility supports for each assessment.</a:t>
            </a:r>
            <a:endParaRPr lang="en" dirty="0"/>
          </a:p>
          <a:p>
            <a:pPr>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dirty="0" smtClean="0">
                <a:solidFill>
                  <a:schemeClr val="dk1"/>
                </a:solidFill>
              </a:rPr>
              <a:t>An</a:t>
            </a:r>
            <a:r>
              <a:rPr lang="en-US" sz="1100" b="0" u="none" baseline="0" dirty="0" smtClean="0">
                <a:solidFill>
                  <a:schemeClr val="dk1"/>
                </a:solidFill>
              </a:rPr>
              <a:t> IEP team </a:t>
            </a:r>
            <a:r>
              <a:rPr lang="en-US" sz="1100" b="1" u="sng" dirty="0" smtClean="0">
                <a:solidFill>
                  <a:schemeClr val="dk1"/>
                </a:solidFill>
              </a:rPr>
              <a:t>cannot</a:t>
            </a:r>
            <a:r>
              <a:rPr lang="en-US" sz="1100" dirty="0" smtClean="0">
                <a:solidFill>
                  <a:schemeClr val="dk1"/>
                </a:solidFill>
              </a:rPr>
              <a:t> exempt a student from participating in all domains for ELPA</a:t>
            </a:r>
            <a:r>
              <a:rPr lang="en-US" sz="1100" baseline="0" dirty="0" smtClean="0">
                <a:solidFill>
                  <a:schemeClr val="dk1"/>
                </a:solidFill>
              </a:rPr>
              <a:t> and the student must participate in at least one</a:t>
            </a:r>
            <a:r>
              <a:rPr lang="en-US" sz="1100" dirty="0" smtClean="0">
                <a:solidFill>
                  <a:schemeClr val="dk1"/>
                </a:solidFill>
              </a:rPr>
              <a:t>.  As for</a:t>
            </a:r>
            <a:r>
              <a:rPr lang="en-US" sz="1100" baseline="0" dirty="0" smtClean="0">
                <a:solidFill>
                  <a:schemeClr val="dk1"/>
                </a:solidFill>
              </a:rPr>
              <a:t> KA, the domain “Approached to Learning” is a rating scale and all students can have one completed by the teacher/evaluator.</a:t>
            </a:r>
            <a:endParaRPr lang="en-US" sz="1100" dirty="0" smtClean="0">
              <a:solidFill>
                <a:schemeClr val="dk1"/>
              </a:solidFill>
            </a:endParaRPr>
          </a:p>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dirty="0"/>
              <a:t>SAY:</a:t>
            </a:r>
          </a:p>
          <a:p>
            <a:pPr lvl="0" rtl="0">
              <a:lnSpc>
                <a:spcPct val="115000"/>
              </a:lnSpc>
              <a:spcBef>
                <a:spcPts val="0"/>
              </a:spcBef>
              <a:buClr>
                <a:schemeClr val="dk1"/>
              </a:buClr>
              <a:buFont typeface="Arial"/>
              <a:buNone/>
            </a:pPr>
            <a:endParaRPr dirty="0"/>
          </a:p>
          <a:p>
            <a:pPr marL="457200" lvl="0" indent="-317500" rtl="0">
              <a:lnSpc>
                <a:spcPct val="115000"/>
              </a:lnSpc>
              <a:spcBef>
                <a:spcPts val="0"/>
              </a:spcBef>
              <a:buClr>
                <a:srgbClr val="000000"/>
              </a:buClr>
              <a:buSzPct val="127272"/>
              <a:buFont typeface="Arial"/>
              <a:buChar char="●"/>
            </a:pPr>
            <a:r>
              <a:rPr lang="en" dirty="0"/>
              <a:t>The demographics page varies from district to district - some </a:t>
            </a:r>
            <a:r>
              <a:rPr lang="en" dirty="0" smtClean="0"/>
              <a:t>may have </a:t>
            </a:r>
            <a:r>
              <a:rPr lang="en" dirty="0"/>
              <a:t>additional information.</a:t>
            </a:r>
          </a:p>
          <a:p>
            <a:pPr marL="457200" lvl="0" indent="-317500" rtl="0">
              <a:lnSpc>
                <a:spcPct val="115000"/>
              </a:lnSpc>
              <a:spcBef>
                <a:spcPts val="0"/>
              </a:spcBef>
              <a:buClr>
                <a:srgbClr val="000000"/>
              </a:buClr>
              <a:buSzPct val="127272"/>
              <a:buFont typeface="Arial"/>
              <a:buChar char="●"/>
            </a:pPr>
            <a:r>
              <a:rPr lang="en" dirty="0"/>
              <a:t>Next slide identifies the changes.</a:t>
            </a:r>
          </a:p>
          <a:p>
            <a:pPr>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dirty="0"/>
              <a:t>New guidance and </a:t>
            </a:r>
            <a:r>
              <a:rPr lang="en" dirty="0" smtClean="0"/>
              <a:t>tools </a:t>
            </a:r>
            <a:r>
              <a:rPr lang="en" dirty="0"/>
              <a:t>are </a:t>
            </a:r>
            <a:r>
              <a:rPr lang="en" dirty="0" smtClean="0"/>
              <a:t>available.</a:t>
            </a:r>
          </a:p>
          <a:p>
            <a:pPr rtl="0">
              <a:spcBef>
                <a:spcPts val="0"/>
              </a:spcBef>
              <a:buNone/>
            </a:pPr>
            <a:endParaRPr lang="en" dirty="0" smtClean="0"/>
          </a:p>
          <a:p>
            <a:pPr rtl="0">
              <a:spcBef>
                <a:spcPts val="0"/>
              </a:spcBef>
              <a:buNone/>
            </a:pPr>
            <a:r>
              <a:rPr lang="en" dirty="0" smtClean="0"/>
              <a:t>TOOLS:</a:t>
            </a:r>
          </a:p>
          <a:p>
            <a:pPr marL="171450" indent="-171450" rtl="0">
              <a:spcBef>
                <a:spcPts val="0"/>
              </a:spcBef>
              <a:buFont typeface="Arial" panose="020B0604020202020204" pitchFamily="34" charset="0"/>
              <a:buChar char="•"/>
            </a:pPr>
            <a:r>
              <a:rPr lang="en" dirty="0" smtClean="0"/>
              <a:t>Decision making Guidance</a:t>
            </a:r>
          </a:p>
          <a:p>
            <a:pPr marL="171450" indent="-171450" rtl="0">
              <a:spcBef>
                <a:spcPts val="0"/>
              </a:spcBef>
              <a:buFont typeface="Arial" panose="020B0604020202020204" pitchFamily="34" charset="0"/>
              <a:buChar char="•"/>
            </a:pPr>
            <a:r>
              <a:rPr lang="en" dirty="0" smtClean="0"/>
              <a:t>Decision making Checklist</a:t>
            </a:r>
          </a:p>
          <a:p>
            <a:pPr marL="171450" indent="-171450" rtl="0">
              <a:spcBef>
                <a:spcPts val="0"/>
              </a:spcBef>
              <a:buFont typeface="Arial" panose="020B0604020202020204" pitchFamily="34" charset="0"/>
              <a:buChar char="•"/>
            </a:pPr>
            <a:r>
              <a:rPr lang="en" dirty="0" smtClean="0"/>
              <a:t>Decision making Flowchart</a:t>
            </a:r>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900" dirty="0">
                <a:solidFill>
                  <a:schemeClr val="dk1"/>
                </a:solidFill>
                <a:latin typeface="Verdana"/>
                <a:ea typeface="Verdana"/>
                <a:cs typeface="Verdana"/>
                <a:sym typeface="Verdana"/>
              </a:rPr>
              <a:t>Group discussion, take a minute, then share out.</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r>
              <a:rPr lang="en" sz="900" dirty="0">
                <a:solidFill>
                  <a:schemeClr val="dk1"/>
                </a:solidFill>
                <a:latin typeface="Verdana"/>
                <a:ea typeface="Verdana"/>
                <a:cs typeface="Verdana"/>
                <a:sym typeface="Verdana"/>
              </a:rPr>
              <a:t>We have looked at many IEP goals and we haven’t seen much of a difference between them.  Also, we see IEPs that are written the the objective being more measurable than the overall goal.</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r>
              <a:rPr lang="en" sz="900" dirty="0">
                <a:solidFill>
                  <a:schemeClr val="dk1"/>
                </a:solidFill>
                <a:latin typeface="Verdana"/>
                <a:ea typeface="Verdana"/>
                <a:cs typeface="Verdana"/>
                <a:sym typeface="Verdana"/>
              </a:rPr>
              <a:t>BENCHMARKS</a:t>
            </a:r>
          </a:p>
          <a:p>
            <a:pPr rtl="0">
              <a:spcBef>
                <a:spcPts val="0"/>
              </a:spcBef>
              <a:buNone/>
            </a:pPr>
            <a:r>
              <a:rPr lang="en" sz="900" dirty="0">
                <a:solidFill>
                  <a:schemeClr val="dk1"/>
                </a:solidFill>
                <a:latin typeface="Verdana"/>
                <a:ea typeface="Verdana"/>
                <a:cs typeface="Verdana"/>
                <a:sym typeface="Verdana"/>
              </a:rPr>
              <a:t>OAR 581-015-2000(34): Short Term-objectives means measureable intermediate performance steps that will enable parents, students and educators to gage, at  intermediate times during the year how well the child is progressing toward the annual goals by either:</a:t>
            </a:r>
          </a:p>
          <a:p>
            <a:pPr marL="457200" lvl="0" indent="-285750" rtl="0">
              <a:spcBef>
                <a:spcPts val="0"/>
              </a:spcBef>
              <a:buClr>
                <a:schemeClr val="dk1"/>
              </a:buClr>
              <a:buSzPct val="100000"/>
              <a:buFont typeface="Verdana"/>
              <a:buAutoNum type="alphaLcPeriod"/>
            </a:pPr>
            <a:r>
              <a:rPr lang="en" sz="900" dirty="0">
                <a:solidFill>
                  <a:schemeClr val="dk1"/>
                </a:solidFill>
                <a:latin typeface="Verdana"/>
                <a:ea typeface="Verdana"/>
                <a:cs typeface="Verdana"/>
                <a:sym typeface="Verdana"/>
              </a:rPr>
              <a:t>Breaking down the skills described in the goal into discrete components, or</a:t>
            </a:r>
          </a:p>
          <a:p>
            <a:pPr marL="457200" lvl="0" indent="-285750" rtl="0">
              <a:spcBef>
                <a:spcPts val="0"/>
              </a:spcBef>
              <a:buClr>
                <a:schemeClr val="dk1"/>
              </a:buClr>
              <a:buSzPct val="100000"/>
              <a:buFont typeface="Verdana"/>
              <a:buAutoNum type="alphaLcPeriod"/>
            </a:pPr>
            <a:r>
              <a:rPr lang="en" sz="900" dirty="0">
                <a:solidFill>
                  <a:schemeClr val="dk1"/>
                </a:solidFill>
                <a:latin typeface="Verdana"/>
                <a:ea typeface="Verdana"/>
                <a:cs typeface="Verdana"/>
                <a:sym typeface="Verdana"/>
              </a:rPr>
              <a:t>Describing the amount of progress the child is expected to make within specified segments of the year</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endParaRPr sz="900" dirty="0">
              <a:solidFill>
                <a:schemeClr val="dk1"/>
              </a:solidFill>
              <a:latin typeface="Verdana"/>
              <a:ea typeface="Verdana"/>
              <a:cs typeface="Verdana"/>
              <a:sym typeface="Verdana"/>
            </a:endParaRPr>
          </a:p>
          <a:p>
            <a:pPr lvl="0" rtl="0">
              <a:spcBef>
                <a:spcPts val="0"/>
              </a:spcBef>
              <a:buNone/>
            </a:pPr>
            <a:r>
              <a:rPr lang="en" sz="900" dirty="0">
                <a:solidFill>
                  <a:schemeClr val="dk1"/>
                </a:solidFill>
                <a:latin typeface="Verdana"/>
                <a:ea typeface="Verdana"/>
                <a:cs typeface="Verdana"/>
                <a:sym typeface="Verdana"/>
              </a:rPr>
              <a:t>What do you do in your district?  Do you write objectives for all goals?</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endParaRPr sz="900" dirty="0">
              <a:solidFill>
                <a:schemeClr val="dk1"/>
              </a:solidFill>
              <a:latin typeface="Verdana"/>
              <a:ea typeface="Verdana"/>
              <a:cs typeface="Verdana"/>
              <a:sym typeface="Verdana"/>
            </a:endParaRPr>
          </a:p>
          <a:p>
            <a:pPr>
              <a:spcBef>
                <a:spcPts val="0"/>
              </a:spcBef>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900" dirty="0">
                <a:solidFill>
                  <a:schemeClr val="dk1"/>
                </a:solidFill>
                <a:latin typeface="Verdana"/>
                <a:ea typeface="Verdana"/>
                <a:cs typeface="Verdana"/>
                <a:sym typeface="Verdana"/>
              </a:rPr>
              <a:t>Group discussion, take a minute, then share out.</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r>
              <a:rPr lang="en" sz="900" dirty="0">
                <a:solidFill>
                  <a:schemeClr val="dk1"/>
                </a:solidFill>
                <a:latin typeface="Verdana"/>
                <a:ea typeface="Verdana"/>
                <a:cs typeface="Verdana"/>
                <a:sym typeface="Verdana"/>
              </a:rPr>
              <a:t>We have looked at many IEP goals and we haven’t seen much of a difference between them.  Also, we see IEPs that are written the the objective being more measurable than the overall goal.</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r>
              <a:rPr lang="en" sz="900" dirty="0">
                <a:solidFill>
                  <a:schemeClr val="dk1"/>
                </a:solidFill>
                <a:latin typeface="Verdana"/>
                <a:ea typeface="Verdana"/>
                <a:cs typeface="Verdana"/>
                <a:sym typeface="Verdana"/>
              </a:rPr>
              <a:t>BENCHMARKS</a:t>
            </a:r>
          </a:p>
          <a:p>
            <a:pPr rtl="0">
              <a:spcBef>
                <a:spcPts val="0"/>
              </a:spcBef>
              <a:buNone/>
            </a:pPr>
            <a:r>
              <a:rPr lang="en" sz="900" dirty="0">
                <a:solidFill>
                  <a:schemeClr val="dk1"/>
                </a:solidFill>
                <a:latin typeface="Verdana"/>
                <a:ea typeface="Verdana"/>
                <a:cs typeface="Verdana"/>
                <a:sym typeface="Verdana"/>
              </a:rPr>
              <a:t>OAR 581-015-2000(34): Short Term-objectives means measureable intermediate performance steps that will enable parents, students and educators to gage, at  intermediate times during the year how well the child is progressing toward the annual goals by either:</a:t>
            </a:r>
          </a:p>
          <a:p>
            <a:pPr marL="457200" lvl="0" indent="-285750" rtl="0">
              <a:spcBef>
                <a:spcPts val="0"/>
              </a:spcBef>
              <a:buClr>
                <a:schemeClr val="dk1"/>
              </a:buClr>
              <a:buSzPct val="100000"/>
              <a:buFont typeface="Verdana"/>
              <a:buAutoNum type="alphaLcPeriod"/>
            </a:pPr>
            <a:r>
              <a:rPr lang="en" sz="900" dirty="0">
                <a:solidFill>
                  <a:schemeClr val="dk1"/>
                </a:solidFill>
                <a:latin typeface="Verdana"/>
                <a:ea typeface="Verdana"/>
                <a:cs typeface="Verdana"/>
                <a:sym typeface="Verdana"/>
              </a:rPr>
              <a:t>Breaking down the skills described in the goal into discrete components, or</a:t>
            </a:r>
          </a:p>
          <a:p>
            <a:pPr marL="457200" lvl="0" indent="-285750" rtl="0">
              <a:spcBef>
                <a:spcPts val="0"/>
              </a:spcBef>
              <a:buClr>
                <a:schemeClr val="dk1"/>
              </a:buClr>
              <a:buSzPct val="100000"/>
              <a:buFont typeface="Verdana"/>
              <a:buAutoNum type="alphaLcPeriod"/>
            </a:pPr>
            <a:r>
              <a:rPr lang="en" sz="900" dirty="0">
                <a:solidFill>
                  <a:schemeClr val="dk1"/>
                </a:solidFill>
                <a:latin typeface="Verdana"/>
                <a:ea typeface="Verdana"/>
                <a:cs typeface="Verdana"/>
                <a:sym typeface="Verdana"/>
              </a:rPr>
              <a:t>Describing the amount of progress the child is expected to make within specified segments of the year</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endParaRPr sz="900" dirty="0">
              <a:solidFill>
                <a:schemeClr val="dk1"/>
              </a:solidFill>
              <a:latin typeface="Verdana"/>
              <a:ea typeface="Verdana"/>
              <a:cs typeface="Verdana"/>
              <a:sym typeface="Verdana"/>
            </a:endParaRPr>
          </a:p>
          <a:p>
            <a:pPr lvl="0" rtl="0">
              <a:spcBef>
                <a:spcPts val="0"/>
              </a:spcBef>
              <a:buNone/>
            </a:pPr>
            <a:r>
              <a:rPr lang="en" sz="900" dirty="0">
                <a:solidFill>
                  <a:schemeClr val="dk1"/>
                </a:solidFill>
                <a:latin typeface="Verdana"/>
                <a:ea typeface="Verdana"/>
                <a:cs typeface="Verdana"/>
                <a:sym typeface="Verdana"/>
              </a:rPr>
              <a:t>What do you do in your district?  Do you write objectives for all goals?</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endParaRPr sz="900" dirty="0">
              <a:solidFill>
                <a:schemeClr val="dk1"/>
              </a:solidFill>
              <a:latin typeface="Verdana"/>
              <a:ea typeface="Verdana"/>
              <a:cs typeface="Verdana"/>
              <a:sym typeface="Verdana"/>
            </a:endParaRPr>
          </a:p>
          <a:p>
            <a:pPr>
              <a:spcBef>
                <a:spcPts val="0"/>
              </a:spcBef>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dirty="0" smtClean="0"/>
              <a:t>SDI</a:t>
            </a:r>
            <a:endParaRPr lang="en" dirty="0"/>
          </a:p>
          <a:p>
            <a:pPr rtl="0">
              <a:spcBef>
                <a:spcPts val="0"/>
              </a:spcBef>
              <a:buNone/>
            </a:pPr>
            <a:r>
              <a:rPr lang="en" dirty="0"/>
              <a:t>Related Services</a:t>
            </a:r>
          </a:p>
          <a:p>
            <a:pPr rtl="0">
              <a:spcBef>
                <a:spcPts val="0"/>
              </a:spcBef>
              <a:buNone/>
            </a:pPr>
            <a:r>
              <a:rPr lang="en" dirty="0"/>
              <a:t>Supplemental Aids/Services: Accommodations</a:t>
            </a:r>
          </a:p>
          <a:p>
            <a:pPr lvl="0" rtl="0">
              <a:spcBef>
                <a:spcPts val="0"/>
              </a:spcBef>
              <a:buClr>
                <a:schemeClr val="dk1"/>
              </a:buClr>
              <a:buSzPct val="100000"/>
              <a:buFont typeface="Arial"/>
              <a:buNone/>
            </a:pPr>
            <a:r>
              <a:rPr lang="en" dirty="0">
                <a:solidFill>
                  <a:schemeClr val="dk1"/>
                </a:solidFill>
              </a:rPr>
              <a:t>Supplemental Aids/Services: Modifications</a:t>
            </a:r>
          </a:p>
          <a:p>
            <a:pPr rtl="0">
              <a:spcBef>
                <a:spcPts val="0"/>
              </a:spcBef>
              <a:buNone/>
            </a:pPr>
            <a:r>
              <a:rPr lang="en" dirty="0"/>
              <a:t>Program Modifications/Supports for school personnel</a:t>
            </a:r>
          </a:p>
          <a:p>
            <a:pPr rtl="0">
              <a:spcBef>
                <a:spcPts val="0"/>
              </a:spcBef>
              <a:buNone/>
            </a:pPr>
            <a:endParaRPr dirty="0"/>
          </a:p>
          <a:p>
            <a:pPr rtl="0">
              <a:spcBef>
                <a:spcPts val="0"/>
              </a:spcBef>
              <a:buNone/>
            </a:pPr>
            <a:r>
              <a:rPr lang="en" dirty="0"/>
              <a:t>Frequency</a:t>
            </a:r>
          </a:p>
          <a:p>
            <a:pPr rtl="0">
              <a:spcBef>
                <a:spcPts val="0"/>
              </a:spcBef>
              <a:buNone/>
            </a:pPr>
            <a:r>
              <a:rPr lang="en" dirty="0"/>
              <a:t>Location</a:t>
            </a:r>
          </a:p>
          <a:p>
            <a:pPr rtl="0">
              <a:spcBef>
                <a:spcPts val="0"/>
              </a:spcBef>
              <a:buNone/>
            </a:pPr>
            <a:r>
              <a:rPr lang="en" dirty="0"/>
              <a:t>Start/End Date</a:t>
            </a:r>
          </a:p>
          <a:p>
            <a:pPr rtl="0">
              <a:spcBef>
                <a:spcPts val="0"/>
              </a:spcBef>
              <a:buNone/>
            </a:pPr>
            <a:r>
              <a:rPr lang="en" dirty="0"/>
              <a:t>Provider</a:t>
            </a:r>
          </a:p>
          <a:p>
            <a:pPr rtl="0">
              <a:spcBef>
                <a:spcPts val="0"/>
              </a:spcBef>
              <a:buNone/>
            </a:pPr>
            <a:r>
              <a:rPr lang="en" dirty="0"/>
              <a:t>Role Responsible for Monitoring</a:t>
            </a:r>
          </a:p>
          <a:p>
            <a:pPr rtl="0">
              <a:spcBef>
                <a:spcPts val="0"/>
              </a:spcBef>
              <a:buNone/>
            </a:pPr>
            <a:endParaRPr dirty="0"/>
          </a:p>
          <a:p>
            <a:pPr rtl="0">
              <a:spcBef>
                <a:spcPts val="0"/>
              </a:spcBef>
              <a:buNone/>
            </a:pPr>
            <a:r>
              <a:rPr lang="en" dirty="0"/>
              <a:t>Share out. (10 minutes)</a:t>
            </a:r>
          </a:p>
          <a:p>
            <a:pPr>
              <a:spcBef>
                <a:spcPts val="0"/>
              </a:spcBef>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5" name="Shape 55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dirty="0"/>
              <a:t>Above is the new look of the ESY section of the IEP.  We have include the portions required by rule.</a:t>
            </a:r>
          </a:p>
          <a:p>
            <a:pPr rtl="0">
              <a:spcBef>
                <a:spcPts val="0"/>
              </a:spcBef>
              <a:buNone/>
            </a:pPr>
            <a:endParaRPr dirty="0"/>
          </a:p>
          <a:p>
            <a:pPr rtl="0">
              <a:spcBef>
                <a:spcPts val="0"/>
              </a:spcBef>
              <a:buNone/>
            </a:pPr>
            <a:r>
              <a:rPr lang="en" dirty="0"/>
              <a:t>Do you you know your district’s policy regarding ESY?  Look at the guidance document and discuss with your group.</a:t>
            </a:r>
          </a:p>
          <a:p>
            <a:pPr rtl="0">
              <a:spcBef>
                <a:spcPts val="0"/>
              </a:spcBef>
              <a:buNone/>
            </a:pPr>
            <a:endParaRPr dirty="0"/>
          </a:p>
          <a:p>
            <a:pPr rtl="0">
              <a:spcBef>
                <a:spcPts val="0"/>
              </a:spcBef>
              <a:buNone/>
            </a:pPr>
            <a:endParaRPr dirty="0"/>
          </a:p>
          <a:p>
            <a:pPr>
              <a:spcBef>
                <a:spcPts val="0"/>
              </a:spcBef>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1" name="Shape 56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
              <a:t>Above is the new look of the ESY section of the IEP.  We have include the portions required by rule.</a:t>
            </a:r>
          </a:p>
          <a:p>
            <a:pPr lvl="0" rtl="0">
              <a:spcBef>
                <a:spcPts val="0"/>
              </a:spcBef>
              <a:buNone/>
            </a:pPr>
            <a:endParaRPr/>
          </a:p>
          <a:p>
            <a:pPr lvl="0" rtl="0">
              <a:spcBef>
                <a:spcPts val="0"/>
              </a:spcBef>
              <a:buNone/>
            </a:pPr>
            <a:r>
              <a:rPr lang="en"/>
              <a:t>Do you you know your district’s policy regarding ESY?  Look at the guidance document and discuss with your group.</a:t>
            </a: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600"/>
              </a:spcBef>
              <a:buNone/>
            </a:pPr>
            <a:endParaRPr lang="e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600"/>
              </a:spcBef>
              <a:buNone/>
            </a:pPr>
            <a:endParaRPr lang="e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600"/>
              </a:spcBef>
              <a:buNone/>
            </a:pPr>
            <a:endParaRPr dirty="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7" name="Shape 56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US" sz="1200" dirty="0" smtClean="0"/>
              <a:t>SAY:</a:t>
            </a:r>
          </a:p>
          <a:p>
            <a:pPr lvl="0" rtl="0">
              <a:spcBef>
                <a:spcPts val="0"/>
              </a:spcBef>
              <a:buNone/>
            </a:pPr>
            <a:endParaRPr lang="en-US" sz="1200" dirty="0" smtClean="0"/>
          </a:p>
          <a:p>
            <a:pPr marL="171450" lvl="0" indent="-171450" rtl="0">
              <a:spcBef>
                <a:spcPts val="0"/>
              </a:spcBef>
              <a:buFont typeface="Arial" panose="020B0604020202020204" pitchFamily="34" charset="0"/>
              <a:buChar char="•"/>
            </a:pPr>
            <a:r>
              <a:rPr lang="en-US" sz="1200" dirty="0" smtClean="0"/>
              <a:t>Additional</a:t>
            </a:r>
            <a:r>
              <a:rPr lang="en-US" sz="1200" baseline="0" dirty="0" smtClean="0"/>
              <a:t> lines were added for Parent, Special Education Teacher/Provider, and General Education Teacher.</a:t>
            </a:r>
          </a:p>
          <a:p>
            <a:pPr marL="171450" lvl="0" indent="-171450" rtl="0">
              <a:spcBef>
                <a:spcPts val="0"/>
              </a:spcBef>
              <a:buFont typeface="Arial" panose="020B0604020202020204" pitchFamily="34" charset="0"/>
              <a:buChar char="•"/>
            </a:pPr>
            <a:r>
              <a:rPr lang="en-US" sz="1200" baseline="0" dirty="0" smtClean="0"/>
              <a:t>Additional sections to document “district provided interpreter” and providing procedural safeguards.  Remember, the interpreter is not a team member, the individual is providing a service and not making decisions.</a:t>
            </a: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US" dirty="0" smtClean="0"/>
              <a:t>SAY:</a:t>
            </a:r>
          </a:p>
          <a:p>
            <a:pPr>
              <a:spcBef>
                <a:spcPts val="0"/>
              </a:spcBef>
              <a:buNone/>
            </a:pPr>
            <a:endParaRPr lang="en-US" dirty="0" smtClean="0"/>
          </a:p>
          <a:p>
            <a:pPr marL="171450" indent="-171450">
              <a:spcBef>
                <a:spcPts val="0"/>
              </a:spcBef>
              <a:buFont typeface="Arial" panose="020B0604020202020204" pitchFamily="34" charset="0"/>
              <a:buChar char="•"/>
            </a:pPr>
            <a:r>
              <a:rPr lang="en-US" dirty="0" smtClean="0"/>
              <a:t>There</a:t>
            </a:r>
            <a:r>
              <a:rPr lang="en-US" baseline="0" dirty="0" smtClean="0"/>
              <a:t> was a change with the order that the special factors were listed.</a:t>
            </a:r>
          </a:p>
          <a:p>
            <a:pPr marL="171450" indent="-171450">
              <a:spcBef>
                <a:spcPts val="0"/>
              </a:spcBef>
              <a:buFont typeface="Arial" panose="020B0604020202020204" pitchFamily="34" charset="0"/>
              <a:buChar char="•"/>
            </a:pPr>
            <a:r>
              <a:rPr lang="en-US" baseline="0" dirty="0" smtClean="0"/>
              <a:t>English Language Proficiency Level is required.</a:t>
            </a:r>
          </a:p>
          <a:p>
            <a:pPr marL="171450" indent="-171450">
              <a:spcBef>
                <a:spcPts val="0"/>
              </a:spcBef>
              <a:buFont typeface="Arial" panose="020B0604020202020204" pitchFamily="34" charset="0"/>
              <a:buChar char="•"/>
            </a:pPr>
            <a:r>
              <a:rPr lang="en-US" baseline="0" dirty="0" smtClean="0"/>
              <a:t>Additional special factor to consider is the consideration for “accessible instructional materials”.</a:t>
            </a:r>
          </a:p>
          <a:p>
            <a:pPr>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de.state.or.us/search/results/?id=17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de.state.or.us/search/page/?id=116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ode.state.or.us/search/page/?=4279" TargetMode="External"/><Relationship Id="rId5" Type="http://schemas.openxmlformats.org/officeDocument/2006/relationships/hyperlink" Target="http://www.transitionta.org/" TargetMode="External"/><Relationship Id="rId4" Type="http://schemas.openxmlformats.org/officeDocument/2006/relationships/hyperlink" Target="http://www.ode.state.or.us/search/page/?id=4157"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ode.state.or.us/search/page/?id=1827"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ode.state.or.us/teachlearn/testing/admin/alt/ea/updates/oregonaccessibilitymanual.pdf" TargetMode="External"/><Relationship Id="rId4" Type="http://schemas.openxmlformats.org/officeDocument/2006/relationships/hyperlink" Target="http://www.douglasesd.k12.or.us/ota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idea.ed.gov/explore/hom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oregonlaws.org/ors/volume/9" TargetMode="External"/><Relationship Id="rId5" Type="http://schemas.openxmlformats.org/officeDocument/2006/relationships/hyperlink" Target="http://arcweb.sos.state.or.us/pages/rules/oars_500/oar_581/581_tofc.html" TargetMode="External"/><Relationship Id="rId4" Type="http://schemas.openxmlformats.org/officeDocument/2006/relationships/hyperlink" Target="http://www2.ed.gov/policy/speced/guid/idea/letters/revpolicy/index.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laura.petschauer@state.or.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361950"/>
            <a:ext cx="7772400" cy="2590800"/>
          </a:xfrm>
          <a:prstGeom prst="rect">
            <a:avLst/>
          </a:prstGeom>
        </p:spPr>
        <p:txBody>
          <a:bodyPr lIns="91425" tIns="91425" rIns="91425" bIns="91425" anchor="b" anchorCtr="0">
            <a:noAutofit/>
          </a:bodyPr>
          <a:lstStyle/>
          <a:p>
            <a:pPr>
              <a:spcBef>
                <a:spcPts val="0"/>
              </a:spcBef>
              <a:buNone/>
            </a:pPr>
            <a:r>
              <a:rPr lang="en" sz="5400" dirty="0" smtClean="0"/>
              <a:t>NEW Oregon IEP: </a:t>
            </a:r>
            <a:r>
              <a:rPr lang="en" sz="4400" dirty="0" smtClean="0"/>
              <a:t>Identifying Changes and Useful Tools</a:t>
            </a:r>
            <a:endParaRPr lang="en" sz="4400" dirty="0"/>
          </a:p>
        </p:txBody>
      </p:sp>
      <p:sp>
        <p:nvSpPr>
          <p:cNvPr id="3" name="Shape 30"/>
          <p:cNvSpPr txBox="1">
            <a:spLocks/>
          </p:cNvSpPr>
          <p:nvPr/>
        </p:nvSpPr>
        <p:spPr>
          <a:xfrm>
            <a:off x="838200" y="3409950"/>
            <a:ext cx="7772400" cy="12954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rtl val="0"/>
              </a:defRPr>
            </a:lvl1pPr>
            <a:lvl2pPr marR="0" algn="ctr" rtl="0">
              <a:lnSpc>
                <a:spcPct val="100000"/>
              </a:lnSpc>
              <a:spcBef>
                <a:spcPts val="0"/>
              </a:spcBef>
              <a:spcAft>
                <a:spcPts val="0"/>
              </a:spcAft>
              <a:buClr>
                <a:schemeClr val="dk1"/>
              </a:buClr>
              <a:buSzPct val="100000"/>
              <a:buNone/>
              <a:defRPr sz="4800" b="1" i="0" u="none" strike="noStrike" cap="none" baseline="0">
                <a:solidFill>
                  <a:schemeClr val="dk1"/>
                </a:solidFill>
                <a:latin typeface="Arial"/>
                <a:ea typeface="Arial"/>
                <a:cs typeface="Arial"/>
                <a:sym typeface="Arial"/>
                <a:rtl val="0"/>
              </a:defRPr>
            </a:lvl2pPr>
            <a:lvl3pPr algn="ctr">
              <a:spcBef>
                <a:spcPts val="0"/>
              </a:spcBef>
              <a:buClr>
                <a:schemeClr val="dk1"/>
              </a:buClr>
              <a:buSzPct val="100000"/>
              <a:buNone/>
              <a:defRPr sz="4800" b="1">
                <a:solidFill>
                  <a:schemeClr val="dk1"/>
                </a:solidFill>
              </a:defRPr>
            </a:lvl3pPr>
            <a:lvl4pPr algn="ctr">
              <a:spcBef>
                <a:spcPts val="0"/>
              </a:spcBef>
              <a:buClr>
                <a:schemeClr val="dk1"/>
              </a:buClr>
              <a:buSzPct val="100000"/>
              <a:buNone/>
              <a:defRPr sz="4800" b="1">
                <a:solidFill>
                  <a:schemeClr val="dk1"/>
                </a:solidFill>
              </a:defRPr>
            </a:lvl4pPr>
            <a:lvl5pPr algn="ctr">
              <a:spcBef>
                <a:spcPts val="0"/>
              </a:spcBef>
              <a:buClr>
                <a:schemeClr val="dk1"/>
              </a:buClr>
              <a:buSzPct val="100000"/>
              <a:buNone/>
              <a:defRPr sz="4800" b="1">
                <a:solidFill>
                  <a:schemeClr val="dk1"/>
                </a:solidFill>
              </a:defRPr>
            </a:lvl5pPr>
            <a:lvl6pPr algn="ctr">
              <a:spcBef>
                <a:spcPts val="0"/>
              </a:spcBef>
              <a:buClr>
                <a:schemeClr val="dk1"/>
              </a:buClr>
              <a:buSzPct val="100000"/>
              <a:buNone/>
              <a:defRPr sz="4800" b="1">
                <a:solidFill>
                  <a:schemeClr val="dk1"/>
                </a:solidFill>
              </a:defRPr>
            </a:lvl6pPr>
            <a:lvl7pPr algn="ctr">
              <a:spcBef>
                <a:spcPts val="0"/>
              </a:spcBef>
              <a:buClr>
                <a:schemeClr val="dk1"/>
              </a:buClr>
              <a:buSzPct val="100000"/>
              <a:buNone/>
              <a:defRPr sz="4800" b="1">
                <a:solidFill>
                  <a:schemeClr val="dk1"/>
                </a:solidFill>
              </a:defRPr>
            </a:lvl7pPr>
            <a:lvl8pPr algn="ctr">
              <a:spcBef>
                <a:spcPts val="0"/>
              </a:spcBef>
              <a:buClr>
                <a:schemeClr val="dk1"/>
              </a:buClr>
              <a:buSzPct val="100000"/>
              <a:buNone/>
              <a:defRPr sz="4800" b="1">
                <a:solidFill>
                  <a:schemeClr val="dk1"/>
                </a:solidFill>
              </a:defRPr>
            </a:lvl8pPr>
            <a:lvl9pPr algn="ctr">
              <a:spcBef>
                <a:spcPts val="0"/>
              </a:spcBef>
              <a:buClr>
                <a:schemeClr val="dk1"/>
              </a:buClr>
              <a:buSzPct val="100000"/>
              <a:buNone/>
              <a:defRPr sz="4800" b="1">
                <a:solidFill>
                  <a:schemeClr val="dk1"/>
                </a:solidFill>
              </a:defRPr>
            </a:lvl9pPr>
          </a:lstStyle>
          <a:p>
            <a:r>
              <a:rPr lang="en" sz="2800" dirty="0" smtClean="0"/>
              <a:t>Laura Petschauer</a:t>
            </a:r>
          </a:p>
          <a:p>
            <a:r>
              <a:rPr lang="en" sz="2800" dirty="0" smtClean="0"/>
              <a:t>November 13, </a:t>
            </a:r>
            <a:r>
              <a:rPr lang="en" sz="2800" dirty="0" smtClean="0"/>
              <a:t>2015</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PRESENT </a:t>
            </a:r>
            <a:r>
              <a:rPr lang="en" dirty="0" smtClean="0"/>
              <a:t>LEVELS - PREVIOUS</a:t>
            </a:r>
            <a:endParaRPr lang="en" dirty="0"/>
          </a:p>
        </p:txBody>
      </p:sp>
      <p:sp>
        <p:nvSpPr>
          <p:cNvPr id="159" name="Shape 1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800" b="1" i="1">
                <a:solidFill>
                  <a:schemeClr val="dk1"/>
                </a:solidFill>
              </a:rPr>
              <a:t>This is how we typically think about the PLAAFP...</a:t>
            </a:r>
          </a:p>
          <a:p>
            <a:pPr lvl="0" rtl="0">
              <a:spcBef>
                <a:spcPts val="0"/>
              </a:spcBef>
              <a:buNone/>
            </a:pPr>
            <a:endParaRPr>
              <a:solidFill>
                <a:schemeClr val="dk1"/>
              </a:solidFill>
            </a:endParaRPr>
          </a:p>
          <a:p>
            <a:pPr lvl="0" rtl="0">
              <a:spcBef>
                <a:spcPts val="0"/>
              </a:spcBef>
              <a:buNone/>
            </a:pPr>
            <a:endParaRPr/>
          </a:p>
          <a:p>
            <a:pPr lvl="0" rtl="0">
              <a:spcBef>
                <a:spcPts val="0"/>
              </a:spcBef>
              <a:buNone/>
            </a:pPr>
            <a:endParaRPr/>
          </a:p>
          <a:p>
            <a:pPr lvl="0" rtl="0">
              <a:spcBef>
                <a:spcPts val="0"/>
              </a:spcBef>
              <a:buNone/>
            </a:pPr>
            <a:endParaRPr/>
          </a:p>
        </p:txBody>
      </p:sp>
      <p:pic>
        <p:nvPicPr>
          <p:cNvPr id="160" name="Shape 160"/>
          <p:cNvPicPr preferRelativeResize="0"/>
          <p:nvPr/>
        </p:nvPicPr>
        <p:blipFill>
          <a:blip r:embed="rId3">
            <a:alphaModFix/>
          </a:blip>
          <a:stretch>
            <a:fillRect/>
          </a:stretch>
        </p:blipFill>
        <p:spPr>
          <a:xfrm>
            <a:off x="0" y="2201566"/>
            <a:ext cx="9144000" cy="250676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PRESENT </a:t>
            </a:r>
            <a:r>
              <a:rPr lang="en" dirty="0" smtClean="0"/>
              <a:t>LEVELS - NEW</a:t>
            </a:r>
            <a:endParaRPr lang="en" dirty="0"/>
          </a:p>
        </p:txBody>
      </p:sp>
      <p:sp>
        <p:nvSpPr>
          <p:cNvPr id="173" name="Shape 1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74" name="Shape 174"/>
          <p:cNvPicPr preferRelativeResize="0"/>
          <p:nvPr/>
        </p:nvPicPr>
        <p:blipFill>
          <a:blip r:embed="rId3">
            <a:alphaModFix/>
          </a:blip>
          <a:stretch>
            <a:fillRect/>
          </a:stretch>
        </p:blipFill>
        <p:spPr>
          <a:xfrm>
            <a:off x="1131425" y="1063375"/>
            <a:ext cx="6216037" cy="3862475"/>
          </a:xfrm>
          <a:prstGeom prst="rect">
            <a:avLst/>
          </a:prstGeom>
          <a:noFill/>
          <a:ln>
            <a:noFill/>
          </a:ln>
        </p:spPr>
      </p:pic>
      <p:sp>
        <p:nvSpPr>
          <p:cNvPr id="5" name="Right Arrow 4"/>
          <p:cNvSpPr/>
          <p:nvPr/>
        </p:nvSpPr>
        <p:spPr>
          <a:xfrm>
            <a:off x="457200" y="18859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 y="26479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57200" y="3181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24458" y="37909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57200" y="4324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PRESENT LEVELS</a:t>
            </a: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dirty="0">
                <a:solidFill>
                  <a:schemeClr val="dk1"/>
                </a:solidFill>
              </a:rPr>
              <a:t>CHANGES:</a:t>
            </a:r>
          </a:p>
          <a:p>
            <a:pPr marL="457200" lvl="0" indent="-381000" rtl="0">
              <a:spcBef>
                <a:spcPts val="0"/>
              </a:spcBef>
              <a:buClr>
                <a:schemeClr val="dk1"/>
              </a:buClr>
              <a:buSzPct val="100000"/>
              <a:buFont typeface="Arial"/>
              <a:buChar char="●"/>
            </a:pPr>
            <a:r>
              <a:rPr lang="en" sz="2400" dirty="0">
                <a:solidFill>
                  <a:schemeClr val="dk1"/>
                </a:solidFill>
              </a:rPr>
              <a:t>Expanded statement for parent input</a:t>
            </a:r>
          </a:p>
          <a:p>
            <a:pPr marL="457200" lvl="0" indent="-381000" rtl="0">
              <a:spcBef>
                <a:spcPts val="0"/>
              </a:spcBef>
              <a:buClr>
                <a:schemeClr val="dk1"/>
              </a:buClr>
              <a:buSzPct val="100000"/>
              <a:buFont typeface="Arial"/>
              <a:buChar char="●"/>
            </a:pPr>
            <a:r>
              <a:rPr lang="en" sz="2400" dirty="0">
                <a:solidFill>
                  <a:schemeClr val="dk1"/>
                </a:solidFill>
              </a:rPr>
              <a:t>For both academic and functional performance, teams will identify:</a:t>
            </a:r>
          </a:p>
          <a:p>
            <a:pPr marL="914400" lvl="1" indent="-381000" rtl="0">
              <a:spcBef>
                <a:spcPts val="0"/>
              </a:spcBef>
              <a:buClr>
                <a:schemeClr val="dk1"/>
              </a:buClr>
              <a:buSzPct val="100000"/>
              <a:buFont typeface="Courier New"/>
              <a:buChar char="o"/>
            </a:pPr>
            <a:r>
              <a:rPr lang="en" sz="2400" dirty="0">
                <a:solidFill>
                  <a:schemeClr val="dk1"/>
                </a:solidFill>
              </a:rPr>
              <a:t>Student strengths</a:t>
            </a:r>
          </a:p>
          <a:p>
            <a:pPr marL="914400" lvl="1" indent="-381000" rtl="0">
              <a:spcBef>
                <a:spcPts val="0"/>
              </a:spcBef>
              <a:buClr>
                <a:schemeClr val="dk1"/>
              </a:buClr>
              <a:buSzPct val="100000"/>
              <a:buFont typeface="Courier New"/>
              <a:buChar char="o"/>
            </a:pPr>
            <a:r>
              <a:rPr lang="en" sz="2400" dirty="0">
                <a:solidFill>
                  <a:schemeClr val="dk1"/>
                </a:solidFill>
              </a:rPr>
              <a:t>Student needs</a:t>
            </a:r>
          </a:p>
          <a:p>
            <a:pPr marL="914400" lvl="1" indent="-381000" rtl="0">
              <a:spcBef>
                <a:spcPts val="0"/>
              </a:spcBef>
              <a:buClr>
                <a:schemeClr val="dk1"/>
              </a:buClr>
              <a:buSzPct val="100000"/>
              <a:buFont typeface="Courier New"/>
              <a:buChar char="o"/>
            </a:pPr>
            <a:r>
              <a:rPr lang="en" sz="2400" dirty="0">
                <a:solidFill>
                  <a:schemeClr val="dk1"/>
                </a:solidFill>
              </a:rPr>
              <a:t>Disability impact statement</a:t>
            </a:r>
          </a:p>
          <a:p>
            <a:pPr marL="457200" lvl="0" indent="-381000" rtl="0">
              <a:spcBef>
                <a:spcPts val="0"/>
              </a:spcBef>
              <a:buClr>
                <a:schemeClr val="dk1"/>
              </a:buClr>
              <a:buSzPct val="100000"/>
              <a:buFont typeface="Arial"/>
              <a:buChar char="●"/>
            </a:pPr>
            <a:r>
              <a:rPr lang="en" sz="2400" dirty="0">
                <a:solidFill>
                  <a:schemeClr val="dk1"/>
                </a:solidFill>
              </a:rPr>
              <a:t>Present level includes narrative and supporting data</a:t>
            </a:r>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TRANSITION PLANNING</a:t>
            </a:r>
          </a:p>
        </p:txBody>
      </p:sp>
      <p:sp>
        <p:nvSpPr>
          <p:cNvPr id="332" name="Shape 332"/>
          <p:cNvSpPr txBox="1">
            <a:spLocks noGrp="1"/>
          </p:cNvSpPr>
          <p:nvPr>
            <p:ph type="body" idx="1"/>
          </p:nvPr>
        </p:nvSpPr>
        <p:spPr>
          <a:xfrm>
            <a:off x="304800" y="1200150"/>
            <a:ext cx="8534400" cy="3725699"/>
          </a:xfrm>
          <a:prstGeom prst="rect">
            <a:avLst/>
          </a:prstGeom>
        </p:spPr>
        <p:txBody>
          <a:bodyPr lIns="91425" tIns="91425" rIns="91425" bIns="91425" anchor="t" anchorCtr="0">
            <a:noAutofit/>
          </a:bodyPr>
          <a:lstStyle/>
          <a:p>
            <a:pPr marL="139700" lvl="0">
              <a:buClr>
                <a:srgbClr val="000000"/>
              </a:buClr>
              <a:buSzPct val="127272"/>
            </a:pPr>
            <a:endParaRPr lang="en" sz="2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00150"/>
            <a:ext cx="643142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85800" y="1657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85800" y="24955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6627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TRANSITION PLANNING</a:t>
            </a:r>
          </a:p>
        </p:txBody>
      </p:sp>
      <p:sp>
        <p:nvSpPr>
          <p:cNvPr id="332" name="Shape 332"/>
          <p:cNvSpPr txBox="1">
            <a:spLocks noGrp="1"/>
          </p:cNvSpPr>
          <p:nvPr>
            <p:ph type="body" idx="1"/>
          </p:nvPr>
        </p:nvSpPr>
        <p:spPr>
          <a:xfrm>
            <a:off x="304800" y="1200150"/>
            <a:ext cx="8534400" cy="3725699"/>
          </a:xfrm>
          <a:prstGeom prst="rect">
            <a:avLst/>
          </a:prstGeom>
        </p:spPr>
        <p:txBody>
          <a:bodyPr lIns="91425" tIns="91425" rIns="91425" bIns="91425" anchor="t" anchorCtr="0">
            <a:noAutofit/>
          </a:bodyPr>
          <a:lstStyle/>
          <a:p>
            <a:pPr marL="139700" lvl="0">
              <a:buClr>
                <a:srgbClr val="000000"/>
              </a:buClr>
              <a:buSzPct val="127272"/>
            </a:pPr>
            <a:endParaRPr lang="en" sz="2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47657"/>
            <a:ext cx="6553200" cy="378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09600" y="117116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09600" y="40195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6939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TRANSITION PLANNING</a:t>
            </a:r>
          </a:p>
        </p:txBody>
      </p:sp>
      <p:sp>
        <p:nvSpPr>
          <p:cNvPr id="332" name="Shape 332"/>
          <p:cNvSpPr txBox="1">
            <a:spLocks noGrp="1"/>
          </p:cNvSpPr>
          <p:nvPr>
            <p:ph type="body" idx="1"/>
          </p:nvPr>
        </p:nvSpPr>
        <p:spPr>
          <a:xfrm>
            <a:off x="304800" y="1200150"/>
            <a:ext cx="8534400" cy="3725699"/>
          </a:xfrm>
          <a:prstGeom prst="rect">
            <a:avLst/>
          </a:prstGeom>
        </p:spPr>
        <p:txBody>
          <a:bodyPr lIns="91425" tIns="91425" rIns="91425" bIns="91425" anchor="t" anchorCtr="0">
            <a:noAutofit/>
          </a:bodyPr>
          <a:lstStyle/>
          <a:p>
            <a:pPr lvl="0">
              <a:buClr>
                <a:schemeClr val="dk1"/>
              </a:buClr>
              <a:buSzPct val="45833"/>
            </a:pPr>
            <a:r>
              <a:rPr lang="en-US" sz="2000" b="1" dirty="0">
                <a:solidFill>
                  <a:schemeClr val="dk1"/>
                </a:solidFill>
              </a:rPr>
              <a:t>CHANGES:</a:t>
            </a:r>
          </a:p>
          <a:p>
            <a:pPr marL="457200" lvl="0" indent="-381000">
              <a:buClr>
                <a:schemeClr val="dk1"/>
              </a:buClr>
              <a:buFont typeface="Arial"/>
              <a:buChar char="●"/>
            </a:pPr>
            <a:r>
              <a:rPr lang="en-US" sz="2000" dirty="0" smtClean="0">
                <a:solidFill>
                  <a:schemeClr val="dk1"/>
                </a:solidFill>
              </a:rPr>
              <a:t>Two pages within the one IEP document; no longer two IEP forms</a:t>
            </a:r>
          </a:p>
          <a:p>
            <a:pPr marL="457200" lvl="0" indent="-381000">
              <a:buClr>
                <a:schemeClr val="dk1"/>
              </a:buClr>
              <a:buFont typeface="Arial"/>
              <a:buChar char="●"/>
            </a:pPr>
            <a:r>
              <a:rPr lang="en-US" sz="2000" dirty="0" smtClean="0">
                <a:solidFill>
                  <a:schemeClr val="dk1"/>
                </a:solidFill>
              </a:rPr>
              <a:t>Separate boxes for Post Secondary Goals – must consider all four areas (Education, Training, Employment and if appropriate, Independent Living)</a:t>
            </a:r>
          </a:p>
          <a:p>
            <a:pPr marL="457200" lvl="0" indent="-381000">
              <a:buClr>
                <a:schemeClr val="dk1"/>
              </a:buClr>
              <a:buFont typeface="Arial"/>
              <a:buChar char="●"/>
            </a:pPr>
            <a:r>
              <a:rPr lang="en-US" sz="2000" dirty="0" smtClean="0">
                <a:solidFill>
                  <a:schemeClr val="dk1"/>
                </a:solidFill>
              </a:rPr>
              <a:t>Separate box for Transition Services/Activities</a:t>
            </a:r>
            <a:endParaRPr lang="en-US" sz="2000" dirty="0">
              <a:solidFill>
                <a:schemeClr val="dk1"/>
              </a:solidFill>
            </a:endParaRPr>
          </a:p>
          <a:p>
            <a:pPr marL="139700" lvl="0">
              <a:buClr>
                <a:srgbClr val="000000"/>
              </a:buClr>
              <a:buSzPct val="127272"/>
            </a:pPr>
            <a:endParaRPr lang="en" sz="2200" dirty="0"/>
          </a:p>
        </p:txBody>
      </p:sp>
    </p:spTree>
    <p:extLst>
      <p:ext uri="{BB962C8B-B14F-4D97-AF65-F5344CB8AC3E}">
        <p14:creationId xmlns:p14="http://schemas.microsoft.com/office/powerpoint/2010/main" val="2452497623"/>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TRANSITION PLANNING</a:t>
            </a:r>
          </a:p>
        </p:txBody>
      </p:sp>
      <p:sp>
        <p:nvSpPr>
          <p:cNvPr id="332" name="Shape 332"/>
          <p:cNvSpPr txBox="1">
            <a:spLocks noGrp="1"/>
          </p:cNvSpPr>
          <p:nvPr>
            <p:ph type="body" idx="1"/>
          </p:nvPr>
        </p:nvSpPr>
        <p:spPr>
          <a:xfrm>
            <a:off x="304800" y="1200150"/>
            <a:ext cx="8534400" cy="3725699"/>
          </a:xfrm>
          <a:prstGeom prst="rect">
            <a:avLst/>
          </a:prstGeom>
        </p:spPr>
        <p:txBody>
          <a:bodyPr lIns="91425" tIns="91425" rIns="91425" bIns="91425" anchor="t" anchorCtr="0">
            <a:noAutofit/>
          </a:bodyPr>
          <a:lstStyle/>
          <a:p>
            <a:pPr marL="139700" lvl="0">
              <a:buClr>
                <a:srgbClr val="000000"/>
              </a:buClr>
              <a:buSzPct val="127272"/>
            </a:pPr>
            <a:r>
              <a:rPr lang="en" sz="2800" b="1" dirty="0" smtClean="0">
                <a:solidFill>
                  <a:schemeClr val="tx1"/>
                </a:solidFill>
              </a:rPr>
              <a:t>Eight Components of a Transition IEP:</a:t>
            </a:r>
          </a:p>
          <a:p>
            <a:pPr marL="596900" indent="-457200">
              <a:buClr>
                <a:srgbClr val="000000"/>
              </a:buClr>
              <a:buSzPct val="127272"/>
              <a:buFont typeface="+mj-lt"/>
              <a:buAutoNum type="arabicPeriod"/>
            </a:pPr>
            <a:r>
              <a:rPr lang="en" sz="2200" dirty="0" smtClean="0">
                <a:solidFill>
                  <a:schemeClr val="tx1"/>
                </a:solidFill>
              </a:rPr>
              <a:t>Student Invited</a:t>
            </a:r>
            <a:endParaRPr lang="en" sz="2200" dirty="0">
              <a:solidFill>
                <a:schemeClr val="tx1"/>
              </a:solidFill>
            </a:endParaRPr>
          </a:p>
          <a:p>
            <a:pPr marL="596900" indent="-457200">
              <a:buClr>
                <a:srgbClr val="000000"/>
              </a:buClr>
              <a:buSzPct val="127272"/>
              <a:buFont typeface="+mj-lt"/>
              <a:buAutoNum type="arabicPeriod"/>
            </a:pPr>
            <a:r>
              <a:rPr lang="en" sz="2200" dirty="0" smtClean="0"/>
              <a:t>Age </a:t>
            </a:r>
            <a:r>
              <a:rPr lang="en" sz="2200" dirty="0"/>
              <a:t>Appropriate Transition Assessment</a:t>
            </a:r>
          </a:p>
          <a:p>
            <a:pPr marL="596900" indent="-457200">
              <a:buClr>
                <a:srgbClr val="000000"/>
              </a:buClr>
              <a:buSzPct val="127272"/>
              <a:buFont typeface="+mj-lt"/>
              <a:buAutoNum type="arabicPeriod"/>
            </a:pPr>
            <a:r>
              <a:rPr lang="en" sz="2200" dirty="0" smtClean="0"/>
              <a:t>PINS </a:t>
            </a:r>
            <a:r>
              <a:rPr lang="en" sz="2200" dirty="0"/>
              <a:t>- Preferences, Interests, Needs &amp;</a:t>
            </a:r>
            <a:r>
              <a:rPr lang="en" sz="2200" dirty="0" smtClean="0"/>
              <a:t> </a:t>
            </a:r>
            <a:r>
              <a:rPr lang="en" sz="2200" dirty="0"/>
              <a:t>Strengths</a:t>
            </a:r>
          </a:p>
          <a:p>
            <a:pPr marL="596900" indent="-457200">
              <a:buClr>
                <a:srgbClr val="000000"/>
              </a:buClr>
              <a:buSzPct val="127272"/>
              <a:buFont typeface="+mj-lt"/>
              <a:buAutoNum type="arabicPeriod"/>
            </a:pPr>
            <a:r>
              <a:rPr lang="en" sz="2200" dirty="0" smtClean="0"/>
              <a:t>Post-Secondary </a:t>
            </a:r>
            <a:r>
              <a:rPr lang="en" sz="2200" dirty="0"/>
              <a:t>Goals - Education, Training, Employment, &amp;</a:t>
            </a:r>
            <a:r>
              <a:rPr lang="en" sz="2200" dirty="0" smtClean="0"/>
              <a:t> </a:t>
            </a:r>
            <a:r>
              <a:rPr lang="en" sz="2200" dirty="0"/>
              <a:t>when appropriate, Independent Living</a:t>
            </a:r>
          </a:p>
          <a:p>
            <a:pPr marL="596900" indent="-457200">
              <a:buClr>
                <a:srgbClr val="000000"/>
              </a:buClr>
              <a:buSzPct val="127272"/>
              <a:buFont typeface="+mj-lt"/>
              <a:buAutoNum type="arabicPeriod"/>
            </a:pPr>
            <a:r>
              <a:rPr lang="en" sz="2200" dirty="0" smtClean="0"/>
              <a:t>Transition Services</a:t>
            </a:r>
          </a:p>
          <a:p>
            <a:pPr marL="596900" indent="-457200">
              <a:buClr>
                <a:srgbClr val="000000"/>
              </a:buClr>
              <a:buSzPct val="127272"/>
              <a:buFont typeface="+mj-lt"/>
              <a:buAutoNum type="arabicPeriod"/>
            </a:pPr>
            <a:r>
              <a:rPr lang="en" sz="2200" dirty="0" smtClean="0"/>
              <a:t>Course </a:t>
            </a:r>
            <a:r>
              <a:rPr lang="en" sz="2200" dirty="0"/>
              <a:t>of </a:t>
            </a:r>
            <a:r>
              <a:rPr lang="en" sz="2200" dirty="0" smtClean="0"/>
              <a:t>Study</a:t>
            </a:r>
          </a:p>
          <a:p>
            <a:pPr marL="596900" indent="-457200">
              <a:buClr>
                <a:srgbClr val="000000"/>
              </a:buClr>
              <a:buSzPct val="127272"/>
              <a:buFont typeface="+mj-lt"/>
              <a:buAutoNum type="arabicPeriod"/>
            </a:pPr>
            <a:r>
              <a:rPr lang="en-US" sz="2200" dirty="0" smtClean="0"/>
              <a:t>Participating </a:t>
            </a:r>
            <a:r>
              <a:rPr lang="en-US" sz="2200" dirty="0"/>
              <a:t>Adult </a:t>
            </a:r>
            <a:r>
              <a:rPr lang="en-US" sz="2200" dirty="0" smtClean="0"/>
              <a:t>Agency</a:t>
            </a:r>
          </a:p>
          <a:p>
            <a:pPr marL="596900" indent="-457200">
              <a:buClr>
                <a:srgbClr val="000000"/>
              </a:buClr>
              <a:buSzPct val="127272"/>
              <a:buFont typeface="+mj-lt"/>
              <a:buAutoNum type="arabicPeriod"/>
            </a:pPr>
            <a:r>
              <a:rPr lang="en" sz="2200" dirty="0" smtClean="0"/>
              <a:t>Annual Goals</a:t>
            </a:r>
            <a:endParaRPr lang="en" sz="2200" dirty="0"/>
          </a:p>
        </p:txBody>
      </p:sp>
    </p:spTree>
    <p:extLst>
      <p:ext uri="{BB962C8B-B14F-4D97-AF65-F5344CB8AC3E}">
        <p14:creationId xmlns:p14="http://schemas.microsoft.com/office/powerpoint/2010/main" val="174750993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85900" y="205975"/>
            <a:ext cx="8886599" cy="857400"/>
          </a:xfrm>
          <a:prstGeom prst="rect">
            <a:avLst/>
          </a:prstGeom>
        </p:spPr>
        <p:txBody>
          <a:bodyPr lIns="91425" tIns="91425" rIns="91425" bIns="91425" anchor="b" anchorCtr="0">
            <a:noAutofit/>
          </a:bodyPr>
          <a:lstStyle/>
          <a:p>
            <a:pPr>
              <a:spcBef>
                <a:spcPts val="0"/>
              </a:spcBef>
              <a:buNone/>
            </a:pPr>
            <a:r>
              <a:rPr lang="en"/>
              <a:t>ASSESSMENT</a:t>
            </a:r>
          </a:p>
        </p:txBody>
      </p:sp>
      <p:sp>
        <p:nvSpPr>
          <p:cNvPr id="350" name="Shape 3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dirty="0"/>
          </a:p>
        </p:txBody>
      </p:sp>
      <p:pic>
        <p:nvPicPr>
          <p:cNvPr id="351" name="Shape 351"/>
          <p:cNvPicPr preferRelativeResize="0"/>
          <p:nvPr/>
        </p:nvPicPr>
        <p:blipFill>
          <a:blip r:embed="rId3">
            <a:alphaModFix/>
          </a:blip>
          <a:stretch>
            <a:fillRect/>
          </a:stretch>
        </p:blipFill>
        <p:spPr>
          <a:xfrm>
            <a:off x="1139550" y="971550"/>
            <a:ext cx="6864907" cy="4080124"/>
          </a:xfrm>
          <a:prstGeom prst="rect">
            <a:avLst/>
          </a:prstGeom>
          <a:noFill/>
          <a:ln>
            <a:noFill/>
          </a:ln>
        </p:spPr>
      </p:pic>
      <p:sp>
        <p:nvSpPr>
          <p:cNvPr id="5" name="Right Arrow 4"/>
          <p:cNvSpPr/>
          <p:nvPr/>
        </p:nvSpPr>
        <p:spPr>
          <a:xfrm>
            <a:off x="453750" y="2571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3750" y="2859212"/>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048000" y="1809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953000" y="1809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85900" y="205975"/>
            <a:ext cx="8886599" cy="857400"/>
          </a:xfrm>
          <a:prstGeom prst="rect">
            <a:avLst/>
          </a:prstGeom>
        </p:spPr>
        <p:txBody>
          <a:bodyPr lIns="91425" tIns="91425" rIns="91425" bIns="91425" anchor="b" anchorCtr="0">
            <a:noAutofit/>
          </a:bodyPr>
          <a:lstStyle/>
          <a:p>
            <a:pPr>
              <a:spcBef>
                <a:spcPts val="0"/>
              </a:spcBef>
              <a:buNone/>
            </a:pPr>
            <a:r>
              <a:rPr lang="en"/>
              <a:t>ASSESSMENT</a:t>
            </a:r>
          </a:p>
        </p:txBody>
      </p:sp>
      <p:sp>
        <p:nvSpPr>
          <p:cNvPr id="350" name="Shape 3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52550"/>
            <a:ext cx="70866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228600" y="24955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8600" y="32575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76800" y="1428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324600" y="1807633"/>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7549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85900" y="205975"/>
            <a:ext cx="8886599" cy="857400"/>
          </a:xfrm>
          <a:prstGeom prst="rect">
            <a:avLst/>
          </a:prstGeom>
        </p:spPr>
        <p:txBody>
          <a:bodyPr lIns="91425" tIns="91425" rIns="91425" bIns="91425" anchor="b" anchorCtr="0">
            <a:noAutofit/>
          </a:bodyPr>
          <a:lstStyle/>
          <a:p>
            <a:pPr>
              <a:spcBef>
                <a:spcPts val="0"/>
              </a:spcBef>
              <a:buNone/>
            </a:pPr>
            <a:r>
              <a:rPr lang="en"/>
              <a:t>ASSESSMENT</a:t>
            </a:r>
          </a:p>
        </p:txBody>
      </p:sp>
      <p:sp>
        <p:nvSpPr>
          <p:cNvPr id="350" name="Shape 3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buClr>
                <a:schemeClr val="dk1"/>
              </a:buClr>
              <a:buSzPct val="45833"/>
            </a:pPr>
            <a:r>
              <a:rPr lang="en-US" sz="2400" b="1" dirty="0">
                <a:solidFill>
                  <a:schemeClr val="dk1"/>
                </a:solidFill>
              </a:rPr>
              <a:t>CHANGES:</a:t>
            </a:r>
          </a:p>
          <a:p>
            <a:pPr marL="457200" lvl="0" indent="-381000">
              <a:buClr>
                <a:schemeClr val="dk1"/>
              </a:buClr>
              <a:buFont typeface="Arial"/>
              <a:buChar char="●"/>
            </a:pPr>
            <a:r>
              <a:rPr lang="en-US" sz="2400" dirty="0" smtClean="0">
                <a:solidFill>
                  <a:schemeClr val="dk1"/>
                </a:solidFill>
              </a:rPr>
              <a:t>All assessments included</a:t>
            </a:r>
          </a:p>
          <a:p>
            <a:pPr marL="457200" lvl="0" indent="-381000">
              <a:buClr>
                <a:schemeClr val="dk1"/>
              </a:buClr>
              <a:buFont typeface="Arial"/>
              <a:buChar char="●"/>
            </a:pPr>
            <a:r>
              <a:rPr lang="en-US" sz="2400" dirty="0" smtClean="0">
                <a:solidFill>
                  <a:schemeClr val="dk1"/>
                </a:solidFill>
              </a:rPr>
              <a:t>Check one of the other – “with” or “without” accessibility supports for each assessment</a:t>
            </a:r>
          </a:p>
          <a:p>
            <a:pPr marL="457200" lvl="0" indent="-381000">
              <a:buClr>
                <a:schemeClr val="dk1"/>
              </a:buClr>
              <a:buFont typeface="Arial"/>
              <a:buChar char="●"/>
            </a:pPr>
            <a:r>
              <a:rPr lang="en-US" sz="2400" dirty="0" smtClean="0">
                <a:solidFill>
                  <a:schemeClr val="dk1"/>
                </a:solidFill>
              </a:rPr>
              <a:t>Modified Cut Score included</a:t>
            </a:r>
          </a:p>
          <a:p>
            <a:pPr marL="457200" lvl="0" indent="-381000">
              <a:buClr>
                <a:schemeClr val="dk1"/>
              </a:buClr>
              <a:buFont typeface="Arial"/>
              <a:buChar char="●"/>
            </a:pPr>
            <a:r>
              <a:rPr lang="en-US" sz="2400" dirty="0" smtClean="0">
                <a:solidFill>
                  <a:schemeClr val="dk1"/>
                </a:solidFill>
              </a:rPr>
              <a:t>Exemption of domains for ELPA and KA included with explanation</a:t>
            </a:r>
          </a:p>
          <a:p>
            <a:pPr marL="457200" lvl="0" indent="-381000">
              <a:buClr>
                <a:schemeClr val="dk1"/>
              </a:buClr>
              <a:buFont typeface="Arial"/>
              <a:buChar char="●"/>
            </a:pPr>
            <a:endParaRPr lang="en-US" sz="2400" dirty="0" smtClean="0">
              <a:solidFill>
                <a:schemeClr val="dk1"/>
              </a:solidFill>
            </a:endParaRPr>
          </a:p>
          <a:p>
            <a:pPr marL="457200" lvl="0" indent="-381000">
              <a:buClr>
                <a:schemeClr val="dk1"/>
              </a:buClr>
              <a:buFont typeface="Arial"/>
              <a:buChar char="●"/>
            </a:pPr>
            <a:endParaRPr lang="en-US" sz="2400" dirty="0" smtClean="0">
              <a:solidFill>
                <a:schemeClr val="dk1"/>
              </a:solidFill>
            </a:endParaRPr>
          </a:p>
          <a:p>
            <a:pPr marL="457200" lvl="0" indent="-381000">
              <a:buClr>
                <a:schemeClr val="dk1"/>
              </a:buClr>
              <a:buFont typeface="Arial"/>
              <a:buChar char="●"/>
            </a:pPr>
            <a:endParaRPr lang="en-US" sz="2400" dirty="0">
              <a:solidFill>
                <a:schemeClr val="dk1"/>
              </a:solidFill>
            </a:endParaRPr>
          </a:p>
        </p:txBody>
      </p:sp>
    </p:spTree>
    <p:extLst>
      <p:ext uri="{BB962C8B-B14F-4D97-AF65-F5344CB8AC3E}">
        <p14:creationId xmlns:p14="http://schemas.microsoft.com/office/powerpoint/2010/main" val="271889243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DEMOGRAPHICS</a:t>
            </a:r>
          </a:p>
        </p:txBody>
      </p:sp>
      <p:sp>
        <p:nvSpPr>
          <p:cNvPr id="67" name="Shape 6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68" name="Shape 68"/>
          <p:cNvPicPr preferRelativeResize="0"/>
          <p:nvPr/>
        </p:nvPicPr>
        <p:blipFill>
          <a:blip r:embed="rId3">
            <a:alphaModFix/>
          </a:blip>
          <a:stretch>
            <a:fillRect/>
          </a:stretch>
        </p:blipFill>
        <p:spPr>
          <a:xfrm>
            <a:off x="169499" y="1352550"/>
            <a:ext cx="8804999" cy="3519074"/>
          </a:xfrm>
          <a:prstGeom prst="rect">
            <a:avLst/>
          </a:prstGeom>
          <a:noFill/>
          <a:ln>
            <a:noFill/>
          </a:ln>
        </p:spPr>
      </p:pic>
      <p:sp>
        <p:nvSpPr>
          <p:cNvPr id="4" name="Right Arrow 3"/>
          <p:cNvSpPr/>
          <p:nvPr/>
        </p:nvSpPr>
        <p:spPr>
          <a:xfrm>
            <a:off x="2514600" y="2571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514600" y="4476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334000" y="3943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ASSESSMENT</a:t>
            </a:r>
          </a:p>
        </p:txBody>
      </p:sp>
      <p:sp>
        <p:nvSpPr>
          <p:cNvPr id="371" name="Shape 3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3200" dirty="0"/>
              <a:t>Requirements </a:t>
            </a:r>
            <a:r>
              <a:rPr lang="en" sz="3200" dirty="0" smtClean="0"/>
              <a:t>for </a:t>
            </a:r>
            <a:r>
              <a:rPr lang="en" sz="3200" dirty="0"/>
              <a:t>districts:</a:t>
            </a:r>
          </a:p>
          <a:p>
            <a:pPr marL="457200" lvl="0" indent="-381000" rtl="0">
              <a:spcBef>
                <a:spcPts val="0"/>
              </a:spcBef>
              <a:buClr>
                <a:srgbClr val="000000"/>
              </a:buClr>
              <a:buSzPct val="100000"/>
              <a:buFont typeface="Arial"/>
              <a:buChar char="●"/>
            </a:pPr>
            <a:r>
              <a:rPr lang="en" sz="2200" dirty="0"/>
              <a:t>All </a:t>
            </a:r>
            <a:r>
              <a:rPr lang="en" sz="2200" dirty="0" smtClean="0"/>
              <a:t>accessibility supports </a:t>
            </a:r>
            <a:r>
              <a:rPr lang="en" sz="2200" dirty="0"/>
              <a:t>are accommodations under </a:t>
            </a:r>
            <a:r>
              <a:rPr lang="en" sz="2200" dirty="0" smtClean="0"/>
              <a:t>IDEA</a:t>
            </a:r>
          </a:p>
          <a:p>
            <a:pPr marL="457200" lvl="0" indent="-381000" rtl="0">
              <a:spcBef>
                <a:spcPts val="0"/>
              </a:spcBef>
              <a:buClr>
                <a:srgbClr val="000000"/>
              </a:buClr>
              <a:buSzPct val="100000"/>
              <a:buFont typeface="Arial"/>
              <a:buChar char="●"/>
            </a:pPr>
            <a:r>
              <a:rPr lang="en" sz="2200" dirty="0" smtClean="0"/>
              <a:t>Since Universal Tools are available to all students, only docume</a:t>
            </a:r>
            <a:r>
              <a:rPr lang="en-US" sz="2200" dirty="0" err="1" smtClean="0"/>
              <a:t>nt</a:t>
            </a:r>
            <a:r>
              <a:rPr lang="en" sz="2200" dirty="0" smtClean="0"/>
              <a:t> on the IEP, if a tool must be “turned off” to avoid distraction during testing</a:t>
            </a:r>
          </a:p>
          <a:p>
            <a:pPr marL="457200" lvl="0" indent="-381000" rtl="0">
              <a:spcBef>
                <a:spcPts val="0"/>
              </a:spcBef>
              <a:buClr>
                <a:srgbClr val="000000"/>
              </a:buClr>
              <a:buSzPct val="100000"/>
              <a:buFont typeface="Arial"/>
              <a:buChar char="●"/>
            </a:pPr>
            <a:r>
              <a:rPr lang="en" sz="2200" dirty="0" smtClean="0"/>
              <a:t>Designated Supports </a:t>
            </a:r>
            <a:r>
              <a:rPr lang="en" sz="2200" dirty="0"/>
              <a:t>and </a:t>
            </a:r>
            <a:r>
              <a:rPr lang="en" sz="2200" dirty="0" smtClean="0"/>
              <a:t>Accommodations</a:t>
            </a:r>
            <a:r>
              <a:rPr lang="en" sz="2200" dirty="0"/>
              <a:t> </a:t>
            </a:r>
            <a:r>
              <a:rPr lang="en" sz="2200" dirty="0" smtClean="0"/>
              <a:t>must be documented on the IEP</a:t>
            </a:r>
            <a:endParaRPr sz="2200" dirty="0"/>
          </a:p>
          <a:p>
            <a:pPr marL="457200" lvl="0" indent="-381000" rtl="0">
              <a:spcBef>
                <a:spcPts val="0"/>
              </a:spcBef>
              <a:buClr>
                <a:srgbClr val="000000"/>
              </a:buClr>
              <a:buSzPct val="100000"/>
              <a:buFont typeface="Arial"/>
              <a:buChar char="●"/>
            </a:pPr>
            <a:r>
              <a:rPr lang="en" sz="2200" dirty="0"/>
              <a:t>If a student receives an accommodation on the statewide assessment, it should also be an accommodation he/she receives during </a:t>
            </a:r>
            <a:r>
              <a:rPr lang="en" sz="2200" dirty="0" smtClean="0"/>
              <a:t>instruction</a:t>
            </a:r>
            <a:endParaRPr lang="en" sz="2200"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ASSESSMENT</a:t>
            </a:r>
          </a:p>
        </p:txBody>
      </p:sp>
      <p:sp>
        <p:nvSpPr>
          <p:cNvPr id="377" name="Shape 377"/>
          <p:cNvSpPr txBox="1">
            <a:spLocks noGrp="1"/>
          </p:cNvSpPr>
          <p:nvPr>
            <p:ph type="body" idx="1"/>
          </p:nvPr>
        </p:nvSpPr>
        <p:spPr>
          <a:xfrm>
            <a:off x="457200" y="1063375"/>
            <a:ext cx="5832000" cy="3725699"/>
          </a:xfrm>
          <a:prstGeom prst="rect">
            <a:avLst/>
          </a:prstGeom>
        </p:spPr>
        <p:txBody>
          <a:bodyPr lIns="91425" tIns="91425" rIns="91425" bIns="91425" anchor="t" anchorCtr="0">
            <a:noAutofit/>
          </a:bodyPr>
          <a:lstStyle/>
          <a:p>
            <a:pPr algn="ctr" rtl="0">
              <a:spcBef>
                <a:spcPts val="0"/>
              </a:spcBef>
              <a:buNone/>
            </a:pPr>
            <a:r>
              <a:rPr lang="en" sz="2800" dirty="0" smtClean="0"/>
              <a:t>Standard vs. Alternate Assessment?</a:t>
            </a:r>
          </a:p>
          <a:p>
            <a:pPr algn="ctr" rtl="0">
              <a:spcBef>
                <a:spcPts val="0"/>
              </a:spcBef>
              <a:buNone/>
            </a:pPr>
            <a:endParaRPr lang="en-US" sz="2400" dirty="0" smtClean="0"/>
          </a:p>
          <a:p>
            <a:pPr marL="457200" indent="-457200">
              <a:buFont typeface="Arial" panose="020B0604020202020204" pitchFamily="34" charset="0"/>
              <a:buChar char="•"/>
            </a:pPr>
            <a:r>
              <a:rPr lang="en" sz="2400" dirty="0" smtClean="0"/>
              <a:t>Guidance</a:t>
            </a:r>
          </a:p>
          <a:p>
            <a:pPr marL="457200" indent="-457200">
              <a:buFont typeface="Arial" panose="020B0604020202020204" pitchFamily="34" charset="0"/>
              <a:buChar char="•"/>
            </a:pPr>
            <a:r>
              <a:rPr lang="en" sz="2400" dirty="0" smtClean="0"/>
              <a:t>Checklist</a:t>
            </a:r>
          </a:p>
          <a:p>
            <a:pPr marL="457200" indent="-457200">
              <a:buFont typeface="Arial" panose="020B0604020202020204" pitchFamily="34" charset="0"/>
              <a:buChar char="•"/>
            </a:pPr>
            <a:r>
              <a:rPr lang="en" sz="2400" dirty="0" smtClean="0"/>
              <a:t>Flowchart</a:t>
            </a:r>
          </a:p>
          <a:p>
            <a:endParaRPr lang="en" sz="2400" dirty="0"/>
          </a:p>
          <a:p>
            <a:r>
              <a:rPr lang="en-US" sz="2000" dirty="0">
                <a:hlinkClick r:id="rId3"/>
              </a:rPr>
              <a:t>http://</a:t>
            </a:r>
            <a:r>
              <a:rPr lang="en-US" sz="2000" dirty="0" smtClean="0">
                <a:hlinkClick r:id="rId3"/>
              </a:rPr>
              <a:t>www.ode.state.or.us/search/results</a:t>
            </a:r>
            <a:r>
              <a:rPr lang="en-US" sz="2000" dirty="0">
                <a:hlinkClick r:id="rId3"/>
              </a:rPr>
              <a:t>/?</a:t>
            </a:r>
            <a:r>
              <a:rPr lang="en-US" sz="2000" dirty="0" smtClean="0">
                <a:hlinkClick r:id="rId3"/>
              </a:rPr>
              <a:t>id=178</a:t>
            </a:r>
            <a:r>
              <a:rPr lang="en-US" sz="2000" dirty="0" smtClean="0"/>
              <a:t> </a:t>
            </a:r>
            <a:endParaRPr lang="en" sz="2000" dirty="0"/>
          </a:p>
        </p:txBody>
      </p:sp>
      <p:pic>
        <p:nvPicPr>
          <p:cNvPr id="378" name="Shape 378"/>
          <p:cNvPicPr preferRelativeResize="0"/>
          <p:nvPr/>
        </p:nvPicPr>
        <p:blipFill>
          <a:blip r:embed="rId4">
            <a:alphaModFix/>
          </a:blip>
          <a:stretch>
            <a:fillRect/>
          </a:stretch>
        </p:blipFill>
        <p:spPr>
          <a:xfrm>
            <a:off x="6699850" y="169499"/>
            <a:ext cx="1735874" cy="4804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ASSESSMENT</a:t>
            </a:r>
          </a:p>
        </p:txBody>
      </p:sp>
      <p:sp>
        <p:nvSpPr>
          <p:cNvPr id="385" name="Shape 385"/>
          <p:cNvSpPr txBox="1">
            <a:spLocks noGrp="1"/>
          </p:cNvSpPr>
          <p:nvPr>
            <p:ph type="body" idx="1"/>
          </p:nvPr>
        </p:nvSpPr>
        <p:spPr>
          <a:xfrm>
            <a:off x="457200" y="971550"/>
            <a:ext cx="6446099" cy="3954299"/>
          </a:xfrm>
          <a:prstGeom prst="rect">
            <a:avLst/>
          </a:prstGeom>
        </p:spPr>
        <p:txBody>
          <a:bodyPr lIns="91425" tIns="91425" rIns="91425" bIns="91425" anchor="t" anchorCtr="0">
            <a:noAutofit/>
          </a:bodyPr>
          <a:lstStyle/>
          <a:p>
            <a:pPr rtl="0">
              <a:spcBef>
                <a:spcPts val="0"/>
              </a:spcBef>
              <a:buNone/>
            </a:pPr>
            <a:r>
              <a:rPr lang="en" sz="2200"/>
              <a:t>Modified Cut Scores:</a:t>
            </a:r>
          </a:p>
          <a:p>
            <a:pPr marL="457200" lvl="0" indent="-368300" rtl="0">
              <a:spcBef>
                <a:spcPts val="0"/>
              </a:spcBef>
              <a:buClr>
                <a:srgbClr val="000000"/>
              </a:buClr>
              <a:buSzPct val="100000"/>
              <a:buFont typeface="Arial"/>
              <a:buChar char="●"/>
            </a:pPr>
            <a:r>
              <a:rPr lang="en" sz="2200"/>
              <a:t>An IEP team may determine an alternate score on the statewide assessment for GRADUATION PURPOSES ONLY</a:t>
            </a:r>
          </a:p>
          <a:p>
            <a:pPr marL="457200" lvl="0" indent="-368300" rtl="0">
              <a:spcBef>
                <a:spcPts val="0"/>
              </a:spcBef>
              <a:buClr>
                <a:srgbClr val="000000"/>
              </a:buClr>
              <a:buSzPct val="100000"/>
              <a:buFont typeface="Arial"/>
              <a:buChar char="●"/>
            </a:pPr>
            <a:r>
              <a:rPr lang="en" sz="2200"/>
              <a:t>This is an INDIVIDUAL score, and should be based on a review of student data and present levels of performance</a:t>
            </a:r>
          </a:p>
          <a:p>
            <a:pPr marL="457200" lvl="0" indent="-368300" rtl="0">
              <a:spcBef>
                <a:spcPts val="0"/>
              </a:spcBef>
              <a:buClr>
                <a:srgbClr val="000000"/>
              </a:buClr>
              <a:buSzPct val="100000"/>
              <a:buFont typeface="Arial"/>
              <a:buChar char="●"/>
            </a:pPr>
            <a:r>
              <a:rPr lang="en" sz="2200"/>
              <a:t>Teams may change this score at any point</a:t>
            </a:r>
          </a:p>
          <a:p>
            <a:pPr marL="457200" lvl="0" indent="-368300" rtl="0">
              <a:spcBef>
                <a:spcPts val="0"/>
              </a:spcBef>
              <a:buClr>
                <a:srgbClr val="000000"/>
              </a:buClr>
              <a:buSzPct val="100000"/>
              <a:buFont typeface="Arial"/>
              <a:buChar char="●"/>
            </a:pPr>
            <a:r>
              <a:rPr lang="en" sz="2200"/>
              <a:t>Modified cut scores may NOT be used for Essential Skills for a standard diploma (only modified diploma)</a:t>
            </a:r>
          </a:p>
        </p:txBody>
      </p:sp>
      <p:sp>
        <p:nvSpPr>
          <p:cNvPr id="386" name="Shape 386"/>
          <p:cNvSpPr txBox="1">
            <a:spLocks noGrp="1"/>
          </p:cNvSpPr>
          <p:nvPr>
            <p:ph type="body" idx="2"/>
          </p:nvPr>
        </p:nvSpPr>
        <p:spPr>
          <a:xfrm>
            <a:off x="6903299" y="1200150"/>
            <a:ext cx="1783500" cy="3725699"/>
          </a:xfrm>
          <a:prstGeom prst="rect">
            <a:avLst/>
          </a:prstGeom>
        </p:spPr>
        <p:txBody>
          <a:bodyPr lIns="91425" tIns="91425" rIns="91425" bIns="91425" anchor="t" anchorCtr="0">
            <a:noAutofit/>
          </a:bodyPr>
          <a:lstStyle/>
          <a:p>
            <a:pPr>
              <a:spcBef>
                <a:spcPts val="0"/>
              </a:spcBef>
              <a:buNone/>
            </a:pPr>
            <a:endParaRPr/>
          </a:p>
        </p:txBody>
      </p:sp>
      <p:pic>
        <p:nvPicPr>
          <p:cNvPr id="387" name="Shape 387"/>
          <p:cNvPicPr preferRelativeResize="0"/>
          <p:nvPr/>
        </p:nvPicPr>
        <p:blipFill>
          <a:blip r:embed="rId3">
            <a:alphaModFix/>
          </a:blip>
          <a:stretch>
            <a:fillRect/>
          </a:stretch>
        </p:blipFill>
        <p:spPr>
          <a:xfrm>
            <a:off x="6903300" y="875575"/>
            <a:ext cx="1783499" cy="36805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GOAL WRITING</a:t>
            </a:r>
          </a:p>
        </p:txBody>
      </p:sp>
      <p:sp>
        <p:nvSpPr>
          <p:cNvPr id="393" name="Shape 39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r>
              <a:rPr lang="en-US" sz="2800" dirty="0"/>
              <a:t>Measurable Annual Goal </a:t>
            </a:r>
          </a:p>
          <a:p>
            <a:pPr marL="457200" indent="-457200" fontAlgn="base">
              <a:buFont typeface="Arial" panose="020B0604020202020204" pitchFamily="34" charset="0"/>
              <a:buChar char="•"/>
            </a:pPr>
            <a:r>
              <a:rPr lang="en-US" sz="2800" dirty="0"/>
              <a:t>must stand alone without assistance of short-term objectives</a:t>
            </a:r>
          </a:p>
          <a:p>
            <a:r>
              <a:rPr lang="en-US" sz="2800" dirty="0"/>
              <a:t>Measurable Short-Term Objective</a:t>
            </a:r>
          </a:p>
          <a:p>
            <a:pPr marL="457200" indent="-457200" fontAlgn="base">
              <a:buFont typeface="Arial" panose="020B0604020202020204" pitchFamily="34" charset="0"/>
              <a:buChar char="•"/>
            </a:pPr>
            <a:r>
              <a:rPr lang="en-US" sz="2800" dirty="0"/>
              <a:t>incremental steps toward the annual goal</a:t>
            </a:r>
          </a:p>
          <a:p>
            <a:pPr marL="457200" indent="-457200" fontAlgn="base">
              <a:buFont typeface="Arial" panose="020B0604020202020204" pitchFamily="34" charset="0"/>
              <a:buChar char="•"/>
            </a:pPr>
            <a:r>
              <a:rPr lang="en-US" sz="2800" dirty="0"/>
              <a:t>must </a:t>
            </a:r>
            <a:r>
              <a:rPr lang="en-US" sz="2800" dirty="0" smtClean="0"/>
              <a:t>be identified for </a:t>
            </a:r>
            <a:r>
              <a:rPr lang="en-US" sz="2800" dirty="0"/>
              <a:t>students taking the alternate </a:t>
            </a:r>
            <a:r>
              <a:rPr lang="en-US" sz="2800" dirty="0" smtClean="0"/>
              <a:t>assessment</a:t>
            </a:r>
            <a:endParaRPr lang="en-US" sz="2800"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GOAL </a:t>
            </a:r>
            <a:r>
              <a:rPr lang="en" dirty="0" smtClean="0"/>
              <a:t>WRITING - PREVIOUS</a:t>
            </a:r>
            <a:endParaRPr lang="e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00150"/>
            <a:ext cx="739004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3200400" y="1200892"/>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34000" y="1353292"/>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1556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GOAL </a:t>
            </a:r>
            <a:r>
              <a:rPr lang="en" dirty="0" smtClean="0"/>
              <a:t>WRITING - NEW</a:t>
            </a:r>
            <a:endParaRPr lang="en" dirty="0"/>
          </a:p>
        </p:txBody>
      </p:sp>
      <p:sp>
        <p:nvSpPr>
          <p:cNvPr id="399" name="Shape 3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i="1" dirty="0"/>
          </a:p>
        </p:txBody>
      </p:sp>
      <p:pic>
        <p:nvPicPr>
          <p:cNvPr id="400" name="Shape 400"/>
          <p:cNvPicPr preferRelativeResize="0"/>
          <p:nvPr/>
        </p:nvPicPr>
        <p:blipFill>
          <a:blip r:embed="rId3">
            <a:alphaModFix/>
          </a:blip>
          <a:stretch>
            <a:fillRect/>
          </a:stretch>
        </p:blipFill>
        <p:spPr>
          <a:xfrm>
            <a:off x="1295400" y="1047750"/>
            <a:ext cx="6324600" cy="3829050"/>
          </a:xfrm>
          <a:prstGeom prst="rect">
            <a:avLst/>
          </a:prstGeom>
          <a:noFill/>
          <a:ln>
            <a:noFill/>
          </a:ln>
        </p:spPr>
      </p:pic>
      <p:sp>
        <p:nvSpPr>
          <p:cNvPr id="6" name="Right Arrow 5"/>
          <p:cNvSpPr/>
          <p:nvPr/>
        </p:nvSpPr>
        <p:spPr>
          <a:xfrm>
            <a:off x="457200" y="11239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2514600" y="1428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3505200" y="1809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57200" y="2190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57200" y="2571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0" y="2266950"/>
            <a:ext cx="1066800" cy="307777"/>
          </a:xfrm>
          <a:prstGeom prst="rect">
            <a:avLst/>
          </a:prstGeom>
          <a:noFill/>
          <a:ln w="38100">
            <a:solidFill>
              <a:srgbClr val="FF0000"/>
            </a:solidFill>
          </a:ln>
        </p:spPr>
        <p:txBody>
          <a:bodyPr wrap="square" rtlCol="0">
            <a:spAutoFit/>
          </a:bodyPr>
          <a:lstStyle/>
          <a:p>
            <a:pPr algn="ctr"/>
            <a:r>
              <a:rPr lang="en-US" b="1" dirty="0" smtClean="0">
                <a:solidFill>
                  <a:srgbClr val="FF0000"/>
                </a:solidFill>
              </a:rPr>
              <a:t>CRITERIA</a:t>
            </a:r>
            <a:endParaRPr lang="en-US" b="1" dirty="0">
              <a:solidFill>
                <a:srgbClr val="FF0000"/>
              </a:solidFill>
            </a:endParaRPr>
          </a:p>
        </p:txBody>
      </p:sp>
      <p:sp>
        <p:nvSpPr>
          <p:cNvPr id="12" name="Right Arrow 11"/>
          <p:cNvSpPr/>
          <p:nvPr/>
        </p:nvSpPr>
        <p:spPr>
          <a:xfrm>
            <a:off x="457200" y="3181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GOAL WRITING</a:t>
            </a:r>
          </a:p>
        </p:txBody>
      </p:sp>
      <p:sp>
        <p:nvSpPr>
          <p:cNvPr id="406" name="Shape 4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dirty="0">
                <a:solidFill>
                  <a:schemeClr val="dk1"/>
                </a:solidFill>
              </a:rPr>
              <a:t>CHANGES:</a:t>
            </a:r>
          </a:p>
          <a:p>
            <a:pPr marL="457200" lvl="0" indent="-381000" rtl="0">
              <a:spcBef>
                <a:spcPts val="0"/>
              </a:spcBef>
              <a:buClr>
                <a:schemeClr val="dk1"/>
              </a:buClr>
              <a:buSzPct val="100000"/>
              <a:buFont typeface="Arial"/>
              <a:buChar char="●"/>
            </a:pPr>
            <a:r>
              <a:rPr lang="en" sz="2400" dirty="0">
                <a:solidFill>
                  <a:schemeClr val="dk1"/>
                </a:solidFill>
              </a:rPr>
              <a:t>Layout of information if different</a:t>
            </a:r>
          </a:p>
          <a:p>
            <a:pPr marL="457200" lvl="0" indent="-381000" rtl="0">
              <a:spcBef>
                <a:spcPts val="0"/>
              </a:spcBef>
              <a:buClr>
                <a:schemeClr val="dk1"/>
              </a:buClr>
              <a:buSzPct val="100000"/>
              <a:buFont typeface="Arial"/>
              <a:buChar char="●"/>
            </a:pPr>
            <a:r>
              <a:rPr lang="en" sz="2400" dirty="0">
                <a:solidFill>
                  <a:schemeClr val="dk1"/>
                </a:solidFill>
              </a:rPr>
              <a:t>Additional line for “Related Content Standards, if applicable”</a:t>
            </a:r>
          </a:p>
          <a:p>
            <a:pPr marL="457200" lvl="0" indent="-381000" rtl="0">
              <a:spcBef>
                <a:spcPts val="0"/>
              </a:spcBef>
              <a:buClr>
                <a:schemeClr val="dk1"/>
              </a:buClr>
              <a:buSzPct val="100000"/>
              <a:buFont typeface="Arial"/>
              <a:buChar char="●"/>
            </a:pPr>
            <a:r>
              <a:rPr lang="en" sz="2400" dirty="0">
                <a:solidFill>
                  <a:schemeClr val="dk1"/>
                </a:solidFill>
              </a:rPr>
              <a:t>One goal page with objectives, if needed</a:t>
            </a:r>
          </a:p>
          <a:p>
            <a:pPr marL="457200" lvl="0" indent="-381000" rtl="0">
              <a:spcBef>
                <a:spcPts val="0"/>
              </a:spcBef>
              <a:buClr>
                <a:schemeClr val="dk1"/>
              </a:buClr>
              <a:buSzPct val="100000"/>
              <a:buFont typeface="Arial"/>
              <a:buChar char="●"/>
            </a:pPr>
            <a:r>
              <a:rPr lang="en" sz="2400" dirty="0">
                <a:solidFill>
                  <a:schemeClr val="dk1"/>
                </a:solidFill>
              </a:rPr>
              <a:t>Progress towards goal - narrative and supporting </a:t>
            </a:r>
            <a:r>
              <a:rPr lang="en" sz="2400" dirty="0" smtClean="0">
                <a:solidFill>
                  <a:schemeClr val="dk1"/>
                </a:solidFill>
              </a:rPr>
              <a:t>data</a:t>
            </a:r>
            <a:endParaRPr lang="en" sz="2400" dirty="0">
              <a:solidFill>
                <a:schemeClr val="dk1"/>
              </a:solidFill>
            </a:endParaRPr>
          </a:p>
          <a:p>
            <a:pPr marL="457200" lvl="0" indent="-381000" rtl="0">
              <a:spcBef>
                <a:spcPts val="0"/>
              </a:spcBef>
              <a:buClr>
                <a:schemeClr val="dk1"/>
              </a:buClr>
              <a:buSzPct val="100000"/>
              <a:buFont typeface="Arial"/>
              <a:buChar char="●"/>
            </a:pPr>
            <a:r>
              <a:rPr lang="en" sz="2400" dirty="0" smtClean="0">
                <a:solidFill>
                  <a:schemeClr val="dk1"/>
                </a:solidFill>
              </a:rPr>
              <a:t>“How progress will be measured” includes “criteria”</a:t>
            </a:r>
            <a:endParaRPr lang="en" sz="24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SERVICE SUMMARY</a:t>
            </a:r>
          </a:p>
        </p:txBody>
      </p:sp>
      <p:sp>
        <p:nvSpPr>
          <p:cNvPr id="531" name="Shape 5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endParaRPr lang="en" sz="2400" dirty="0">
              <a:solidFill>
                <a:schemeClr val="dk1"/>
              </a:solidFill>
            </a:endParaRPr>
          </a:p>
        </p:txBody>
      </p:sp>
      <p:pic>
        <p:nvPicPr>
          <p:cNvPr id="532" name="Shape 532"/>
          <p:cNvPicPr preferRelativeResize="0"/>
          <p:nvPr/>
        </p:nvPicPr>
        <p:blipFill>
          <a:blip r:embed="rId3">
            <a:alphaModFix/>
          </a:blip>
          <a:stretch>
            <a:fillRect/>
          </a:stretch>
        </p:blipFill>
        <p:spPr>
          <a:xfrm>
            <a:off x="1295400" y="1022937"/>
            <a:ext cx="6254922" cy="4080124"/>
          </a:xfrm>
          <a:prstGeom prst="rect">
            <a:avLst/>
          </a:prstGeom>
          <a:noFill/>
          <a:ln>
            <a:noFill/>
          </a:ln>
        </p:spPr>
      </p:pic>
      <p:sp>
        <p:nvSpPr>
          <p:cNvPr id="5" name="Right Arrow 4"/>
          <p:cNvSpPr/>
          <p:nvPr/>
        </p:nvSpPr>
        <p:spPr>
          <a:xfrm>
            <a:off x="6172200" y="1809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85800" y="41719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SERVICE SUMMARY</a:t>
            </a:r>
          </a:p>
        </p:txBody>
      </p:sp>
      <p:sp>
        <p:nvSpPr>
          <p:cNvPr id="544" name="Shape 5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dirty="0"/>
          </a:p>
        </p:txBody>
      </p:sp>
      <p:pic>
        <p:nvPicPr>
          <p:cNvPr id="545" name="Shape 545"/>
          <p:cNvPicPr preferRelativeResize="0"/>
          <p:nvPr/>
        </p:nvPicPr>
        <p:blipFill>
          <a:blip r:embed="rId3">
            <a:alphaModFix/>
          </a:blip>
          <a:stretch>
            <a:fillRect/>
          </a:stretch>
        </p:blipFill>
        <p:spPr>
          <a:xfrm>
            <a:off x="1066800" y="1352550"/>
            <a:ext cx="6629400" cy="2647201"/>
          </a:xfrm>
          <a:prstGeom prst="rect">
            <a:avLst/>
          </a:prstGeom>
          <a:noFill/>
          <a:ln>
            <a:noFill/>
          </a:ln>
        </p:spPr>
      </p:pic>
      <p:sp>
        <p:nvSpPr>
          <p:cNvPr id="6" name="Right Arrow 5"/>
          <p:cNvSpPr/>
          <p:nvPr/>
        </p:nvSpPr>
        <p:spPr>
          <a:xfrm>
            <a:off x="381000" y="1531422"/>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SERVICE SUMMARY</a:t>
            </a:r>
          </a:p>
        </p:txBody>
      </p:sp>
      <p:sp>
        <p:nvSpPr>
          <p:cNvPr id="538" name="Shape 5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dirty="0">
                <a:solidFill>
                  <a:schemeClr val="dk1"/>
                </a:solidFill>
              </a:rPr>
              <a:t>CHANGES:</a:t>
            </a:r>
          </a:p>
          <a:p>
            <a:pPr marL="457200" lvl="0" indent="-381000" rtl="0">
              <a:spcBef>
                <a:spcPts val="0"/>
              </a:spcBef>
              <a:buClr>
                <a:schemeClr val="dk1"/>
              </a:buClr>
              <a:buSzPct val="100000"/>
              <a:buFont typeface="Arial"/>
              <a:buChar char="●"/>
            </a:pPr>
            <a:r>
              <a:rPr lang="en" sz="2400" dirty="0">
                <a:solidFill>
                  <a:schemeClr val="dk1"/>
                </a:solidFill>
              </a:rPr>
              <a:t>Additional column </a:t>
            </a:r>
            <a:r>
              <a:rPr lang="en" sz="2400" dirty="0" smtClean="0">
                <a:solidFill>
                  <a:schemeClr val="dk1"/>
                </a:solidFill>
              </a:rPr>
              <a:t>“Role </a:t>
            </a:r>
            <a:r>
              <a:rPr lang="en" sz="2400" dirty="0">
                <a:solidFill>
                  <a:schemeClr val="dk1"/>
                </a:solidFill>
              </a:rPr>
              <a:t>Responsible for Monitoring”</a:t>
            </a:r>
          </a:p>
          <a:p>
            <a:pPr marL="457200" lvl="0" indent="-381000" rtl="0">
              <a:spcBef>
                <a:spcPts val="0"/>
              </a:spcBef>
              <a:buClr>
                <a:schemeClr val="dk1"/>
              </a:buClr>
              <a:buSzPct val="100000"/>
              <a:buFont typeface="Arial"/>
              <a:buChar char="●"/>
            </a:pPr>
            <a:r>
              <a:rPr lang="en" sz="2400" dirty="0">
                <a:solidFill>
                  <a:schemeClr val="dk1"/>
                </a:solidFill>
              </a:rPr>
              <a:t>Two separate sections for supplementary aids and services - one for Accommodations and one for Modifications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DEMOGRAPHICS</a:t>
            </a:r>
          </a:p>
        </p:txBody>
      </p:sp>
      <p:sp>
        <p:nvSpPr>
          <p:cNvPr id="74" name="Shape 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R="0" algn="l" rtl="0">
              <a:lnSpc>
                <a:spcPct val="100000"/>
              </a:lnSpc>
              <a:spcBef>
                <a:spcPts val="600"/>
              </a:spcBef>
              <a:spcAft>
                <a:spcPts val="0"/>
              </a:spcAft>
              <a:buNone/>
            </a:pPr>
            <a:r>
              <a:rPr lang="en" sz="2400" b="1"/>
              <a:t>CHANGES:</a:t>
            </a:r>
          </a:p>
          <a:p>
            <a:pPr marL="457200" marR="0" lvl="0" indent="-381000" algn="l" rtl="0">
              <a:lnSpc>
                <a:spcPct val="100000"/>
              </a:lnSpc>
              <a:spcBef>
                <a:spcPts val="600"/>
              </a:spcBef>
              <a:spcAft>
                <a:spcPts val="0"/>
              </a:spcAft>
              <a:buClr>
                <a:srgbClr val="000000"/>
              </a:buClr>
              <a:buSzPct val="100000"/>
              <a:buFont typeface="Arial"/>
              <a:buChar char="●"/>
            </a:pPr>
            <a:r>
              <a:rPr lang="en" sz="2400"/>
              <a:t>Additional line for secondary disability</a:t>
            </a:r>
          </a:p>
          <a:p>
            <a:pPr marL="457200" marR="0" lvl="0" indent="-381000" algn="l" rtl="0">
              <a:lnSpc>
                <a:spcPct val="100000"/>
              </a:lnSpc>
              <a:spcBef>
                <a:spcPts val="600"/>
              </a:spcBef>
              <a:spcAft>
                <a:spcPts val="0"/>
              </a:spcAft>
              <a:buClr>
                <a:srgbClr val="000000"/>
              </a:buClr>
              <a:buSzPct val="100000"/>
              <a:buFont typeface="Arial"/>
              <a:buChar char="●"/>
            </a:pPr>
            <a:r>
              <a:rPr lang="en" sz="2400"/>
              <a:t>Word changes to include “Resident District”</a:t>
            </a:r>
          </a:p>
          <a:p>
            <a:pPr marL="457200" marR="0" lvl="0" indent="-381000" algn="l" rtl="0">
              <a:lnSpc>
                <a:spcPct val="100000"/>
              </a:lnSpc>
              <a:spcBef>
                <a:spcPts val="600"/>
              </a:spcBef>
              <a:spcAft>
                <a:spcPts val="0"/>
              </a:spcAft>
              <a:buClr>
                <a:srgbClr val="000000"/>
              </a:buClr>
              <a:buSzPct val="100000"/>
              <a:buFont typeface="Arial"/>
              <a:buChar char="●"/>
            </a:pPr>
            <a:r>
              <a:rPr lang="en" sz="2400"/>
              <a:t>Additional line for “Most Recent (re)Evaluation</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EXTENDED SCHOOL YEAR (ESY)</a:t>
            </a:r>
          </a:p>
        </p:txBody>
      </p:sp>
      <p:sp>
        <p:nvSpPr>
          <p:cNvPr id="551" name="Shape 5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a:p>
        </p:txBody>
      </p:sp>
      <p:pic>
        <p:nvPicPr>
          <p:cNvPr id="552" name="Shape 552"/>
          <p:cNvPicPr preferRelativeResize="0"/>
          <p:nvPr/>
        </p:nvPicPr>
        <p:blipFill>
          <a:blip r:embed="rId3">
            <a:alphaModFix/>
          </a:blip>
          <a:stretch>
            <a:fillRect/>
          </a:stretch>
        </p:blipFill>
        <p:spPr>
          <a:xfrm>
            <a:off x="1539963" y="998637"/>
            <a:ext cx="6232426" cy="4128725"/>
          </a:xfrm>
          <a:prstGeom prst="rect">
            <a:avLst/>
          </a:prstGeom>
          <a:noFill/>
          <a:ln>
            <a:noFill/>
          </a:ln>
        </p:spPr>
      </p:pic>
      <p:sp>
        <p:nvSpPr>
          <p:cNvPr id="5" name="Right Arrow 4"/>
          <p:cNvSpPr/>
          <p:nvPr/>
        </p:nvSpPr>
        <p:spPr>
          <a:xfrm>
            <a:off x="762000" y="1276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60516" y="1809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72886" y="22669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48146" y="3181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EXTENDED SCHOOL YEAR (ESY)</a:t>
            </a:r>
          </a:p>
        </p:txBody>
      </p:sp>
      <p:sp>
        <p:nvSpPr>
          <p:cNvPr id="558" name="Shape 5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b="1">
                <a:solidFill>
                  <a:schemeClr val="dk1"/>
                </a:solidFill>
              </a:rPr>
              <a:t>CHANGES:</a:t>
            </a:r>
          </a:p>
          <a:p>
            <a:pPr marL="457200" lvl="0" indent="-381000" rtl="0">
              <a:spcBef>
                <a:spcPts val="0"/>
              </a:spcBef>
              <a:buClr>
                <a:schemeClr val="dk1"/>
              </a:buClr>
              <a:buSzPct val="100000"/>
              <a:buFont typeface="Arial"/>
              <a:buChar char="●"/>
            </a:pPr>
            <a:r>
              <a:rPr lang="en" sz="2400">
                <a:solidFill>
                  <a:schemeClr val="dk1"/>
                </a:solidFill>
              </a:rPr>
              <a:t>Additional criteria/inquiry questions addressing both required components:</a:t>
            </a:r>
          </a:p>
          <a:p>
            <a:pPr marL="914400" lvl="1" indent="-381000" rtl="0">
              <a:spcBef>
                <a:spcPts val="0"/>
              </a:spcBef>
              <a:buClr>
                <a:schemeClr val="dk1"/>
              </a:buClr>
              <a:buSzPct val="100000"/>
              <a:buFont typeface="Arial"/>
              <a:buChar char="○"/>
            </a:pPr>
            <a:r>
              <a:rPr lang="en" sz="2400">
                <a:solidFill>
                  <a:schemeClr val="dk1"/>
                </a:solidFill>
              </a:rPr>
              <a:t>Regression</a:t>
            </a:r>
          </a:p>
          <a:p>
            <a:pPr marL="914400" lvl="1" indent="-381000" rtl="0">
              <a:spcBef>
                <a:spcPts val="0"/>
              </a:spcBef>
              <a:buClr>
                <a:schemeClr val="dk1"/>
              </a:buClr>
              <a:buSzPct val="100000"/>
              <a:buFont typeface="Arial"/>
              <a:buChar char="○"/>
            </a:pPr>
            <a:r>
              <a:rPr lang="en" sz="2400">
                <a:solidFill>
                  <a:schemeClr val="dk1"/>
                </a:solidFill>
              </a:rPr>
              <a:t>Recoupment</a:t>
            </a:r>
          </a:p>
          <a:p>
            <a:pPr marL="457200" lvl="0" indent="-381000" rtl="0">
              <a:spcBef>
                <a:spcPts val="0"/>
              </a:spcBef>
              <a:buClr>
                <a:schemeClr val="dk1"/>
              </a:buClr>
              <a:buSzPct val="100000"/>
              <a:buFont typeface="Arial"/>
              <a:buChar char="●"/>
            </a:pPr>
            <a:r>
              <a:rPr lang="en" sz="2400">
                <a:solidFill>
                  <a:schemeClr val="dk1"/>
                </a:solidFill>
              </a:rPr>
              <a:t>Separate “Service Summary” section</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OVERVIEW OF RESOURCES</a:t>
            </a:r>
          </a:p>
        </p:txBody>
      </p:sp>
      <p:sp>
        <p:nvSpPr>
          <p:cNvPr id="55" name="Shape 55"/>
          <p:cNvSpPr txBox="1">
            <a:spLocks noGrp="1"/>
          </p:cNvSpPr>
          <p:nvPr>
            <p:ph type="body" idx="1"/>
          </p:nvPr>
        </p:nvSpPr>
        <p:spPr>
          <a:xfrm>
            <a:off x="457200" y="917475"/>
            <a:ext cx="8229600" cy="37256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endParaRPr lang="en" sz="2000" dirty="0" smtClean="0"/>
          </a:p>
          <a:p>
            <a:pPr marL="457200" lvl="0" indent="-355600" rtl="0">
              <a:spcBef>
                <a:spcPts val="0"/>
              </a:spcBef>
              <a:buClr>
                <a:schemeClr val="dk1"/>
              </a:buClr>
              <a:buSzPct val="100000"/>
              <a:buFont typeface="Arial"/>
              <a:buChar char="●"/>
            </a:pPr>
            <a:r>
              <a:rPr lang="en" sz="2000" dirty="0" smtClean="0"/>
              <a:t>Oregon </a:t>
            </a:r>
            <a:r>
              <a:rPr lang="en" sz="2000" dirty="0"/>
              <a:t>IEP / Toolkit / Guidance </a:t>
            </a:r>
            <a:r>
              <a:rPr lang="en" sz="2000" dirty="0" smtClean="0"/>
              <a:t>Document </a:t>
            </a:r>
            <a:r>
              <a:rPr lang="en" sz="2000" u="sng" dirty="0">
                <a:solidFill>
                  <a:schemeClr val="hlink"/>
                </a:solidFill>
                <a:hlinkClick r:id="rId3"/>
              </a:rPr>
              <a:t>http://www.ode.state.or.us/search/page/?id=1163</a:t>
            </a:r>
          </a:p>
          <a:p>
            <a:pPr marL="457200" marR="0" lvl="0" indent="-355600" algn="l" rtl="0">
              <a:lnSpc>
                <a:spcPct val="100000"/>
              </a:lnSpc>
              <a:spcBef>
                <a:spcPts val="600"/>
              </a:spcBef>
              <a:spcAft>
                <a:spcPts val="0"/>
              </a:spcAft>
              <a:buClr>
                <a:srgbClr val="000000"/>
              </a:buClr>
              <a:buSzPct val="100000"/>
              <a:buFont typeface="Arial"/>
              <a:buChar char="●"/>
            </a:pPr>
            <a:r>
              <a:rPr lang="en" sz="2000" dirty="0"/>
              <a:t>Standards-based IEPs</a:t>
            </a:r>
          </a:p>
          <a:p>
            <a:pPr marR="0" lvl="0" indent="457200" algn="l" rtl="0">
              <a:lnSpc>
                <a:spcPct val="100000"/>
              </a:lnSpc>
              <a:spcBef>
                <a:spcPts val="600"/>
              </a:spcBef>
              <a:spcAft>
                <a:spcPts val="0"/>
              </a:spcAft>
              <a:buNone/>
            </a:pPr>
            <a:r>
              <a:rPr lang="en" sz="2000" u="sng" dirty="0">
                <a:solidFill>
                  <a:schemeClr val="hlink"/>
                </a:solidFill>
                <a:hlinkClick r:id="rId4"/>
              </a:rPr>
              <a:t>http://www.ode.state.or.us/search/page/?id=4157</a:t>
            </a:r>
          </a:p>
          <a:p>
            <a:pPr marL="457200" marR="0" lvl="0" indent="-355600" algn="l" rtl="0">
              <a:lnSpc>
                <a:spcPct val="100000"/>
              </a:lnSpc>
              <a:spcBef>
                <a:spcPts val="600"/>
              </a:spcBef>
              <a:spcAft>
                <a:spcPts val="0"/>
              </a:spcAft>
              <a:buClr>
                <a:srgbClr val="000000"/>
              </a:buClr>
              <a:buSzPct val="100000"/>
              <a:buFont typeface="Arial"/>
              <a:buChar char="●"/>
            </a:pPr>
            <a:r>
              <a:rPr lang="en" sz="2000" dirty="0"/>
              <a:t>Transition</a:t>
            </a:r>
          </a:p>
          <a:p>
            <a:pPr marR="0" indent="457200" algn="l" rtl="0">
              <a:lnSpc>
                <a:spcPct val="100000"/>
              </a:lnSpc>
              <a:spcBef>
                <a:spcPts val="600"/>
              </a:spcBef>
              <a:spcAft>
                <a:spcPts val="0"/>
              </a:spcAft>
              <a:buNone/>
            </a:pPr>
            <a:r>
              <a:rPr lang="en" sz="2000" u="sng" dirty="0">
                <a:solidFill>
                  <a:schemeClr val="hlink"/>
                </a:solidFill>
                <a:hlinkClick r:id="rId5"/>
              </a:rPr>
              <a:t>http://www.transitionta.org/</a:t>
            </a:r>
          </a:p>
          <a:p>
            <a:pPr marR="0" lvl="0" indent="457200" algn="l" rtl="0">
              <a:lnSpc>
                <a:spcPct val="100000"/>
              </a:lnSpc>
              <a:spcBef>
                <a:spcPts val="600"/>
              </a:spcBef>
              <a:spcAft>
                <a:spcPts val="0"/>
              </a:spcAft>
              <a:buNone/>
            </a:pPr>
            <a:r>
              <a:rPr lang="en" sz="2000" u="sng" dirty="0">
                <a:solidFill>
                  <a:schemeClr val="hlink"/>
                </a:solidFill>
                <a:hlinkClick r:id="rId6"/>
              </a:rPr>
              <a:t>http://www.ode.state.or.us/search/page/?=</a:t>
            </a:r>
            <a:r>
              <a:rPr lang="en" sz="2000" u="sng" dirty="0" smtClean="0">
                <a:solidFill>
                  <a:schemeClr val="hlink"/>
                </a:solidFill>
                <a:hlinkClick r:id="rId6"/>
              </a:rPr>
              <a:t>4279</a:t>
            </a:r>
            <a:endParaRPr lang="en" sz="2000" u="sng" dirty="0">
              <a:solidFill>
                <a:schemeClr val="hlink"/>
              </a:solidFill>
              <a:hlinkClick r:id="rId6"/>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OVERVIEW OF RESOURCES</a:t>
            </a:r>
          </a:p>
        </p:txBody>
      </p:sp>
      <p:sp>
        <p:nvSpPr>
          <p:cNvPr id="55" name="Shape 55"/>
          <p:cNvSpPr txBox="1">
            <a:spLocks noGrp="1"/>
          </p:cNvSpPr>
          <p:nvPr>
            <p:ph type="body" idx="1"/>
          </p:nvPr>
        </p:nvSpPr>
        <p:spPr>
          <a:xfrm>
            <a:off x="457200" y="917475"/>
            <a:ext cx="8229600" cy="3725699"/>
          </a:xfrm>
          <a:prstGeom prst="rect">
            <a:avLst/>
          </a:prstGeom>
        </p:spPr>
        <p:txBody>
          <a:bodyPr lIns="91425" tIns="91425" rIns="91425" bIns="91425" anchor="t" anchorCtr="0">
            <a:noAutofit/>
          </a:bodyPr>
          <a:lstStyle/>
          <a:p>
            <a:pPr marL="457200" lvl="0" indent="-355600">
              <a:buClr>
                <a:schemeClr val="dk1"/>
              </a:buClr>
              <a:buFont typeface="Arial"/>
              <a:buChar char="●"/>
            </a:pPr>
            <a:endParaRPr lang="en" sz="2000" dirty="0" smtClean="0"/>
          </a:p>
          <a:p>
            <a:pPr marL="457200" lvl="0" indent="-355600">
              <a:buClr>
                <a:schemeClr val="dk1"/>
              </a:buClr>
              <a:buFont typeface="Arial"/>
              <a:buChar char="●"/>
            </a:pPr>
            <a:r>
              <a:rPr lang="en" sz="2000" dirty="0" smtClean="0"/>
              <a:t>Accessible Instructional Materials </a:t>
            </a:r>
            <a:r>
              <a:rPr lang="en-US" sz="2000" u="sng" dirty="0">
                <a:solidFill>
                  <a:schemeClr val="hlink"/>
                </a:solidFill>
                <a:hlinkClick r:id="rId3"/>
              </a:rPr>
              <a:t>http://www.ode.state.or.us/search/page/?</a:t>
            </a:r>
            <a:r>
              <a:rPr lang="en-US" sz="2000" u="sng" dirty="0" smtClean="0">
                <a:solidFill>
                  <a:schemeClr val="hlink"/>
                </a:solidFill>
                <a:hlinkClick r:id="rId3"/>
              </a:rPr>
              <a:t>id=1827</a:t>
            </a:r>
            <a:r>
              <a:rPr lang="en-US" sz="2000" u="sng" dirty="0" smtClean="0">
                <a:solidFill>
                  <a:schemeClr val="hlink"/>
                </a:solidFill>
              </a:rPr>
              <a:t> </a:t>
            </a:r>
          </a:p>
          <a:p>
            <a:pPr lvl="0" indent="457200">
              <a:spcBef>
                <a:spcPts val="600"/>
              </a:spcBef>
            </a:pPr>
            <a:r>
              <a:rPr lang="en-US" sz="2000" u="sng" dirty="0" smtClean="0">
                <a:solidFill>
                  <a:schemeClr val="hlink"/>
                </a:solidFill>
                <a:hlinkClick r:id="rId4"/>
              </a:rPr>
              <a:t>http</a:t>
            </a:r>
            <a:r>
              <a:rPr lang="en-US" sz="2000" u="sng" dirty="0">
                <a:solidFill>
                  <a:schemeClr val="hlink"/>
                </a:solidFill>
                <a:hlinkClick r:id="rId4"/>
              </a:rPr>
              <a:t>://www.douglasesd.k12.or.us/otap</a:t>
            </a:r>
            <a:r>
              <a:rPr lang="en-US" sz="2000" u="sng" dirty="0" smtClean="0">
                <a:solidFill>
                  <a:schemeClr val="hlink"/>
                </a:solidFill>
                <a:hlinkClick r:id="rId4"/>
              </a:rPr>
              <a:t>/</a:t>
            </a:r>
            <a:endParaRPr lang="en-US" sz="2000" u="sng" dirty="0" smtClean="0">
              <a:solidFill>
                <a:schemeClr val="hlink"/>
              </a:solidFill>
            </a:endParaRPr>
          </a:p>
          <a:p>
            <a:pPr marL="457200" marR="0" lvl="0" indent="-355600" algn="l" rtl="0">
              <a:lnSpc>
                <a:spcPct val="100000"/>
              </a:lnSpc>
              <a:spcBef>
                <a:spcPts val="600"/>
              </a:spcBef>
              <a:spcAft>
                <a:spcPts val="0"/>
              </a:spcAft>
              <a:buClr>
                <a:srgbClr val="000000"/>
              </a:buClr>
              <a:buSzPct val="100000"/>
              <a:buFont typeface="Arial"/>
              <a:buChar char="●"/>
            </a:pPr>
            <a:r>
              <a:rPr lang="en" sz="2000" dirty="0" smtClean="0"/>
              <a:t>Accessibility Manual</a:t>
            </a:r>
          </a:p>
          <a:p>
            <a:pPr marL="457200" lvl="0">
              <a:spcBef>
                <a:spcPts val="600"/>
              </a:spcBef>
            </a:pPr>
            <a:r>
              <a:rPr lang="en-US" sz="2000" u="sng" dirty="0">
                <a:solidFill>
                  <a:schemeClr val="hlink"/>
                </a:solidFill>
                <a:hlinkClick r:id="rId5"/>
              </a:rPr>
              <a:t>http://www.ode.state.or.us/search/page/?id=487</a:t>
            </a:r>
            <a:endParaRPr lang="en" sz="2000" u="sng" dirty="0">
              <a:solidFill>
                <a:schemeClr val="hlink"/>
              </a:solidFill>
              <a:hlinkClick r:id="rId5"/>
            </a:endParaRPr>
          </a:p>
        </p:txBody>
      </p:sp>
    </p:spTree>
    <p:extLst>
      <p:ext uri="{BB962C8B-B14F-4D97-AF65-F5344CB8AC3E}">
        <p14:creationId xmlns:p14="http://schemas.microsoft.com/office/powerpoint/2010/main" val="68569541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OVERVIEW OF RESOURCES</a:t>
            </a:r>
          </a:p>
        </p:txBody>
      </p:sp>
      <p:sp>
        <p:nvSpPr>
          <p:cNvPr id="61" name="Shape 61"/>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marL="457200" lvl="0" indent="-355600" rtl="0">
              <a:spcBef>
                <a:spcPts val="0"/>
              </a:spcBef>
              <a:buClr>
                <a:srgbClr val="000000"/>
              </a:buClr>
              <a:buSzPct val="100000"/>
              <a:buFont typeface="Arial"/>
              <a:buChar char="●"/>
            </a:pPr>
            <a:r>
              <a:rPr lang="en" sz="2000" dirty="0" smtClean="0"/>
              <a:t>IDEA </a:t>
            </a:r>
            <a:r>
              <a:rPr lang="en" sz="2000" dirty="0"/>
              <a:t>Legacy - </a:t>
            </a:r>
            <a:r>
              <a:rPr lang="en" sz="2000" u="sng" dirty="0">
                <a:solidFill>
                  <a:schemeClr val="hlink"/>
                </a:solidFill>
                <a:hlinkClick r:id="rId3"/>
              </a:rPr>
              <a:t>http://idea.ed.gov/explore/home</a:t>
            </a:r>
          </a:p>
          <a:p>
            <a:pPr marL="457200" lvl="0" indent="-355600" rtl="0">
              <a:lnSpc>
                <a:spcPct val="120000"/>
              </a:lnSpc>
              <a:spcBef>
                <a:spcPts val="0"/>
              </a:spcBef>
              <a:buClr>
                <a:srgbClr val="000000"/>
              </a:buClr>
              <a:buSzPct val="100000"/>
              <a:buFont typeface="Arial"/>
              <a:buChar char="●"/>
            </a:pPr>
            <a:r>
              <a:rPr lang="en" sz="2000" dirty="0"/>
              <a:t>OSEP Dear Colleague Letters - </a:t>
            </a:r>
            <a:r>
              <a:rPr lang="en" sz="1800" u="sng" dirty="0">
                <a:solidFill>
                  <a:schemeClr val="hlink"/>
                </a:solidFill>
                <a:hlinkClick r:id="rId4"/>
              </a:rPr>
              <a:t>http://</a:t>
            </a:r>
            <a:r>
              <a:rPr lang="en" sz="1800" u="sng" dirty="0" smtClean="0">
                <a:solidFill>
                  <a:schemeClr val="hlink"/>
                </a:solidFill>
                <a:hlinkClick r:id="rId4"/>
              </a:rPr>
              <a:t>www2.ed.gov/policy/speced/guid/idea/letters/revpolicy/index.html</a:t>
            </a:r>
          </a:p>
          <a:p>
            <a:pPr marL="457200" indent="-355600">
              <a:lnSpc>
                <a:spcPct val="120000"/>
              </a:lnSpc>
              <a:buClr>
                <a:srgbClr val="000000"/>
              </a:buClr>
              <a:buFont typeface="Arial"/>
              <a:buChar char="●"/>
            </a:pPr>
            <a:r>
              <a:rPr lang="en" sz="2000" dirty="0"/>
              <a:t>Federal Register - </a:t>
            </a:r>
            <a:r>
              <a:rPr lang="en" sz="2000" u="sng" dirty="0">
                <a:solidFill>
                  <a:schemeClr val="hlink"/>
                </a:solidFill>
              </a:rPr>
              <a:t>http://</a:t>
            </a:r>
            <a:r>
              <a:rPr lang="en" sz="2000" u="sng" dirty="0" smtClean="0">
                <a:solidFill>
                  <a:schemeClr val="hlink"/>
                </a:solidFill>
              </a:rPr>
              <a:t>idea.ed.gov/download/finalregulations.pdf</a:t>
            </a:r>
            <a:endParaRPr lang="en" sz="2000" u="sng" dirty="0" smtClean="0">
              <a:solidFill>
                <a:schemeClr val="hlink"/>
              </a:solidFill>
              <a:hlinkClick r:id="rId4"/>
            </a:endParaRPr>
          </a:p>
          <a:p>
            <a:pPr marL="457200" lvl="0" indent="-355600">
              <a:buClr>
                <a:srgbClr val="000000"/>
              </a:buClr>
              <a:buFont typeface="Arial"/>
              <a:buChar char="●"/>
            </a:pPr>
            <a:r>
              <a:rPr lang="en" sz="2000" dirty="0"/>
              <a:t>Oregon Administrative Rules (OARs) - </a:t>
            </a:r>
            <a:r>
              <a:rPr lang="en" sz="1800" u="sng" dirty="0">
                <a:solidFill>
                  <a:schemeClr val="hlink"/>
                </a:solidFill>
                <a:hlinkClick r:id="rId5"/>
              </a:rPr>
              <a:t>http://arcweb.sos.state.or.us/pages/rules/oars_500/oar_581/581_tofc.html</a:t>
            </a:r>
          </a:p>
          <a:p>
            <a:pPr marL="914400" lvl="1" indent="-355600">
              <a:buClr>
                <a:srgbClr val="000000"/>
              </a:buClr>
              <a:buFont typeface="Courier New"/>
              <a:buChar char="o"/>
            </a:pPr>
            <a:r>
              <a:rPr lang="en" sz="2000" dirty="0"/>
              <a:t>581-015-XXXX</a:t>
            </a:r>
          </a:p>
          <a:p>
            <a:pPr marL="914400" lvl="1" indent="-355600">
              <a:buClr>
                <a:srgbClr val="000000"/>
              </a:buClr>
              <a:buFont typeface="Courier New"/>
              <a:buChar char="o"/>
            </a:pPr>
            <a:r>
              <a:rPr lang="en" sz="2000" dirty="0" smtClean="0"/>
              <a:t>581-022-XXXX</a:t>
            </a:r>
            <a:endParaRPr lang="en" sz="1800" u="sng" dirty="0">
              <a:solidFill>
                <a:schemeClr val="hlink"/>
              </a:solidFill>
              <a:hlinkClick r:id="rId4"/>
            </a:endParaRPr>
          </a:p>
          <a:p>
            <a:pPr marL="457200" marR="0" lvl="0" indent="-355600" algn="l" rtl="0">
              <a:lnSpc>
                <a:spcPct val="100000"/>
              </a:lnSpc>
              <a:spcBef>
                <a:spcPts val="600"/>
              </a:spcBef>
              <a:spcAft>
                <a:spcPts val="0"/>
              </a:spcAft>
              <a:buClr>
                <a:srgbClr val="000000"/>
              </a:buClr>
              <a:buSzPct val="100000"/>
              <a:buFont typeface="Arial"/>
              <a:buChar char="●"/>
            </a:pPr>
            <a:r>
              <a:rPr lang="en" sz="2000" dirty="0">
                <a:solidFill>
                  <a:schemeClr val="dk1"/>
                </a:solidFill>
              </a:rPr>
              <a:t>OR Revised Statutes (ORS) - </a:t>
            </a:r>
            <a:r>
              <a:rPr lang="en" sz="2000" u="sng" dirty="0">
                <a:solidFill>
                  <a:schemeClr val="hlink"/>
                </a:solidFill>
                <a:hlinkClick r:id="rId6"/>
              </a:rPr>
              <a:t>http://</a:t>
            </a:r>
            <a:r>
              <a:rPr lang="en" sz="2000" u="sng" dirty="0" smtClean="0">
                <a:solidFill>
                  <a:schemeClr val="hlink"/>
                </a:solidFill>
                <a:hlinkClick r:id="rId6"/>
              </a:rPr>
              <a:t>www.oregonlaws.org/ors/volume/9</a:t>
            </a:r>
            <a:endParaRPr lang="en" sz="2000" u="sng" dirty="0">
              <a:solidFill>
                <a:schemeClr val="hlink"/>
              </a:solidFill>
              <a:hlinkClick r:id="rId6"/>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dirty="0" smtClean="0"/>
              <a:t>Final Questions and Feedback</a:t>
            </a:r>
            <a:endParaRPr lang="en" dirty="0"/>
          </a:p>
        </p:txBody>
      </p:sp>
      <p:sp>
        <p:nvSpPr>
          <p:cNvPr id="564" name="Shape 5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a:endParaRPr lang="en" sz="2400" dirty="0" smtClean="0"/>
          </a:p>
          <a:p>
            <a:pPr algn="ctr"/>
            <a:endParaRPr lang="en" sz="2400" dirty="0"/>
          </a:p>
          <a:p>
            <a:pPr algn="ctr"/>
            <a:r>
              <a:rPr lang="en" sz="2400" dirty="0" smtClean="0"/>
              <a:t>Contact</a:t>
            </a:r>
            <a:r>
              <a:rPr lang="en" sz="2400" dirty="0" smtClean="0"/>
              <a:t>:</a:t>
            </a:r>
          </a:p>
          <a:p>
            <a:pPr algn="ctr"/>
            <a:endParaRPr lang="en" sz="2400" dirty="0"/>
          </a:p>
          <a:p>
            <a:pPr algn="ctr"/>
            <a:r>
              <a:rPr lang="en" sz="2400" dirty="0" smtClean="0"/>
              <a:t>Laura </a:t>
            </a:r>
            <a:r>
              <a:rPr lang="en" sz="2400" dirty="0"/>
              <a:t>Petschauer, ODE Education </a:t>
            </a:r>
            <a:r>
              <a:rPr lang="en" sz="2400" dirty="0" smtClean="0"/>
              <a:t>Specialist</a:t>
            </a:r>
          </a:p>
          <a:p>
            <a:pPr algn="ctr"/>
            <a:r>
              <a:rPr lang="en-US" sz="2400" dirty="0" smtClean="0">
                <a:hlinkClick r:id="rId3"/>
              </a:rPr>
              <a:t>l</a:t>
            </a:r>
            <a:r>
              <a:rPr lang="en" sz="2400" dirty="0" smtClean="0">
                <a:hlinkClick r:id="rId3"/>
              </a:rPr>
              <a:t>aura.petschauer@state.or.us</a:t>
            </a:r>
            <a:endParaRPr lang="en" sz="2400" dirty="0" smtClean="0"/>
          </a:p>
          <a:p>
            <a:pPr algn="ctr"/>
            <a:endParaRPr lang="en" sz="2400" dirty="0"/>
          </a:p>
          <a:p>
            <a:pPr algn="ctr"/>
            <a:endParaRPr lang="en" sz="2400" dirty="0"/>
          </a:p>
          <a:p>
            <a:pPr algn="ct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MEETING PARTICIPANTS</a:t>
            </a:r>
          </a:p>
        </p:txBody>
      </p:sp>
      <p:sp>
        <p:nvSpPr>
          <p:cNvPr id="80" name="Shape 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R="0" lvl="0" algn="l" rtl="0">
              <a:lnSpc>
                <a:spcPct val="100000"/>
              </a:lnSpc>
              <a:spcBef>
                <a:spcPts val="600"/>
              </a:spcBef>
              <a:spcAft>
                <a:spcPts val="0"/>
              </a:spcAft>
              <a:buNone/>
            </a:pPr>
            <a:endParaRPr sz="2400"/>
          </a:p>
          <a:p>
            <a:pPr marR="0" lvl="0" algn="l" rtl="0">
              <a:lnSpc>
                <a:spcPct val="100000"/>
              </a:lnSpc>
              <a:spcBef>
                <a:spcPts val="600"/>
              </a:spcBef>
              <a:spcAft>
                <a:spcPts val="0"/>
              </a:spcAft>
              <a:buNone/>
            </a:pPr>
            <a:endParaRPr sz="2400"/>
          </a:p>
        </p:txBody>
      </p:sp>
      <p:pic>
        <p:nvPicPr>
          <p:cNvPr id="81" name="Shape 81"/>
          <p:cNvPicPr preferRelativeResize="0"/>
          <p:nvPr/>
        </p:nvPicPr>
        <p:blipFill>
          <a:blip r:embed="rId3">
            <a:alphaModFix/>
          </a:blip>
          <a:stretch>
            <a:fillRect/>
          </a:stretch>
        </p:blipFill>
        <p:spPr>
          <a:xfrm>
            <a:off x="1370150" y="1077750"/>
            <a:ext cx="6226124" cy="3924299"/>
          </a:xfrm>
          <a:prstGeom prst="rect">
            <a:avLst/>
          </a:prstGeom>
          <a:noFill/>
          <a:ln>
            <a:noFill/>
          </a:ln>
        </p:spPr>
      </p:pic>
      <p:sp>
        <p:nvSpPr>
          <p:cNvPr id="5" name="Right Arrow 4"/>
          <p:cNvSpPr/>
          <p:nvPr/>
        </p:nvSpPr>
        <p:spPr>
          <a:xfrm>
            <a:off x="4800600" y="1428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743200" y="1773767"/>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2230967"/>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09600" y="3333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09600" y="37147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MEETING PARTICIPANTS</a:t>
            </a:r>
          </a:p>
        </p:txBody>
      </p:sp>
      <p:sp>
        <p:nvSpPr>
          <p:cNvPr id="87" name="Shape 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R="0" lvl="0" algn="l" rtl="0">
              <a:lnSpc>
                <a:spcPct val="100000"/>
              </a:lnSpc>
              <a:spcBef>
                <a:spcPts val="600"/>
              </a:spcBef>
              <a:spcAft>
                <a:spcPts val="0"/>
              </a:spcAft>
              <a:buNone/>
            </a:pPr>
            <a:r>
              <a:rPr lang="en" sz="2400" b="1" dirty="0"/>
              <a:t>CHANGES:</a:t>
            </a:r>
          </a:p>
          <a:p>
            <a:pPr marL="457200" marR="0" lvl="0" indent="-381000" algn="l" rtl="0">
              <a:lnSpc>
                <a:spcPct val="100000"/>
              </a:lnSpc>
              <a:spcBef>
                <a:spcPts val="600"/>
              </a:spcBef>
              <a:spcAft>
                <a:spcPts val="0"/>
              </a:spcAft>
              <a:buClr>
                <a:srgbClr val="000000"/>
              </a:buClr>
              <a:buSzPct val="100000"/>
              <a:buFont typeface="Arial"/>
              <a:buChar char="●"/>
            </a:pPr>
            <a:r>
              <a:rPr lang="en" sz="2400" dirty="0"/>
              <a:t>Additional lines for </a:t>
            </a:r>
            <a:r>
              <a:rPr lang="en" sz="2400" dirty="0" smtClean="0"/>
              <a:t>participants (SPED, GE)</a:t>
            </a:r>
            <a:endParaRPr lang="en" sz="2400" dirty="0"/>
          </a:p>
          <a:p>
            <a:pPr marL="457200" marR="0" lvl="0" indent="-381000" algn="l" rtl="0">
              <a:lnSpc>
                <a:spcPct val="100000"/>
              </a:lnSpc>
              <a:spcBef>
                <a:spcPts val="600"/>
              </a:spcBef>
              <a:spcAft>
                <a:spcPts val="0"/>
              </a:spcAft>
              <a:buClr>
                <a:srgbClr val="000000"/>
              </a:buClr>
              <a:buSzPct val="100000"/>
              <a:buFont typeface="Arial"/>
              <a:buChar char="●"/>
            </a:pPr>
            <a:r>
              <a:rPr lang="en" sz="2400" dirty="0"/>
              <a:t>Additional section to document interpreter, if needed</a:t>
            </a:r>
          </a:p>
          <a:p>
            <a:pPr marL="457200" marR="0" lvl="0" indent="-381000" algn="l" rtl="0">
              <a:lnSpc>
                <a:spcPct val="100000"/>
              </a:lnSpc>
              <a:spcBef>
                <a:spcPts val="600"/>
              </a:spcBef>
              <a:spcAft>
                <a:spcPts val="0"/>
              </a:spcAft>
              <a:buClr>
                <a:srgbClr val="000000"/>
              </a:buClr>
              <a:buSzPct val="100000"/>
              <a:buFont typeface="Arial"/>
              <a:buChar char="●"/>
            </a:pPr>
            <a:r>
              <a:rPr lang="en" sz="2400" dirty="0"/>
              <a:t>Additional section to document the Procedural Safeguards booklet was provided to </a:t>
            </a:r>
            <a:r>
              <a:rPr lang="en" sz="2400" dirty="0" smtClean="0"/>
              <a:t>parent and/or adult student</a:t>
            </a:r>
            <a:endParaRPr lang="en" sz="2400" dirty="0"/>
          </a:p>
          <a:p>
            <a:pPr marR="0" lvl="0" algn="l" rtl="0">
              <a:lnSpc>
                <a:spcPct val="100000"/>
              </a:lnSpc>
              <a:spcBef>
                <a:spcPts val="600"/>
              </a:spcBef>
              <a:spcAft>
                <a:spcPts val="0"/>
              </a:spcAft>
              <a:buNone/>
            </a:pPr>
            <a:endParaRPr sz="2400"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SPECIAL FACTORS</a:t>
            </a:r>
          </a:p>
        </p:txBody>
      </p:sp>
      <p:sp>
        <p:nvSpPr>
          <p:cNvPr id="93" name="Shape 9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sz="2400">
              <a:solidFill>
                <a:schemeClr val="dk1"/>
              </a:solidFill>
            </a:endParaRPr>
          </a:p>
          <a:p>
            <a:pPr lvl="0" rtl="0">
              <a:spcBef>
                <a:spcPts val="0"/>
              </a:spcBef>
              <a:buNone/>
            </a:pPr>
            <a:endParaRPr sz="2400">
              <a:solidFill>
                <a:schemeClr val="dk1"/>
              </a:solidFill>
            </a:endParaRPr>
          </a:p>
        </p:txBody>
      </p:sp>
      <p:pic>
        <p:nvPicPr>
          <p:cNvPr id="94" name="Shape 94"/>
          <p:cNvPicPr preferRelativeResize="0"/>
          <p:nvPr/>
        </p:nvPicPr>
        <p:blipFill>
          <a:blip r:embed="rId3">
            <a:alphaModFix/>
          </a:blip>
          <a:stretch>
            <a:fillRect/>
          </a:stretch>
        </p:blipFill>
        <p:spPr>
          <a:xfrm>
            <a:off x="1243650" y="1119900"/>
            <a:ext cx="6276975" cy="3886200"/>
          </a:xfrm>
          <a:prstGeom prst="rect">
            <a:avLst/>
          </a:prstGeom>
          <a:noFill/>
          <a:ln>
            <a:noFill/>
          </a:ln>
        </p:spPr>
      </p:pic>
      <p:sp>
        <p:nvSpPr>
          <p:cNvPr id="5" name="Right Arrow 4"/>
          <p:cNvSpPr/>
          <p:nvPr/>
        </p:nvSpPr>
        <p:spPr>
          <a:xfrm>
            <a:off x="1295400" y="17335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 y="4324350"/>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SPECIAL FACTORS</a:t>
            </a:r>
          </a:p>
        </p:txBody>
      </p:sp>
      <p:sp>
        <p:nvSpPr>
          <p:cNvPr id="100" name="Shape 1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SzPct val="45833"/>
              <a:buNone/>
            </a:pPr>
            <a:r>
              <a:rPr lang="en" sz="2400" b="1" dirty="0">
                <a:solidFill>
                  <a:schemeClr val="dk1"/>
                </a:solidFill>
              </a:rPr>
              <a:t>CHANGES:</a:t>
            </a:r>
          </a:p>
          <a:p>
            <a:pPr marL="457200" lvl="0" indent="-381000" rtl="0">
              <a:spcBef>
                <a:spcPts val="0"/>
              </a:spcBef>
              <a:buClr>
                <a:schemeClr val="dk1"/>
              </a:buClr>
              <a:buSzPct val="100000"/>
              <a:buFont typeface="Arial"/>
              <a:buChar char="●"/>
            </a:pPr>
            <a:r>
              <a:rPr lang="en" sz="2400" dirty="0">
                <a:solidFill>
                  <a:schemeClr val="dk1"/>
                </a:solidFill>
              </a:rPr>
              <a:t>Reorder of the list of Special Factors</a:t>
            </a:r>
          </a:p>
          <a:p>
            <a:pPr marL="457200" lvl="0" indent="-381000" rtl="0">
              <a:spcBef>
                <a:spcPts val="0"/>
              </a:spcBef>
              <a:buClr>
                <a:schemeClr val="dk1"/>
              </a:buClr>
              <a:buSzPct val="100000"/>
              <a:buFont typeface="Arial"/>
              <a:buChar char="●"/>
            </a:pPr>
            <a:r>
              <a:rPr lang="en" sz="2400" dirty="0">
                <a:solidFill>
                  <a:schemeClr val="dk1"/>
                </a:solidFill>
              </a:rPr>
              <a:t>Additional information required for English Proficiency - need to include English Language Proficiency Level</a:t>
            </a:r>
          </a:p>
          <a:p>
            <a:pPr marL="457200" lvl="0" indent="-381000" rtl="0">
              <a:spcBef>
                <a:spcPts val="0"/>
              </a:spcBef>
              <a:buClr>
                <a:schemeClr val="dk1"/>
              </a:buClr>
              <a:buSzPct val="100000"/>
              <a:buFont typeface="Arial"/>
              <a:buChar char="●"/>
            </a:pPr>
            <a:r>
              <a:rPr lang="en" sz="2400" dirty="0">
                <a:solidFill>
                  <a:schemeClr val="dk1"/>
                </a:solidFill>
              </a:rPr>
              <a:t>Additional “Special Factor” to consider - Accessible Instructional Materials (AIM)</a:t>
            </a:r>
          </a:p>
          <a:p>
            <a:pPr lvl="0" rtl="0">
              <a:spcBef>
                <a:spcPts val="0"/>
              </a:spcBef>
              <a:buNone/>
            </a:pPr>
            <a:endParaRPr sz="24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SPECIAL FACTORS</a:t>
            </a: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06400" rtl="0">
              <a:spcBef>
                <a:spcPts val="0"/>
              </a:spcBef>
              <a:buClr>
                <a:srgbClr val="000000"/>
              </a:buClr>
              <a:buSzPct val="100000"/>
              <a:buFont typeface="Arial"/>
              <a:buAutoNum type="arabicPeriod"/>
            </a:pPr>
            <a:r>
              <a:rPr lang="en" sz="2800"/>
              <a:t>Behavior</a:t>
            </a:r>
          </a:p>
          <a:p>
            <a:pPr marL="457200" lvl="0" indent="-406400" rtl="0">
              <a:spcBef>
                <a:spcPts val="0"/>
              </a:spcBef>
              <a:buClr>
                <a:srgbClr val="000000"/>
              </a:buClr>
              <a:buSzPct val="100000"/>
              <a:buFont typeface="Arial"/>
              <a:buAutoNum type="arabicPeriod"/>
            </a:pPr>
            <a:r>
              <a:rPr lang="en" sz="2800"/>
              <a:t>English Proficiency</a:t>
            </a:r>
          </a:p>
          <a:p>
            <a:pPr marL="457200" lvl="0" indent="-406400" rtl="0">
              <a:spcBef>
                <a:spcPts val="0"/>
              </a:spcBef>
              <a:buClr>
                <a:srgbClr val="000000"/>
              </a:buClr>
              <a:buSzPct val="100000"/>
              <a:buFont typeface="Arial"/>
              <a:buAutoNum type="arabicPeriod"/>
            </a:pPr>
            <a:r>
              <a:rPr lang="en" sz="2800"/>
              <a:t>Blind/Visually Impaired</a:t>
            </a:r>
          </a:p>
          <a:p>
            <a:pPr marL="457200" lvl="0" indent="-406400" rtl="0">
              <a:spcBef>
                <a:spcPts val="0"/>
              </a:spcBef>
              <a:buClr>
                <a:srgbClr val="000000"/>
              </a:buClr>
              <a:buSzPct val="100000"/>
              <a:buFont typeface="Arial"/>
              <a:buAutoNum type="arabicPeriod"/>
            </a:pPr>
            <a:r>
              <a:rPr lang="en" sz="2800"/>
              <a:t>Communication</a:t>
            </a:r>
          </a:p>
          <a:p>
            <a:pPr marL="457200" lvl="0" indent="-406400" rtl="0">
              <a:spcBef>
                <a:spcPts val="0"/>
              </a:spcBef>
              <a:buClr>
                <a:srgbClr val="000000"/>
              </a:buClr>
              <a:buSzPct val="100000"/>
              <a:buFont typeface="Arial"/>
              <a:buAutoNum type="arabicPeriod"/>
            </a:pPr>
            <a:r>
              <a:rPr lang="en" sz="2800"/>
              <a:t>Deaf/Hard of Hearing</a:t>
            </a:r>
          </a:p>
          <a:p>
            <a:pPr marL="457200" lvl="0" indent="-406400" rtl="0">
              <a:spcBef>
                <a:spcPts val="0"/>
              </a:spcBef>
              <a:buClr>
                <a:srgbClr val="000000"/>
              </a:buClr>
              <a:buSzPct val="100000"/>
              <a:buFont typeface="Arial"/>
              <a:buAutoNum type="arabicPeriod"/>
            </a:pPr>
            <a:r>
              <a:rPr lang="en" sz="2800"/>
              <a:t>Assistive Technology</a:t>
            </a:r>
          </a:p>
          <a:p>
            <a:pPr marL="457200" lvl="0" indent="-406400">
              <a:spcBef>
                <a:spcPts val="0"/>
              </a:spcBef>
              <a:buClr>
                <a:srgbClr val="000000"/>
              </a:buClr>
              <a:buSzPct val="100000"/>
              <a:buFont typeface="Arial"/>
              <a:buAutoNum type="arabicPeriod"/>
            </a:pPr>
            <a:r>
              <a:rPr lang="en" sz="2800" b="1" i="1"/>
              <a:t>AIM - Specialized Formats  (NEW)</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SPECIAL FACTORS</a:t>
            </a:r>
          </a:p>
        </p:txBody>
      </p:sp>
      <p:sp>
        <p:nvSpPr>
          <p:cNvPr id="112" name="Shape 1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b="1" i="1" dirty="0"/>
              <a:t>AIM - Accessible Instructional Materials</a:t>
            </a:r>
          </a:p>
          <a:p>
            <a:pPr marL="457200" lvl="0" indent="-381000" rtl="0">
              <a:spcBef>
                <a:spcPts val="0"/>
              </a:spcBef>
              <a:buClr>
                <a:srgbClr val="000000"/>
              </a:buClr>
              <a:buSzPct val="100000"/>
              <a:buFont typeface="Arial"/>
              <a:buChar char="●"/>
            </a:pPr>
            <a:r>
              <a:rPr lang="en" sz="2400" dirty="0"/>
              <a:t>Specialized formats of educational materials</a:t>
            </a:r>
          </a:p>
          <a:p>
            <a:pPr marL="914400" lvl="1" indent="-342900" rtl="0">
              <a:spcBef>
                <a:spcPts val="0"/>
              </a:spcBef>
              <a:buClr>
                <a:srgbClr val="000000"/>
              </a:buClr>
              <a:buSzPct val="100000"/>
              <a:buFont typeface="Courier New"/>
              <a:buChar char="o"/>
            </a:pPr>
            <a:r>
              <a:rPr lang="en" sz="1800" dirty="0"/>
              <a:t>Braille</a:t>
            </a:r>
          </a:p>
          <a:p>
            <a:pPr marL="914400" lvl="1" indent="-342900" rtl="0">
              <a:spcBef>
                <a:spcPts val="0"/>
              </a:spcBef>
              <a:buClr>
                <a:srgbClr val="000000"/>
              </a:buClr>
              <a:buSzPct val="100000"/>
              <a:buFont typeface="Courier New"/>
              <a:buChar char="o"/>
            </a:pPr>
            <a:r>
              <a:rPr lang="en" sz="1800" dirty="0"/>
              <a:t>Large Print</a:t>
            </a:r>
          </a:p>
          <a:p>
            <a:pPr marL="914400" lvl="1" indent="-342900" rtl="0">
              <a:spcBef>
                <a:spcPts val="0"/>
              </a:spcBef>
              <a:buClr>
                <a:srgbClr val="000000"/>
              </a:buClr>
              <a:buSzPct val="100000"/>
              <a:buFont typeface="Courier New"/>
              <a:buChar char="o"/>
            </a:pPr>
            <a:r>
              <a:rPr lang="en" sz="1800" dirty="0"/>
              <a:t>Digital</a:t>
            </a:r>
          </a:p>
          <a:p>
            <a:pPr marL="914400" lvl="1" indent="-342900" rtl="0">
              <a:spcBef>
                <a:spcPts val="0"/>
              </a:spcBef>
              <a:buClr>
                <a:srgbClr val="000000"/>
              </a:buClr>
              <a:buSzPct val="100000"/>
              <a:buFont typeface="Courier New"/>
              <a:buChar char="o"/>
            </a:pPr>
            <a:r>
              <a:rPr lang="en" sz="1800" dirty="0"/>
              <a:t>Audio</a:t>
            </a:r>
          </a:p>
          <a:p>
            <a:pPr marL="457200" lvl="0" indent="-381000" rtl="0">
              <a:spcBef>
                <a:spcPts val="0"/>
              </a:spcBef>
              <a:buClr>
                <a:srgbClr val="000000"/>
              </a:buClr>
              <a:buSzPct val="100000"/>
              <a:buFont typeface="Arial"/>
              <a:buChar char="●"/>
            </a:pPr>
            <a:r>
              <a:rPr lang="en" sz="2400" dirty="0"/>
              <a:t>Designed for students who are unable to read and/or access standard print materials</a:t>
            </a:r>
          </a:p>
          <a:p>
            <a:pPr marL="457200" lvl="0" indent="-381000">
              <a:spcBef>
                <a:spcPts val="0"/>
              </a:spcBef>
              <a:buClr>
                <a:srgbClr val="000000"/>
              </a:buClr>
              <a:buSzPct val="100000"/>
              <a:buFont typeface="Arial"/>
              <a:buChar char="●"/>
            </a:pPr>
            <a:r>
              <a:rPr lang="en" sz="2400" dirty="0"/>
              <a:t>Content does NOT change, only the format</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1532</Words>
  <Application>Microsoft Office PowerPoint</Application>
  <PresentationFormat>On-screen Show (16:9)</PresentationFormat>
  <Paragraphs>234</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light-gradient</vt:lpstr>
      <vt:lpstr>NEW Oregon IEP: Identifying Changes and Useful Tools</vt:lpstr>
      <vt:lpstr>DEMOGRAPHICS</vt:lpstr>
      <vt:lpstr>DEMOGRAPHICS</vt:lpstr>
      <vt:lpstr>MEETING PARTICIPANTS</vt:lpstr>
      <vt:lpstr>MEETING PARTICIPANTS</vt:lpstr>
      <vt:lpstr>SPECIAL FACTORS</vt:lpstr>
      <vt:lpstr>SPECIAL FACTORS</vt:lpstr>
      <vt:lpstr>SPECIAL FACTORS</vt:lpstr>
      <vt:lpstr>SPECIAL FACTORS</vt:lpstr>
      <vt:lpstr>PRESENT LEVELS - PREVIOUS</vt:lpstr>
      <vt:lpstr>PRESENT LEVELS - NEW</vt:lpstr>
      <vt:lpstr>PRESENT LEVELS</vt:lpstr>
      <vt:lpstr>TRANSITION PLANNING</vt:lpstr>
      <vt:lpstr>TRANSITION PLANNING</vt:lpstr>
      <vt:lpstr>TRANSITION PLANNING</vt:lpstr>
      <vt:lpstr>TRANSITION PLANNING</vt:lpstr>
      <vt:lpstr>ASSESSMENT</vt:lpstr>
      <vt:lpstr>ASSESSMENT</vt:lpstr>
      <vt:lpstr>ASSESSMENT</vt:lpstr>
      <vt:lpstr>ASSESSMENT</vt:lpstr>
      <vt:lpstr>ASSESSMENT</vt:lpstr>
      <vt:lpstr>ASSESSMENT</vt:lpstr>
      <vt:lpstr>GOAL WRITING</vt:lpstr>
      <vt:lpstr>GOAL WRITING - PREVIOUS</vt:lpstr>
      <vt:lpstr>GOAL WRITING - NEW</vt:lpstr>
      <vt:lpstr>GOAL WRITING</vt:lpstr>
      <vt:lpstr>SERVICE SUMMARY</vt:lpstr>
      <vt:lpstr>SERVICE SUMMARY</vt:lpstr>
      <vt:lpstr>SERVICE SUMMARY</vt:lpstr>
      <vt:lpstr>EXTENDED SCHOOL YEAR (ESY)</vt:lpstr>
      <vt:lpstr>EXTENDED SCHOOL YEAR (ESY)</vt:lpstr>
      <vt:lpstr>OVERVIEW OF RESOURCES</vt:lpstr>
      <vt:lpstr>OVERVIEW OF RESOURCES</vt:lpstr>
      <vt:lpstr>OVERVIEW OF RESOURCES</vt:lpstr>
      <vt:lpstr>Final Questions and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High Quality IEPs</dc:title>
  <dc:creator>PETSCHAUER Laura</dc:creator>
  <cp:lastModifiedBy>Administrator</cp:lastModifiedBy>
  <cp:revision>68</cp:revision>
  <cp:lastPrinted>2015-08-19T18:38:07Z</cp:lastPrinted>
  <dcterms:modified xsi:type="dcterms:W3CDTF">2015-11-13T16:46:34Z</dcterms:modified>
</cp:coreProperties>
</file>