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96"/>
  </p:notesMasterIdLst>
  <p:handoutMasterIdLst>
    <p:handoutMasterId r:id="rId97"/>
  </p:handoutMasterIdLst>
  <p:sldIdLst>
    <p:sldId id="295" r:id="rId2"/>
    <p:sldId id="633" r:id="rId3"/>
    <p:sldId id="626" r:id="rId4"/>
    <p:sldId id="574" r:id="rId5"/>
    <p:sldId id="575" r:id="rId6"/>
    <p:sldId id="576" r:id="rId7"/>
    <p:sldId id="578" r:id="rId8"/>
    <p:sldId id="577" r:id="rId9"/>
    <p:sldId id="585" r:id="rId10"/>
    <p:sldId id="609" r:id="rId11"/>
    <p:sldId id="613" r:id="rId12"/>
    <p:sldId id="610" r:id="rId13"/>
    <p:sldId id="614" r:id="rId14"/>
    <p:sldId id="615" r:id="rId15"/>
    <p:sldId id="612" r:id="rId16"/>
    <p:sldId id="595" r:id="rId17"/>
    <p:sldId id="592" r:id="rId18"/>
    <p:sldId id="596" r:id="rId19"/>
    <p:sldId id="597" r:id="rId20"/>
    <p:sldId id="594" r:id="rId21"/>
    <p:sldId id="632" r:id="rId22"/>
    <p:sldId id="656" r:id="rId23"/>
    <p:sldId id="686" r:id="rId24"/>
    <p:sldId id="685" r:id="rId25"/>
    <p:sldId id="680" r:id="rId26"/>
    <p:sldId id="689" r:id="rId27"/>
    <p:sldId id="682" r:id="rId28"/>
    <p:sldId id="684" r:id="rId29"/>
    <p:sldId id="688" r:id="rId30"/>
    <p:sldId id="690" r:id="rId31"/>
    <p:sldId id="681" r:id="rId32"/>
    <p:sldId id="692" r:id="rId33"/>
    <p:sldId id="691" r:id="rId34"/>
    <p:sldId id="693" r:id="rId35"/>
    <p:sldId id="687" r:id="rId36"/>
    <p:sldId id="663" r:id="rId37"/>
    <p:sldId id="664" r:id="rId38"/>
    <p:sldId id="665" r:id="rId39"/>
    <p:sldId id="683" r:id="rId40"/>
    <p:sldId id="667" r:id="rId41"/>
    <p:sldId id="666" r:id="rId42"/>
    <p:sldId id="668" r:id="rId43"/>
    <p:sldId id="676" r:id="rId44"/>
    <p:sldId id="600" r:id="rId45"/>
    <p:sldId id="601" r:id="rId46"/>
    <p:sldId id="616" r:id="rId47"/>
    <p:sldId id="602" r:id="rId48"/>
    <p:sldId id="617" r:id="rId49"/>
    <p:sldId id="624" r:id="rId50"/>
    <p:sldId id="647" r:id="rId51"/>
    <p:sldId id="649" r:id="rId52"/>
    <p:sldId id="650" r:id="rId53"/>
    <p:sldId id="646" r:id="rId54"/>
    <p:sldId id="651" r:id="rId55"/>
    <p:sldId id="652" r:id="rId56"/>
    <p:sldId id="653" r:id="rId57"/>
    <p:sldId id="654" r:id="rId58"/>
    <p:sldId id="694" r:id="rId59"/>
    <p:sldId id="608" r:id="rId60"/>
    <p:sldId id="598" r:id="rId61"/>
    <p:sldId id="607" r:id="rId62"/>
    <p:sldId id="599" r:id="rId63"/>
    <p:sldId id="618" r:id="rId64"/>
    <p:sldId id="621" r:id="rId65"/>
    <p:sldId id="619" r:id="rId66"/>
    <p:sldId id="620" r:id="rId67"/>
    <p:sldId id="657" r:id="rId68"/>
    <p:sldId id="660" r:id="rId69"/>
    <p:sldId id="661" r:id="rId70"/>
    <p:sldId id="662" r:id="rId71"/>
    <p:sldId id="625" r:id="rId72"/>
    <p:sldId id="604" r:id="rId73"/>
    <p:sldId id="605" r:id="rId74"/>
    <p:sldId id="606" r:id="rId75"/>
    <p:sldId id="627" r:id="rId76"/>
    <p:sldId id="628" r:id="rId77"/>
    <p:sldId id="630" r:id="rId78"/>
    <p:sldId id="629" r:id="rId79"/>
    <p:sldId id="634" r:id="rId80"/>
    <p:sldId id="635" r:id="rId81"/>
    <p:sldId id="658" r:id="rId82"/>
    <p:sldId id="636" r:id="rId83"/>
    <p:sldId id="638" r:id="rId84"/>
    <p:sldId id="639" r:id="rId85"/>
    <p:sldId id="640" r:id="rId86"/>
    <p:sldId id="641" r:id="rId87"/>
    <p:sldId id="642" r:id="rId88"/>
    <p:sldId id="643" r:id="rId89"/>
    <p:sldId id="644" r:id="rId90"/>
    <p:sldId id="645" r:id="rId91"/>
    <p:sldId id="659" r:id="rId92"/>
    <p:sldId id="631" r:id="rId93"/>
    <p:sldId id="590" r:id="rId94"/>
    <p:sldId id="299" r:id="rId9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1pPr>
    <a:lvl2pPr marL="4572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2pPr>
    <a:lvl3pPr marL="9144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3pPr>
    <a:lvl4pPr marL="13716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4pPr>
    <a:lvl5pPr marL="1828800" algn="l" rtl="0" fontAlgn="base">
      <a:spcBef>
        <a:spcPct val="0"/>
      </a:spcBef>
      <a:spcAft>
        <a:spcPct val="0"/>
      </a:spcAft>
      <a:defRPr sz="24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4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4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4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400" kern="1200">
        <a:solidFill>
          <a:schemeClr val="tx1"/>
        </a:solidFill>
        <a:latin typeface="Arial" charset="0"/>
        <a:ea typeface="ヒラギノ角ゴ Pro W3" charset="-128"/>
        <a:cs typeface="ヒラギノ角ゴ Pro W3" charset="-128"/>
      </a:defRPr>
    </a:lvl9pPr>
  </p:defaultTextStyle>
  <p:extLst>
    <p:ext uri="{521415D9-36F7-43E2-AB2F-B90AF26B5E84}">
      <p14:sectionLst xmlns:p14="http://schemas.microsoft.com/office/powerpoint/2010/main">
        <p14:section name="Default Section" id="{10E3E826-10E7-4019-819A-8B59833E77EB}">
          <p14:sldIdLst>
            <p14:sldId id="295"/>
            <p14:sldId id="633"/>
            <p14:sldId id="626"/>
            <p14:sldId id="574"/>
            <p14:sldId id="575"/>
            <p14:sldId id="576"/>
            <p14:sldId id="578"/>
            <p14:sldId id="577"/>
            <p14:sldId id="585"/>
            <p14:sldId id="609"/>
            <p14:sldId id="613"/>
            <p14:sldId id="610"/>
            <p14:sldId id="614"/>
            <p14:sldId id="615"/>
            <p14:sldId id="612"/>
            <p14:sldId id="595"/>
            <p14:sldId id="592"/>
            <p14:sldId id="596"/>
            <p14:sldId id="597"/>
            <p14:sldId id="594"/>
            <p14:sldId id="632"/>
            <p14:sldId id="656"/>
            <p14:sldId id="686"/>
            <p14:sldId id="685"/>
            <p14:sldId id="680"/>
            <p14:sldId id="689"/>
            <p14:sldId id="682"/>
            <p14:sldId id="684"/>
            <p14:sldId id="688"/>
            <p14:sldId id="690"/>
            <p14:sldId id="681"/>
            <p14:sldId id="692"/>
            <p14:sldId id="691"/>
            <p14:sldId id="693"/>
            <p14:sldId id="687"/>
            <p14:sldId id="663"/>
            <p14:sldId id="664"/>
            <p14:sldId id="665"/>
            <p14:sldId id="683"/>
            <p14:sldId id="667"/>
            <p14:sldId id="666"/>
            <p14:sldId id="668"/>
            <p14:sldId id="676"/>
            <p14:sldId id="600"/>
            <p14:sldId id="601"/>
            <p14:sldId id="616"/>
            <p14:sldId id="602"/>
            <p14:sldId id="617"/>
            <p14:sldId id="624"/>
            <p14:sldId id="647"/>
            <p14:sldId id="649"/>
            <p14:sldId id="650"/>
            <p14:sldId id="646"/>
            <p14:sldId id="651"/>
            <p14:sldId id="652"/>
            <p14:sldId id="653"/>
            <p14:sldId id="654"/>
            <p14:sldId id="694"/>
            <p14:sldId id="608"/>
            <p14:sldId id="598"/>
            <p14:sldId id="607"/>
            <p14:sldId id="599"/>
            <p14:sldId id="618"/>
            <p14:sldId id="621"/>
            <p14:sldId id="619"/>
            <p14:sldId id="620"/>
            <p14:sldId id="657"/>
            <p14:sldId id="660"/>
            <p14:sldId id="661"/>
            <p14:sldId id="662"/>
            <p14:sldId id="625"/>
            <p14:sldId id="604"/>
            <p14:sldId id="605"/>
            <p14:sldId id="606"/>
            <p14:sldId id="627"/>
            <p14:sldId id="628"/>
            <p14:sldId id="630"/>
            <p14:sldId id="629"/>
            <p14:sldId id="634"/>
            <p14:sldId id="635"/>
            <p14:sldId id="658"/>
            <p14:sldId id="636"/>
            <p14:sldId id="638"/>
            <p14:sldId id="639"/>
            <p14:sldId id="640"/>
            <p14:sldId id="641"/>
            <p14:sldId id="642"/>
            <p14:sldId id="643"/>
            <p14:sldId id="644"/>
            <p14:sldId id="645"/>
            <p14:sldId id="659"/>
            <p14:sldId id="631"/>
            <p14:sldId id="590"/>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9985"/>
    <a:srgbClr val="909090"/>
    <a:srgbClr val="B7B7B7"/>
    <a:srgbClr val="969696"/>
    <a:srgbClr val="9B9B9B"/>
    <a:srgbClr val="8C8C8C"/>
    <a:srgbClr val="C1C1C1"/>
    <a:srgbClr val="B4B4B4"/>
    <a:srgbClr val="AFAFAF"/>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6" autoAdjust="0"/>
    <p:restoredTop sz="75453" autoAdjust="0"/>
  </p:normalViewPr>
  <p:slideViewPr>
    <p:cSldViewPr>
      <p:cViewPr varScale="1">
        <p:scale>
          <a:sx n="67" d="100"/>
          <a:sy n="67" d="100"/>
        </p:scale>
        <p:origin x="1848" y="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624" y="2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Arial" pitchFamily="84" charset="0"/>
                <a:ea typeface="ヒラギノ角ゴ Pro W3" pitchFamily="84" charset="-128"/>
                <a:cs typeface="ヒラギノ角ゴ Pro W3" pitchFamily="84" charset="-128"/>
              </a:defRPr>
            </a:lvl1pPr>
          </a:lstStyle>
          <a:p>
            <a:pPr>
              <a:defRPr/>
            </a:pPr>
            <a:fld id="{9BD642F6-4486-40FA-8235-1BA1E16B48FB}" type="slidenum">
              <a:rPr lang="en-US"/>
              <a:pPr>
                <a:defRPr/>
              </a:pPr>
              <a:t>‹#›</a:t>
            </a:fld>
            <a:endParaRPr lang="en-US" dirty="0"/>
          </a:p>
        </p:txBody>
      </p:sp>
      <p:sp>
        <p:nvSpPr>
          <p:cNvPr id="6" name="Footer Placeholder 5"/>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Header Placeholder 6"/>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016997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8BF0EAF4-9BF3-4F3C-BB5C-4F3EB7278292}" type="datetimeFigureOut">
              <a:rPr lang="en-US"/>
              <a:pPr>
                <a:defRPr/>
              </a:pPr>
              <a:t>12/1/2015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B21F561E-CB14-448B-89D7-229DB0382713}" type="slidenum">
              <a:rPr lang="en-US"/>
              <a:pPr>
                <a:defRPr/>
              </a:pPr>
              <a:t>‹#›</a:t>
            </a:fld>
            <a:endParaRPr lang="en-US" dirty="0"/>
          </a:p>
        </p:txBody>
      </p:sp>
    </p:spTree>
    <p:extLst>
      <p:ext uri="{BB962C8B-B14F-4D97-AF65-F5344CB8AC3E}">
        <p14:creationId xmlns:p14="http://schemas.microsoft.com/office/powerpoint/2010/main" val="2458009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23" charset="-128"/>
        <a:cs typeface="ヒラギノ角ゴ Pro W3" pitchFamily="-12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sba.org/sites/default/files/reports/Doe%20v.%20PGCBOE%20-%20NSBA%20Amicus%20Brief%202014.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supremecourt.gov/opinions/14pdf/13-1352_ed9l.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ea typeface="ヒラギノ角ゴ Pro W3" charset="-128"/>
              <a:cs typeface="ヒラギノ角ゴ Pro W3" charset="-128"/>
            </a:endParaRPr>
          </a:p>
        </p:txBody>
      </p:sp>
    </p:spTree>
    <p:extLst>
      <p:ext uri="{BB962C8B-B14F-4D97-AF65-F5344CB8AC3E}">
        <p14:creationId xmlns:p14="http://schemas.microsoft.com/office/powerpoint/2010/main" val="337658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Pompey and Crassus</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11</a:t>
            </a:fld>
            <a:endParaRPr lang="en-US" dirty="0"/>
          </a:p>
        </p:txBody>
      </p:sp>
    </p:spTree>
    <p:extLst>
      <p:ext uri="{BB962C8B-B14F-4D97-AF65-F5344CB8AC3E}">
        <p14:creationId xmlns:p14="http://schemas.microsoft.com/office/powerpoint/2010/main" val="110993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i="1" dirty="0" smtClean="0"/>
              <a:t>Facts: </a:t>
            </a:r>
            <a:r>
              <a:rPr lang="en-US" sz="1200" kern="1200" dirty="0" smtClean="0">
                <a:solidFill>
                  <a:schemeClr val="tx1"/>
                </a:solidFill>
                <a:latin typeface="+mn-lt"/>
                <a:ea typeface="ヒラギノ角ゴ Pro W3" pitchFamily="-123" charset="-128"/>
                <a:cs typeface="ヒラギノ角ゴ Pro W3" pitchFamily="-123" charset="-128"/>
              </a:rPr>
              <a:t>The case involves a male student who attended a public Montessori school in Prince George’s County Maryland for fourth and fifth grade.  He alleges that during this time he was subjected to repeated sexual harassment by a male classmate.  The district responded to each incident of which it received notice.  Over the two year period, the student missed only seven days of school, continued to participate in school activities and suffered no decline in academic performance.  However, the student’s parents withdrew him from the school at the end of the fifth grade year. Shortly after that, he reported to the police that the classmate had sexually assaulted him at school on several occasions.  The police conducted an investigation and eventually closed the case as “unfounded.” The parents subsequently sued the district, asserting a Title IX sexual harassment claim along with a state law claim for negligence.  The district court ruled in favor of the school district on the Title IX claim, finding that its response to reported incidents could not be deemed deliberately indifferent and that it had no actual notice of the other alleged assaults.  The parents now appeal to the U.S. Court of Appeals for the Fourth Circuit. </a:t>
            </a:r>
            <a:r>
              <a:rPr lang="en-US" dirty="0" smtClean="0"/>
              <a:t>J.D. began attending Robert Goddard Montessori School (RGMS) in fall 2008. In October 2008, he told his parents that a classmate was making sexually explicit comments to him. The parents reported this incident to his teacher and the RGMS’s principal. They claim the school took no action. As time went on, J.D. reported to his parents that the same classmate continued to harass him sexually and expressed a desire to change schools. The parents allegedly notified the teacher and the vice principal of the harassment and were told that the incident was under investigation. Later in the year, the classmate allegedly exposed his genitalia to J.D. and forced J.D. to touch them. J.D. reported the incident to his teacher, who in turn informed the principal and vice-principal.</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17</a:t>
            </a:fld>
            <a:endParaRPr lang="en-US" dirty="0"/>
          </a:p>
        </p:txBody>
      </p:sp>
    </p:spTree>
    <p:extLst>
      <p:ext uri="{BB962C8B-B14F-4D97-AF65-F5344CB8AC3E}">
        <p14:creationId xmlns:p14="http://schemas.microsoft.com/office/powerpoint/2010/main" val="8059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Legal Strategy:</a:t>
            </a:r>
            <a:r>
              <a:rPr lang="en-US" dirty="0" smtClean="0"/>
              <a:t>  </a:t>
            </a:r>
            <a:r>
              <a:rPr lang="en-US" u="sng" dirty="0" smtClean="0">
                <a:hlinkClick r:id="rId3"/>
              </a:rPr>
              <a:t>The National School Boards Association (NSBA) and the Maryland Association of Boards of Education (MABE) filed an amicus curiae (friend of the court brief</a:t>
            </a:r>
            <a:r>
              <a:rPr lang="en-US" dirty="0" smtClean="0"/>
              <a:t> which addresses the issue of whether the deliberate indifference standard established in D</a:t>
            </a:r>
            <a:r>
              <a:rPr lang="en-US" i="1" dirty="0" smtClean="0"/>
              <a:t>avis v. Monroe County Bd. of Educ.</a:t>
            </a:r>
            <a:r>
              <a:rPr lang="en-US" dirty="0" smtClean="0"/>
              <a:t>, 526 U.S. 629 (1999), should be relaxed to incorporate common law negligence principles. NSBA/MABE’s brief urges the Fourth Circuit to reject the plaintiffs’ plea to expand Davis using the  U.S. Department of Education‘s (ED) Office for Civil Rights (OCR) enforcement guidance and expert opinions on proper investigations or interventions. </a:t>
            </a:r>
          </a:p>
          <a:p>
            <a:r>
              <a:rPr lang="en-US" dirty="0" smtClean="0"/>
              <a:t> </a:t>
            </a:r>
          </a:p>
          <a:p>
            <a:r>
              <a:rPr lang="en-US" dirty="0" smtClean="0"/>
              <a:t>In addition to arguing against adoption of OCR’s enforcement guidance on the ground it fails to meet the Davis standard’s higher bar, the brief asserts that local school officials are in the best position to respond to known incidents of harassment or bullying, as demonstrated by long-standing judicial precedent deferring “to school officials’ decision-making in matters of student discipline and maintaining an orderly, safe learning environment, including peer harassment claims under federal civil rights statutes.”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20</a:t>
            </a:fld>
            <a:endParaRPr lang="en-US" dirty="0"/>
          </a:p>
        </p:txBody>
      </p:sp>
    </p:spTree>
    <p:extLst>
      <p:ext uri="{BB962C8B-B14F-4D97-AF65-F5344CB8AC3E}">
        <p14:creationId xmlns:p14="http://schemas.microsoft.com/office/powerpoint/2010/main" val="106812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 its April 7, 2015 decision in </a:t>
            </a:r>
            <a:r>
              <a:rPr lang="en-US" i="1" dirty="0" smtClean="0"/>
              <a:t>Does v. Board of Education of Prince George’s County</a:t>
            </a:r>
            <a:r>
              <a:rPr lang="en-US" dirty="0" smtClean="0"/>
              <a:t>, the U.S. Court of Appeals for the Fourth Circuit reaffirmed that a school district may be held liable under Title IX for peer harassment only where it acts with deliberate indifference to sexual harassment of which it has actual knowledge. This standard was established by the U.S. Supreme Court in </a:t>
            </a:r>
            <a:r>
              <a:rPr lang="en-US" i="1" dirty="0" smtClean="0"/>
              <a:t>Davis v. Monroe County Board of Education</a:t>
            </a:r>
            <a:r>
              <a:rPr lang="en-US" dirty="0" smtClean="0"/>
              <a:t> (1999).</a:t>
            </a:r>
          </a:p>
          <a:p>
            <a:pPr lvl="0"/>
            <a:r>
              <a:rPr lang="en-US" dirty="0" smtClean="0"/>
              <a:t>Consistent with NSBA’s position, the court strongly rejected the plaintiffs’ attempt to hold the district liable under standards set forth in guidance documents issued by the Office for Civil Rights (OCR) of the U.S. Department of Education.  The court emphatically refused to adopt OCR’s negligence and constructive knowledge as the appropriate analysis for imposing Title IX liability.</a:t>
            </a:r>
          </a:p>
          <a:p>
            <a:pPr lvl="0"/>
            <a:r>
              <a:rPr lang="en-US" dirty="0" smtClean="0"/>
              <a:t>The decision will serve as important authority to stave off attempts by plaintiffs in future Title IX peer harassment cases to hold school districts liable based on OCR enforcement guidance.</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21</a:t>
            </a:fld>
            <a:endParaRPr lang="en-US" dirty="0"/>
          </a:p>
        </p:txBody>
      </p:sp>
    </p:spTree>
    <p:extLst>
      <p:ext uri="{BB962C8B-B14F-4D97-AF65-F5344CB8AC3E}">
        <p14:creationId xmlns:p14="http://schemas.microsoft.com/office/powerpoint/2010/main" val="650822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36</a:t>
            </a:fld>
            <a:endParaRPr lang="en-US" dirty="0"/>
          </a:p>
        </p:txBody>
      </p:sp>
    </p:spTree>
    <p:extLst>
      <p:ext uri="{BB962C8B-B14F-4D97-AF65-F5344CB8AC3E}">
        <p14:creationId xmlns:p14="http://schemas.microsoft.com/office/powerpoint/2010/main" val="57737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effectLst/>
                <a:latin typeface="+mn-lt"/>
                <a:ea typeface="ヒラギノ角ゴ Pro W3" pitchFamily="-123" charset="-128"/>
                <a:cs typeface="ヒラギノ角ゴ Pro W3" pitchFamily="-123" charset="-128"/>
              </a:rPr>
              <a:t>National significance.</a:t>
            </a:r>
            <a:r>
              <a:rPr lang="en-US" sz="1200" kern="1200" dirty="0" smtClean="0">
                <a:solidFill>
                  <a:schemeClr val="tx1"/>
                </a:solidFill>
                <a:effectLst/>
                <a:latin typeface="+mn-lt"/>
                <a:ea typeface="ヒラギノ角ゴ Pro W3" pitchFamily="-123" charset="-128"/>
                <a:cs typeface="ヒラギノ角ゴ Pro W3" pitchFamily="-123" charset="-128"/>
              </a:rPr>
              <a:t> This case tests the limits of the “actual notice” requirement under Title IX for imposing liability on a school district for the sexual assault committed by an employee—in this case, the principal of an elementary school. The U.S. Supreme Court has ruled that a school district may be held liable for monetary damages under Title IX only if an official with authority to address the alleged discrimination and to institute corrective measures has actual knowledge of discrimination and fails to adequately respond. The knowledge of the </a:t>
            </a:r>
            <a:r>
              <a:rPr lang="en-US" sz="1200" i="1" kern="1200" dirty="0" smtClean="0">
                <a:solidFill>
                  <a:schemeClr val="tx1"/>
                </a:solidFill>
                <a:effectLst/>
                <a:latin typeface="+mn-lt"/>
                <a:ea typeface="ヒラギノ角ゴ Pro W3" pitchFamily="-123" charset="-128"/>
                <a:cs typeface="ヒラギノ角ゴ Pro W3" pitchFamily="-123" charset="-128"/>
              </a:rPr>
              <a:t>wrongdoer himself</a:t>
            </a:r>
            <a:r>
              <a:rPr lang="en-US" sz="1200" kern="1200" dirty="0" smtClean="0">
                <a:solidFill>
                  <a:schemeClr val="tx1"/>
                </a:solidFill>
                <a:effectLst/>
                <a:latin typeface="+mn-lt"/>
                <a:ea typeface="ヒラギノ角ゴ Pro W3" pitchFamily="-123" charset="-128"/>
                <a:cs typeface="ヒラギノ角ゴ Pro W3" pitchFamily="-123" charset="-128"/>
              </a:rPr>
              <a:t> is not enough to hold the district liable. Despite this established law, the trial court allowed a multi-million dollar judgment against the district on the grounds that the school principal knew of his own misconduct and was in a position to take corrective action but failed to do so. This result creates a broad regime of vicarious liability based solely on a school official’s secret wrongdoing, even when that wrongdoing directly contravenes district policies. Under this framework, a school district could be held liable for unlawful sex discrimination of any type by an employee deemed to have authority to address the misconduct, even though the perpetrator has kept his actions secret. This issue has not been addressed by any other U.S. Court of Appeals, making the decision by the Fifth Circuit especially important as it would establish legal precedent that other courts might follow.</a:t>
            </a:r>
          </a:p>
          <a:p>
            <a:r>
              <a:rPr lang="en-US" sz="1200" b="1" kern="1200" dirty="0" smtClean="0">
                <a:solidFill>
                  <a:schemeClr val="tx1"/>
                </a:solidFill>
                <a:effectLst/>
                <a:latin typeface="+mn-lt"/>
                <a:ea typeface="ヒラギノ角ゴ Pro W3" pitchFamily="-123" charset="-128"/>
                <a:cs typeface="ヒラギノ角ゴ Pro W3" pitchFamily="-123" charset="-128"/>
              </a:rPr>
              <a:t>Legal Strategy.  </a:t>
            </a:r>
            <a:r>
              <a:rPr lang="en-US" sz="1200" kern="1200" dirty="0" smtClean="0">
                <a:solidFill>
                  <a:schemeClr val="tx1"/>
                </a:solidFill>
                <a:effectLst/>
                <a:latin typeface="+mn-lt"/>
                <a:ea typeface="ヒラギノ角ゴ Pro W3" pitchFamily="-123" charset="-128"/>
                <a:cs typeface="ヒラギノ角ゴ Pro W3" pitchFamily="-123" charset="-128"/>
              </a:rPr>
              <a:t>NSBA would argue that the liability regime created by the district court’s decision will dramatically expand school district liability under Title IX in a manner not contemplated by the law. In urging the Court of Appeals to reverse the lower court ruling, NSBA would point out that the Title IX liability standard set forth by</a:t>
            </a:r>
            <a:br>
              <a:rPr lang="en-US" sz="1200" kern="1200" dirty="0" smtClean="0">
                <a:solidFill>
                  <a:schemeClr val="tx1"/>
                </a:solidFill>
                <a:effectLst/>
                <a:latin typeface="+mn-lt"/>
                <a:ea typeface="ヒラギノ角ゴ Pro W3" pitchFamily="-123" charset="-128"/>
                <a:cs typeface="ヒラギノ角ゴ Pro W3" pitchFamily="-123" charset="-128"/>
              </a:rPr>
            </a:br>
            <a:endParaRPr lang="en-US" sz="1200" kern="1200" dirty="0" smtClean="0">
              <a:solidFill>
                <a:schemeClr val="tx1"/>
              </a:solidFill>
              <a:effectLst/>
              <a:latin typeface="+mn-lt"/>
              <a:ea typeface="ヒラギノ角ゴ Pro W3" pitchFamily="-123" charset="-128"/>
              <a:cs typeface="ヒラギノ角ゴ Pro W3" pitchFamily="-123" charset="-128"/>
            </a:endParaRPr>
          </a:p>
          <a:p>
            <a:r>
              <a:rPr lang="en-US" sz="1200" kern="1200" dirty="0" smtClean="0">
                <a:solidFill>
                  <a:schemeClr val="tx1"/>
                </a:solidFill>
                <a:effectLst/>
                <a:latin typeface="+mn-lt"/>
                <a:ea typeface="ヒラギノ角ゴ Pro W3" pitchFamily="-123" charset="-128"/>
                <a:cs typeface="ヒラギノ角ゴ Pro W3" pitchFamily="-123" charset="-128"/>
              </a:rPr>
              <a:t>Members of the Executive Committee</a:t>
            </a:r>
          </a:p>
          <a:p>
            <a:r>
              <a:rPr lang="en-US" sz="1200" kern="1200" dirty="0" smtClean="0">
                <a:solidFill>
                  <a:schemeClr val="tx1"/>
                </a:solidFill>
                <a:effectLst/>
                <a:latin typeface="+mn-lt"/>
                <a:ea typeface="ヒラギノ角ゴ Pro W3" pitchFamily="-123" charset="-128"/>
                <a:cs typeface="ヒラギノ角ゴ Pro W3" pitchFamily="-123" charset="-128"/>
              </a:rPr>
              <a:t>August 11, 2015</a:t>
            </a:r>
          </a:p>
          <a:p>
            <a:r>
              <a:rPr lang="en-US" sz="1200" kern="1200" dirty="0" smtClean="0">
                <a:solidFill>
                  <a:schemeClr val="tx1"/>
                </a:solidFill>
                <a:effectLst/>
                <a:latin typeface="+mn-lt"/>
                <a:ea typeface="ヒラギノ角ゴ Pro W3" pitchFamily="-123" charset="-128"/>
                <a:cs typeface="ヒラギノ角ゴ Pro W3" pitchFamily="-123" charset="-128"/>
              </a:rPr>
              <a:t>Page 2</a:t>
            </a:r>
          </a:p>
          <a:p>
            <a:r>
              <a:rPr lang="en-US" sz="1200" kern="1200" dirty="0" smtClean="0">
                <a:solidFill>
                  <a:schemeClr val="tx1"/>
                </a:solidFill>
                <a:effectLst/>
                <a:latin typeface="+mn-lt"/>
                <a:ea typeface="ヒラギノ角ゴ Pro W3" pitchFamily="-123" charset="-128"/>
                <a:cs typeface="ヒラギノ角ゴ Pro W3" pitchFamily="-123" charset="-128"/>
              </a:rPr>
              <a:t> </a:t>
            </a:r>
          </a:p>
          <a:p>
            <a:r>
              <a:rPr lang="en-US" sz="1200" kern="1200" dirty="0" smtClean="0">
                <a:solidFill>
                  <a:schemeClr val="tx1"/>
                </a:solidFill>
                <a:effectLst/>
                <a:latin typeface="+mn-lt"/>
                <a:ea typeface="ヒラギノ角ゴ Pro W3" pitchFamily="-123" charset="-128"/>
                <a:cs typeface="ヒラギノ角ゴ Pro W3" pitchFamily="-123" charset="-128"/>
              </a:rPr>
              <a:t>the U.S. Supreme Court in </a:t>
            </a:r>
            <a:r>
              <a:rPr lang="en-US" sz="1200" i="1" kern="1200" dirty="0" err="1" smtClean="0">
                <a:solidFill>
                  <a:schemeClr val="tx1"/>
                </a:solidFill>
                <a:effectLst/>
                <a:latin typeface="+mn-lt"/>
                <a:ea typeface="ヒラギノ角ゴ Pro W3" pitchFamily="-123" charset="-128"/>
                <a:cs typeface="ヒラギノ角ゴ Pro W3" pitchFamily="-123" charset="-128"/>
              </a:rPr>
              <a:t>Gebser</a:t>
            </a:r>
            <a:r>
              <a:rPr lang="en-US" sz="1200" i="1" kern="1200" dirty="0" smtClean="0">
                <a:solidFill>
                  <a:schemeClr val="tx1"/>
                </a:solidFill>
                <a:effectLst/>
                <a:latin typeface="+mn-lt"/>
                <a:ea typeface="ヒラギノ角ゴ Pro W3" pitchFamily="-123" charset="-128"/>
                <a:cs typeface="ヒラギノ角ゴ Pro W3" pitchFamily="-123" charset="-128"/>
              </a:rPr>
              <a:t> v. Lago Vista </a:t>
            </a:r>
            <a:r>
              <a:rPr lang="en-US" sz="1200" i="1" kern="1200" dirty="0" err="1" smtClean="0">
                <a:solidFill>
                  <a:schemeClr val="tx1"/>
                </a:solidFill>
                <a:effectLst/>
                <a:latin typeface="+mn-lt"/>
                <a:ea typeface="ヒラギノ角ゴ Pro W3" pitchFamily="-123" charset="-128"/>
                <a:cs typeface="ヒラギノ角ゴ Pro W3" pitchFamily="-123" charset="-128"/>
              </a:rPr>
              <a:t>Indep</a:t>
            </a:r>
            <a:r>
              <a:rPr lang="en-US" sz="1200" i="1" kern="1200" dirty="0" smtClean="0">
                <a:solidFill>
                  <a:schemeClr val="tx1"/>
                </a:solidFill>
                <a:effectLst/>
                <a:latin typeface="+mn-lt"/>
                <a:ea typeface="ヒラギノ角ゴ Pro W3" pitchFamily="-123" charset="-128"/>
                <a:cs typeface="ヒラギノ角ゴ Pro W3" pitchFamily="-123" charset="-128"/>
              </a:rPr>
              <a:t>. Sch. Dist., </a:t>
            </a:r>
            <a:r>
              <a:rPr lang="en-US" sz="1200" kern="1200" dirty="0" smtClean="0">
                <a:solidFill>
                  <a:schemeClr val="tx1"/>
                </a:solidFill>
                <a:effectLst/>
                <a:latin typeface="+mn-lt"/>
                <a:ea typeface="ヒラギノ角ゴ Pro W3" pitchFamily="-123" charset="-128"/>
                <a:cs typeface="ヒラギノ角ゴ Pro W3" pitchFamily="-123" charset="-128"/>
              </a:rPr>
              <a:t>324 U.S. 274 (1998)</a:t>
            </a:r>
            <a:r>
              <a:rPr lang="en-US" sz="1200" i="1" kern="1200" dirty="0" smtClean="0">
                <a:solidFill>
                  <a:schemeClr val="tx1"/>
                </a:solidFill>
                <a:effectLst/>
                <a:latin typeface="+mn-lt"/>
                <a:ea typeface="ヒラギノ角ゴ Pro W3" pitchFamily="-123" charset="-128"/>
                <a:cs typeface="ヒラギノ角ゴ Pro W3" pitchFamily="-123" charset="-128"/>
              </a:rPr>
              <a:t>,</a:t>
            </a:r>
            <a:r>
              <a:rPr lang="en-US" sz="1200" kern="1200" dirty="0" smtClean="0">
                <a:solidFill>
                  <a:schemeClr val="tx1"/>
                </a:solidFill>
                <a:effectLst/>
                <a:latin typeface="+mn-lt"/>
                <a:ea typeface="ヒラギノ角ゴ Pro W3" pitchFamily="-123" charset="-128"/>
                <a:cs typeface="ヒラギノ角ゴ Pro W3" pitchFamily="-123" charset="-128"/>
              </a:rPr>
              <a:t> specifically noted that the knowledge of a wrongdoer of his own sexual misconduct does not satisfy the actual knowledge requirement.  </a:t>
            </a:r>
          </a:p>
          <a:p>
            <a:r>
              <a:rPr lang="en-US" sz="1200" kern="1200" dirty="0" smtClean="0">
                <a:solidFill>
                  <a:schemeClr val="tx1"/>
                </a:solidFill>
                <a:effectLst/>
                <a:latin typeface="+mn-lt"/>
                <a:ea typeface="ヒラギノ角ゴ Pro W3" pitchFamily="-123" charset="-128"/>
                <a:cs typeface="ヒラギノ角ゴ Pro W3" pitchFamily="-123" charset="-128"/>
              </a:rPr>
              <a:t>Because a wrongdoer is likely to keep his misdeeds secret, the district has no actual knowledge of the harm and no opportunity to take steps to correct the situation. The lower court’s ruling would make a school district strictly liable for the covert sexual misconduct of all school officials authorized to remedy sex discrimination, despite the fact that the offending official’s activities violate the district’s own policies. School districts should not be held responsible for wrongdoing of which they have no knowledge or opportunity to correct.</a:t>
            </a:r>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40</a:t>
            </a:fld>
            <a:endParaRPr lang="en-US" dirty="0"/>
          </a:p>
        </p:txBody>
      </p:sp>
    </p:spTree>
    <p:extLst>
      <p:ext uri="{BB962C8B-B14F-4D97-AF65-F5344CB8AC3E}">
        <p14:creationId xmlns:p14="http://schemas.microsoft.com/office/powerpoint/2010/main" val="2762979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rPr>
              <a:t> Prior to trial, the parties stipulated that (</a:t>
            </a:r>
            <a:r>
              <a:rPr lang="en-US" sz="1200" kern="1200" dirty="0" err="1" smtClean="0">
                <a:solidFill>
                  <a:schemeClr val="tx1"/>
                </a:solidFill>
              </a:rPr>
              <a:t>i</a:t>
            </a:r>
            <a:r>
              <a:rPr lang="en-US" sz="1200" kern="1200" dirty="0" smtClean="0">
                <a:solidFill>
                  <a:schemeClr val="tx1"/>
                </a:solidFill>
              </a:rPr>
              <a:t>) Alcoser abused Salazar while Alcoser was the vice principal and principal of two elementary schools in the District; (ii) no one with the District other than Alcoser had knowledge of Alcoser’s abusive conduct; and (iii) Alcoser’s abusive conduct violated the District’s policies.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41</a:t>
            </a:fld>
            <a:endParaRPr lang="en-US" dirty="0"/>
          </a:p>
        </p:txBody>
      </p:sp>
    </p:spTree>
    <p:extLst>
      <p:ext uri="{BB962C8B-B14F-4D97-AF65-F5344CB8AC3E}">
        <p14:creationId xmlns:p14="http://schemas.microsoft.com/office/powerpoint/2010/main" val="264744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rPr>
              <a:t>After a two-day trial, the jury found the District liable for damages under Title IX, and awarded Salazar $4.5 million in compensatory damages.  The district court permitted the award, reasoning that, because the perpetrator was an official who ordinarily would have authority to take corrective action against sexual harassment, his knowledge of his </a:t>
            </a:r>
            <a:r>
              <a:rPr lang="en-US" sz="1200" i="1" kern="1200" dirty="0" smtClean="0">
                <a:solidFill>
                  <a:schemeClr val="tx1"/>
                </a:solidFill>
              </a:rPr>
              <a:t>own</a:t>
            </a:r>
            <a:r>
              <a:rPr lang="en-US" sz="1200" kern="1200" dirty="0" smtClean="0">
                <a:solidFill>
                  <a:schemeClr val="tx1"/>
                </a:solidFill>
              </a:rPr>
              <a:t> wrongdoing could be imputed to the District and satisfy the Title IX liability</a:t>
            </a:r>
            <a:r>
              <a:rPr lang="en-US" sz="1200" i="1" kern="1200" dirty="0" smtClean="0">
                <a:solidFill>
                  <a:schemeClr val="tx1"/>
                </a:solidFill>
              </a:rPr>
              <a:t> </a:t>
            </a:r>
            <a:r>
              <a:rPr lang="en-US" sz="1200" kern="1200" dirty="0" smtClean="0">
                <a:solidFill>
                  <a:schemeClr val="tx1"/>
                </a:solidFill>
              </a:rPr>
              <a:t>requirements of actual knowledge and failure to respond. </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42</a:t>
            </a:fld>
            <a:endParaRPr lang="en-US" dirty="0"/>
          </a:p>
        </p:txBody>
      </p:sp>
    </p:spTree>
    <p:extLst>
      <p:ext uri="{BB962C8B-B14F-4D97-AF65-F5344CB8AC3E}">
        <p14:creationId xmlns:p14="http://schemas.microsoft.com/office/powerpoint/2010/main" val="335954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NSBA would argue that the liability regime created by the district court’s decision will dramatically expand school district liability under Title IX in a manner not contemplated by the law. In urging the Court of Appeals to reverse the lower court ruling, NSBA would point out that the Title IX liability standard set forth by</a:t>
            </a:r>
            <a:br>
              <a:rPr lang="en-US" sz="1200" dirty="0" smtClean="0"/>
            </a:br>
            <a:r>
              <a:rPr lang="en-US" sz="1200" dirty="0" smtClean="0"/>
              <a:t>the U.S. Supreme Court in </a:t>
            </a:r>
            <a:r>
              <a:rPr lang="en-US" sz="1200" i="1" dirty="0" err="1" smtClean="0"/>
              <a:t>Gebser</a:t>
            </a:r>
            <a:r>
              <a:rPr lang="en-US" sz="1200" i="1" dirty="0" smtClean="0"/>
              <a:t> v. Lago Vista </a:t>
            </a:r>
            <a:r>
              <a:rPr lang="en-US" sz="1200" i="1" dirty="0" err="1" smtClean="0"/>
              <a:t>Indep</a:t>
            </a:r>
            <a:r>
              <a:rPr lang="en-US" sz="1200" i="1" dirty="0" smtClean="0"/>
              <a:t>. Sch. Dist., </a:t>
            </a:r>
            <a:r>
              <a:rPr lang="en-US" sz="1200" dirty="0" smtClean="0"/>
              <a:t>324 U.S. 274 (1998)</a:t>
            </a:r>
            <a:r>
              <a:rPr lang="en-US" sz="1200" i="1" dirty="0" smtClean="0"/>
              <a:t>,</a:t>
            </a:r>
            <a:r>
              <a:rPr lang="en-US" sz="1200" dirty="0" smtClean="0"/>
              <a:t> specifically noted that the knowledge of a wrongdoer of his own sexual misconduct does not satisfy the actual knowledge requirement.  </a:t>
            </a:r>
          </a:p>
          <a:p>
            <a:r>
              <a:rPr lang="en-US" sz="1200" dirty="0" smtClean="0"/>
              <a:t>Because a wrongdoer is likely to keep his misdeeds secret, the district has no actual knowledge of the harm and no opportunity to take steps to correct the situation. The lower court’s ruling would make a school district strictly liable for the covert sexual misconduct of all school officials authorized to remedy sex discrimination, despite the fact that the offending official’s activities violate the district’s own policies. School districts should not be held responsible for wrongdoing of which they have no knowledge or opportunity to correct.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43</a:t>
            </a:fld>
            <a:endParaRPr lang="en-US" dirty="0"/>
          </a:p>
        </p:txBody>
      </p:sp>
    </p:spTree>
    <p:extLst>
      <p:ext uri="{BB962C8B-B14F-4D97-AF65-F5344CB8AC3E}">
        <p14:creationId xmlns:p14="http://schemas.microsoft.com/office/powerpoint/2010/main" val="151399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	In this case the U.S. Supreme Court will decide whether teachers or other school personnel who are mandatory child abuse reporters should be treated as law enforcement agents for purposes of the Confrontation Clause. Although this is a criminal case asking the Court to resolve a narrow issue concerning the rights of an accused to confront the witnesses against him at trial, the Court’s decision has potentially important implications for school personnel as mandatory reporters of child abuse. All states require teachers and other school personnel to report suspected child abuse to child protective services or law enforcement agencies responsible for investigating the reports and determining whether further legal proceedings should be initiated against the abuser. School districts provide mandated training and put in place policies and procedures to ensure that all mandatory reporters know how to carry out their responsibilities. As with the reporting statutes themselves, the primary motivating force behind these activities is protecting the safety of the child and not investigation of a potential crime.  </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44</a:t>
            </a:fld>
            <a:endParaRPr lang="en-US" dirty="0"/>
          </a:p>
        </p:txBody>
      </p:sp>
    </p:spTree>
    <p:extLst>
      <p:ext uri="{BB962C8B-B14F-4D97-AF65-F5344CB8AC3E}">
        <p14:creationId xmlns:p14="http://schemas.microsoft.com/office/powerpoint/2010/main" val="361779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3</a:t>
            </a:fld>
            <a:endParaRPr lang="en-US" dirty="0"/>
          </a:p>
        </p:txBody>
      </p:sp>
    </p:spTree>
    <p:extLst>
      <p:ext uri="{BB962C8B-B14F-4D97-AF65-F5344CB8AC3E}">
        <p14:creationId xmlns:p14="http://schemas.microsoft.com/office/powerpoint/2010/main" val="107210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dirty="0" smtClean="0"/>
              <a:t>The case arose when Darius Clark was charged with abusing his girlfriend’s three year old son.  The charge resulted from an investigation by child protective service workers and the police after they received a report of suspected abuse from a teacher at a Head Start center in Cleveland.  After noticing several injuries on the child’s body, the teacher asked the child how he received the injuries.  After initially indicating that he had fallen, the child in response to further questioning stated that someone named “Dee” had inflicted the injuries and that Dee was “big.” The teacher and other adult witnesses testified as to the statements the child had made concerning “Dee.” (The child was deemed incompetent to testify.) Dee was convicted and sentenced to 28 years in prison. A state appellate court later reversed the conviction. The Ohio Supreme Court upheld the reversal, finding that when teachers suspect and “investigate” child abuse, including asking questions about the identity of the perpetrator, they are acting as law enforcement agents. Any statements obtained from the victim, thus become subject to the Confrontation Clause. The U.S. Supreme Court granted the State of Ohio’s request for review. The Executive Committee approved NSBA entering the case to advise the Court of the implications its decision will have for teachers and other school staff who are mandatory child abuse reporters. </a:t>
            </a:r>
            <a:endParaRPr lang="en-US" sz="1200" dirty="0" smtClean="0"/>
          </a:p>
          <a:p>
            <a:r>
              <a:rPr lang="x-none" sz="120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45</a:t>
            </a:fld>
            <a:endParaRPr lang="en-US" dirty="0"/>
          </a:p>
        </p:txBody>
      </p:sp>
    </p:spTree>
    <p:extLst>
      <p:ext uri="{BB962C8B-B14F-4D97-AF65-F5344CB8AC3E}">
        <p14:creationId xmlns:p14="http://schemas.microsoft.com/office/powerpoint/2010/main" val="408625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none" sz="1200" dirty="0" smtClean="0"/>
              <a:t>A state appellate court later reversed the conviction. The Ohio Supreme Court upheld the reversal, finding that when teachers suspect and “investigate” child abuse, including asking questions about the identity of the perpetrator, they are acting as law enforcement agents. Any statements obtained from the victim, thus become subject to the Confrontation Clause. The U.S. Supreme Court granted the State of Ohio’s request for review. The Executive Committee approved NSBA entering the case to advise the Court of the implications its decision will have for teachers and other school staff who are mandatory child abuse reporters.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46</a:t>
            </a:fld>
            <a:endParaRPr lang="en-US" dirty="0"/>
          </a:p>
        </p:txBody>
      </p:sp>
    </p:spTree>
    <p:extLst>
      <p:ext uri="{BB962C8B-B14F-4D97-AF65-F5344CB8AC3E}">
        <p14:creationId xmlns:p14="http://schemas.microsoft.com/office/powerpoint/2010/main" val="34042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dirty="0" smtClean="0"/>
              <a:t>In a joint brief with the National Education Association and the American Federation of Teachers filed on November 24, 2014, NSBA argued that a decision treating school personnel as law enforcement agents when carrying out their reporting duties grossly misunderstands their role as educators in protecting children and could raise issues for district training and liability with respect to child abuse prevention. When school staff members question a child about behavioral changes or noticeable marks and injuries on the child’s body, they are acting in accordance with reporting laws primarily intended to protect the child from further harm. These inquiries are intended to ensure a sufficient basis exists for the school staff member to report suspected abuse, not to investigate a possible crime. Questions that relate to the identity of the abuser are necessary to determine any additional responsibilities a school may have beyond making a report. A judicial determination that by asking such questions, school staff are engaging in a criminal investigation for purposes of the Confrontation Clause may be extrapolated to impose on school districts the training and liability standards applicable to law enforcement agencies. This might occur with respect not only to child abuse reporting but also to other matters about which school districts typically question students and staff members to maintain safe learning environments. The U.S. Supreme Court has already recognized that law enforcement standards are ill suited to the responsibility of schools to ensure student welfare so that children can achieve academically. </a:t>
            </a:r>
            <a:endParaRPr lang="en-US" sz="1200" dirty="0" smtClean="0"/>
          </a:p>
          <a:p>
            <a:r>
              <a:rPr lang="x-none" sz="1200" dirty="0" smtClean="0"/>
              <a:t>	</a:t>
            </a:r>
            <a:endParaRPr lang="en-US" smtClean="0"/>
          </a:p>
          <a:p>
            <a:endParaRPr lang="en-US"/>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47</a:t>
            </a:fld>
            <a:endParaRPr lang="en-US" dirty="0"/>
          </a:p>
        </p:txBody>
      </p:sp>
    </p:spTree>
    <p:extLst>
      <p:ext uri="{BB962C8B-B14F-4D97-AF65-F5344CB8AC3E}">
        <p14:creationId xmlns:p14="http://schemas.microsoft.com/office/powerpoint/2010/main" val="1099186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ヒラギノ角ゴ Pro W3" pitchFamily="-123" charset="-128"/>
                <a:cs typeface="ヒラギノ角ゴ Pro W3" pitchFamily="-123" charset="-128"/>
              </a:rPr>
              <a:t>Cuyahoga County Assistant Prosecutor Matthew Meyer and Assistant U.S. Solicitor General </a:t>
            </a:r>
            <a:r>
              <a:rPr lang="en-US" sz="1200" kern="1200" dirty="0" err="1" smtClean="0">
                <a:solidFill>
                  <a:schemeClr val="tx1"/>
                </a:solidFill>
                <a:effectLst/>
                <a:latin typeface="+mn-lt"/>
                <a:ea typeface="ヒラギノ角ゴ Pro W3" pitchFamily="-123" charset="-128"/>
                <a:cs typeface="ヒラギノ角ゴ Pro W3" pitchFamily="-123" charset="-128"/>
              </a:rPr>
              <a:t>Ilana</a:t>
            </a:r>
            <a:r>
              <a:rPr lang="en-US" sz="1200" kern="1200" dirty="0" smtClean="0">
                <a:solidFill>
                  <a:schemeClr val="tx1"/>
                </a:solidFill>
                <a:effectLst/>
                <a:latin typeface="+mn-lt"/>
                <a:ea typeface="ヒラギノ角ゴ Pro W3" pitchFamily="-123" charset="-128"/>
                <a:cs typeface="ヒラギノ角ゴ Pro W3" pitchFamily="-123" charset="-128"/>
              </a:rPr>
              <a:t> Eisenstein told the Justices that the lower court rulings misinterpreted the Constitution by “viewing teachers as police,” as Eisenstein put it. When Justice Ginsberg asked Meyer why statements by a child deemed too unreliable to testify in court should be deemed reliable enough to admit as court evidence if they’re from teachers, Meyer said it would be a mistake to decide that anything such a small child says is unreliable. “It’s a choice between hearsay and nothing when dealing with a three-year-old,” Meyer replied.</a:t>
            </a:r>
          </a:p>
          <a:p>
            <a:r>
              <a:rPr lang="en-US" sz="1200" kern="1200" dirty="0" smtClean="0">
                <a:solidFill>
                  <a:schemeClr val="tx1"/>
                </a:solidFill>
                <a:effectLst/>
                <a:latin typeface="+mn-lt"/>
                <a:ea typeface="ヒラギノ角ゴ Pro W3" pitchFamily="-123" charset="-128"/>
                <a:cs typeface="ヒラギノ角ゴ Pro W3" pitchFamily="-123" charset="-128"/>
              </a:rPr>
              <a:t>Meyer argued that teachers who are concerned about their charges’ well-being would ask them about noticeable injuries even if they weren’t required to report the abuse to authorities. “Ohio’s teachers are horrified to learn that the Ohio Supreme Court views them as cops when talking to students,” he told the Justices.</a:t>
            </a:r>
          </a:p>
          <a:p>
            <a:r>
              <a:rPr lang="en-US" sz="1200" kern="1200" dirty="0" smtClean="0">
                <a:solidFill>
                  <a:schemeClr val="tx1"/>
                </a:solidFill>
                <a:effectLst/>
                <a:latin typeface="+mn-lt"/>
                <a:ea typeface="ヒラギノ角ゴ Pro W3" pitchFamily="-123" charset="-128"/>
                <a:cs typeface="ヒラギノ角ゴ Pro W3" pitchFamily="-123" charset="-128"/>
              </a:rPr>
              <a:t>Stanford University Law Professor Jeffrey Fisher argued on Clark’s behalf that prosecutors in Ohio “want to have it both ways” by admitting the abuse statements that small children give to caregivers, without allowing defense lawyers to cross-examine the children. Fisher said there are “innumerable” reasons a Court might doubt the truth of small children’s statements to teachers, including leading questions that teachers might ask.</a:t>
            </a:r>
          </a:p>
          <a:p>
            <a:r>
              <a:rPr lang="en-US" sz="1200" kern="1200" dirty="0" smtClean="0">
                <a:solidFill>
                  <a:schemeClr val="tx1"/>
                </a:solidFill>
                <a:effectLst/>
                <a:latin typeface="+mn-lt"/>
                <a:ea typeface="ヒラギノ角ゴ Pro W3" pitchFamily="-123" charset="-128"/>
                <a:cs typeface="ヒラギノ角ゴ Pro W3" pitchFamily="-123" charset="-128"/>
              </a:rPr>
              <a:t>At several points in the case, Justices seemed sympathetic to the county’s argument that statements small children give to their teachers should not be treated the same as those given to law enforcement officers. “It’s a leap to assume the child understands the criminal process,” said Justice Sonia Sotomayor. “The teacher is concerned about the safety of the child, period,” declared Justice Samuel Alito.</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48</a:t>
            </a:fld>
            <a:endParaRPr lang="en-US" dirty="0"/>
          </a:p>
        </p:txBody>
      </p:sp>
    </p:spTree>
    <p:extLst>
      <p:ext uri="{BB962C8B-B14F-4D97-AF65-F5344CB8AC3E}">
        <p14:creationId xmlns:p14="http://schemas.microsoft.com/office/powerpoint/2010/main" val="3757675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At several points in the case, Justices seemed sympathetic to the county’s argument that statements small children give to their teachers should not be treated the same as those given to law enforcement officers. “It’s a leap to assume the child understands the criminal process,” said Justice Sonia Sotomayor. “The teacher is concerned about the safety of the child, period,” declared Justice Samuel Alito.</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49</a:t>
            </a:fld>
            <a:endParaRPr lang="en-US" dirty="0"/>
          </a:p>
        </p:txBody>
      </p:sp>
    </p:spTree>
    <p:extLst>
      <p:ext uri="{BB962C8B-B14F-4D97-AF65-F5344CB8AC3E}">
        <p14:creationId xmlns:p14="http://schemas.microsoft.com/office/powerpoint/2010/main" val="3101032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smtClean="0">
                <a:solidFill>
                  <a:schemeClr val="tx1"/>
                </a:solidFill>
                <a:effectLst/>
                <a:latin typeface="+mn-lt"/>
                <a:ea typeface="ヒラギノ角ゴ Pro W3" pitchFamily="-123" charset="-128"/>
                <a:cs typeface="ヒラギノ角ゴ Pro W3" pitchFamily="-123" charset="-128"/>
              </a:rPr>
              <a:t>The United States Supreme Court, with all the justices agreeing in the judgment, reversed the Ohio Supreme Court’s decision. Justice Alito issued the Court’s opinion. Justice Scalia, joined by Justice Ginsburg filed an opinion concurring in the judgment. Justice Thomas also filed an opinion concurring in the judgment. At issue was whether the Sixth Amendment’s Confrontation Clause prohibited prosecutors from introducing the child’s out-of-court statements to his teachers when the child was not available to be cross-examined.</a:t>
            </a:r>
          </a:p>
          <a:p>
            <a:r>
              <a:rPr lang="en-US" sz="1200" kern="1200" dirty="0" smtClean="0">
                <a:solidFill>
                  <a:schemeClr val="tx1"/>
                </a:solidFill>
                <a:effectLst/>
                <a:latin typeface="+mn-lt"/>
                <a:ea typeface="ヒラギノ角ゴ Pro W3" pitchFamily="-123" charset="-128"/>
                <a:cs typeface="ヒラギノ角ゴ Pro W3" pitchFamily="-123" charset="-128"/>
              </a:rPr>
              <a:t>Justice Alito first pointed out U.S. Supreme Court precedent established that testimonial statements made to law enforcement officers implicate the Confrontation Clause, but the question of whether similar statements to individuals other than law enforcement officers would raise similar issues under the Confrontation Clause had been reserved. Reviewing the Court’s Confrontation Clause jurisprudence, he found that the Confrontation Clause does not bar every statement that satisfies the “primary purpose” test.  Alito concluded that “the primary purpose test is a necessary, but not always sufficient, condition for the exclusion of out-of-court statements under the Confrontation Clause.”</a:t>
            </a:r>
          </a:p>
          <a:p>
            <a:r>
              <a:rPr lang="en-US" sz="1200" kern="1200" dirty="0" smtClean="0">
                <a:solidFill>
                  <a:schemeClr val="tx1"/>
                </a:solidFill>
                <a:effectLst/>
                <a:latin typeface="+mn-lt"/>
                <a:ea typeface="ヒラギノ角ゴ Pro W3" pitchFamily="-123" charset="-128"/>
                <a:cs typeface="ヒラギノ角ゴ Pro W3" pitchFamily="-123" charset="-128"/>
              </a:rPr>
              <a:t>Justice Alito announced the Court would not adopt a categorical rule excluding such statements from the Sixth Amendment’s reach “[b]</a:t>
            </a:r>
            <a:r>
              <a:rPr lang="en-US" sz="1200" kern="1200" dirty="0" err="1" smtClean="0">
                <a:solidFill>
                  <a:schemeClr val="tx1"/>
                </a:solidFill>
                <a:effectLst/>
                <a:latin typeface="+mn-lt"/>
                <a:ea typeface="ヒラギノ角ゴ Pro W3" pitchFamily="-123" charset="-128"/>
                <a:cs typeface="ヒラギノ角ゴ Pro W3" pitchFamily="-123" charset="-128"/>
              </a:rPr>
              <a:t>ecause</a:t>
            </a:r>
            <a:r>
              <a:rPr lang="en-US" sz="1200" kern="1200" dirty="0" smtClean="0">
                <a:solidFill>
                  <a:schemeClr val="tx1"/>
                </a:solidFill>
                <a:effectLst/>
                <a:latin typeface="+mn-lt"/>
                <a:ea typeface="ヒラギノ角ゴ Pro W3" pitchFamily="-123" charset="-128"/>
                <a:cs typeface="ヒラギノ角ゴ Pro W3" pitchFamily="-123" charset="-128"/>
              </a:rPr>
              <a:t> at least some statements to individuals who are not law enforcement officers could conceivably raise confrontation concerns, we decline to.” However, he emphasized “such statements are much less likely to be testimonial than statements to law enforcement officers.”  As a result, Alito held: “L. P.’s statements clearly were not made with the primary purpose of creating evidence for Clark’s prosecution. Thus, their introduction at trial did not violate the Confrontation Clause.”</a:t>
            </a:r>
          </a:p>
          <a:p>
            <a:r>
              <a:rPr lang="en-US" sz="1200" kern="1200" dirty="0" smtClean="0">
                <a:solidFill>
                  <a:schemeClr val="tx1"/>
                </a:solidFill>
                <a:effectLst/>
                <a:latin typeface="+mn-lt"/>
                <a:ea typeface="ヒラギノ角ゴ Pro W3" pitchFamily="-123" charset="-128"/>
                <a:cs typeface="ヒラギノ角ゴ Pro W3" pitchFamily="-123" charset="-128"/>
              </a:rPr>
              <a:t>Justice Alito, based on the relevant facts, found there was “no indication that the primary purpose of the conversation was to gather evidence for Clark’s prosecution.” Instead, he determined that the teachers’ “first objective was to protect L. P.” He also pointed out that L. P.’s age supported the “conclusion” that the statements in question were not testimonial, noting that “[s]</a:t>
            </a:r>
            <a:r>
              <a:rPr lang="en-US" sz="1200" kern="1200" dirty="0" err="1" smtClean="0">
                <a:solidFill>
                  <a:schemeClr val="tx1"/>
                </a:solidFill>
                <a:effectLst/>
                <a:latin typeface="+mn-lt"/>
                <a:ea typeface="ヒラギノ角ゴ Pro W3" pitchFamily="-123" charset="-128"/>
                <a:cs typeface="ヒラギノ角ゴ Pro W3" pitchFamily="-123" charset="-128"/>
              </a:rPr>
              <a:t>tatements</a:t>
            </a:r>
            <a:r>
              <a:rPr lang="en-US" sz="1200" kern="1200" dirty="0" smtClean="0">
                <a:solidFill>
                  <a:schemeClr val="tx1"/>
                </a:solidFill>
                <a:effectLst/>
                <a:latin typeface="+mn-lt"/>
                <a:ea typeface="ヒラギノ角ゴ Pro W3" pitchFamily="-123" charset="-128"/>
                <a:cs typeface="ヒラギノ角ゴ Pro W3" pitchFamily="-123" charset="-128"/>
              </a:rPr>
              <a:t> by very young children will rarely, if ever, implicate the Confrontation Clause.” In addition, he bolstered his reasoning by stating that “there is strong evidence that statements made in circumstances similar to those facing L. P. and his teachers were admissible at common law.”</a:t>
            </a:r>
          </a:p>
          <a:p>
            <a:r>
              <a:rPr lang="en-US" sz="1200" kern="1200" dirty="0" smtClean="0">
                <a:solidFill>
                  <a:schemeClr val="tx1"/>
                </a:solidFill>
                <a:effectLst/>
                <a:latin typeface="+mn-lt"/>
                <a:ea typeface="ヒラギノ角ゴ Pro W3" pitchFamily="-123" charset="-128"/>
                <a:cs typeface="ヒラギノ角ゴ Pro W3" pitchFamily="-123" charset="-128"/>
              </a:rPr>
              <a:t>Lastly, after reiterating that the Court was declining to adopt a rule that statements to individuals who are not law enforcement officers are categorically outside the Sixth Amendment, Justice Alito stressed “the fact that L. P. was speaking to his teachers remains highly relevant.” He posited:</a:t>
            </a:r>
          </a:p>
          <a:p>
            <a:r>
              <a:rPr lang="en-US" sz="1200" kern="1200" dirty="0" smtClean="0">
                <a:solidFill>
                  <a:schemeClr val="tx1"/>
                </a:solidFill>
                <a:effectLst/>
                <a:latin typeface="+mn-lt"/>
                <a:ea typeface="ヒラギノ角ゴ Pro W3" pitchFamily="-123" charset="-128"/>
                <a:cs typeface="ヒラギノ角ゴ Pro W3" pitchFamily="-123" charset="-128"/>
              </a:rPr>
              <a:t>Statements made to someone who is not principally charged with uncovering and prosecuting criminal behavior are significantly less likely to be testimonial than statements given to law enforcement officers. See, e.g., Giles, 554 U. S., at 376. It is common sense that the relationship between a student and his teacher is very different from that between a citizen and the police.</a:t>
            </a:r>
          </a:p>
          <a:p>
            <a:r>
              <a:rPr lang="en-US" sz="1200" kern="1200" dirty="0" smtClean="0">
                <a:solidFill>
                  <a:schemeClr val="tx1"/>
                </a:solidFill>
                <a:effectLst/>
                <a:latin typeface="+mn-lt"/>
                <a:ea typeface="ヒラギノ角ゴ Pro W3" pitchFamily="-123" charset="-128"/>
                <a:cs typeface="ヒラギノ角ゴ Pro W3" pitchFamily="-123" charset="-128"/>
              </a:rPr>
              <a:t>Alito rejected Clark’s argument that the state’s mandatory reporting obligations made teachers the functional equivalent of law enforcement when dealing with suspected child abuse. He found, instead, that “mandatory reporting statutes alone cannot convert a conversation between a concerned teacher and her student into a law enforcement mission aimed primarily at gathering evidence for a prosecution.”</a:t>
            </a:r>
          </a:p>
          <a:p>
            <a:r>
              <a:rPr lang="en-US" sz="1200" kern="1200" dirty="0" smtClean="0">
                <a:solidFill>
                  <a:schemeClr val="tx1"/>
                </a:solidFill>
                <a:effectLst/>
                <a:latin typeface="+mn-lt"/>
                <a:ea typeface="ヒラギノ角ゴ Pro W3" pitchFamily="-123" charset="-128"/>
                <a:cs typeface="ヒラギノ角ゴ Pro W3" pitchFamily="-123" charset="-128"/>
              </a:rPr>
              <a:t>Alito also found Clark’s assertion that admitting L. P.’s statements would be fundamentally unfair given that Ohio law does not allow incompetent children to testify was unavailing. He stated, “The fact that the witness is unavailable because of a different rule of evidence does not change our analysis.” Finally, Alito rejected Clark ‘s argument that because the “jury treated L. P.’s accusation as the functional equivalent of testimony,” it should be barred. He responded that courts “do not determine whether a statement is testimonial by examining whether a jury would view the statement as the equivalent of in-court testimony.”</a:t>
            </a:r>
          </a:p>
          <a:p>
            <a:r>
              <a:rPr lang="en-US" sz="1200" kern="1200" dirty="0" smtClean="0">
                <a:solidFill>
                  <a:schemeClr val="tx1"/>
                </a:solidFill>
                <a:effectLst/>
                <a:latin typeface="+mn-lt"/>
                <a:ea typeface="ヒラギノ角ゴ Pro W3" pitchFamily="-123" charset="-128"/>
                <a:cs typeface="ヒラギノ角ゴ Pro W3" pitchFamily="-123" charset="-128"/>
              </a:rPr>
              <a:t>Justice Scalia’s concurrence took the Alito majority to task over what he perceived as it “shoveling of fresh dirt upon the Sixth Amendment right of confrontation so recently rescued from the grave in</a:t>
            </a:r>
            <a:r>
              <a:rPr lang="en-US" sz="1200" i="1" kern="1200" dirty="0" smtClean="0">
                <a:solidFill>
                  <a:schemeClr val="tx1"/>
                </a:solidFill>
                <a:effectLst/>
                <a:latin typeface="+mn-lt"/>
                <a:ea typeface="ヒラギノ角ゴ Pro W3" pitchFamily="-123" charset="-128"/>
                <a:cs typeface="ヒラギノ角ゴ Pro W3" pitchFamily="-123" charset="-128"/>
              </a:rPr>
              <a:t> Crawford v. Washington</a:t>
            </a:r>
            <a:r>
              <a:rPr lang="en-US" sz="1200" kern="1200" dirty="0" smtClean="0">
                <a:solidFill>
                  <a:schemeClr val="tx1"/>
                </a:solidFill>
                <a:effectLst/>
                <a:latin typeface="+mn-lt"/>
                <a:ea typeface="ヒラギノ角ゴ Pro W3" pitchFamily="-123" charset="-128"/>
                <a:cs typeface="ヒラギノ角ゴ Pro W3" pitchFamily="-123" charset="-128"/>
              </a:rPr>
              <a:t>, 541 U. S. 36 (2004).”  He contended that the primary purpose test is the sole means of determining if an individual is acting as a witness. Scalia said, “The Confrontation Clause categorically entitles a defendant to be confronted with the witnesses against him; and the primary-purpose test sorts out, among the many people who interact with the police informally, who is acting as a witness and who is not.”</a:t>
            </a:r>
          </a:p>
          <a:p>
            <a:r>
              <a:rPr lang="en-US" sz="1200" kern="1200" dirty="0" smtClean="0">
                <a:solidFill>
                  <a:schemeClr val="tx1"/>
                </a:solidFill>
                <a:effectLst/>
                <a:latin typeface="+mn-lt"/>
                <a:ea typeface="ヒラギノ角ゴ Pro W3" pitchFamily="-123" charset="-128"/>
                <a:cs typeface="ヒラギノ角ゴ Pro W3" pitchFamily="-123" charset="-128"/>
              </a:rPr>
              <a:t>According to Scalia, the majority opinion’s assertion “that future defendants, and future Confrontation Clause majorities, must provide ‘evidence that the adoption of the Confrontation Clause was understood to require the exclusion of evidence that was regularly admitted in criminal cases at the time of the founding,” got “the burden precisely backwards.”</a:t>
            </a:r>
          </a:p>
          <a:p>
            <a:r>
              <a:rPr lang="en-US" sz="1200" kern="1200" dirty="0" smtClean="0">
                <a:solidFill>
                  <a:schemeClr val="tx1"/>
                </a:solidFill>
                <a:effectLst/>
                <a:latin typeface="+mn-lt"/>
                <a:ea typeface="ヒラギノ角ゴ Pro W3" pitchFamily="-123" charset="-128"/>
                <a:cs typeface="ヒラギノ角ゴ Pro W3" pitchFamily="-123" charset="-128"/>
              </a:rPr>
              <a:t>Justice Thomas refused to join with the majority’s opinion because the majority failed to “offer clear guidance on the subject, declaring only that ‘the primary purpose test is a necessary, but not always sufficient, condition’ for a statement to fall within the scope of the Confrontation Clause. ”  He wrote his own concurring opinion, but unlike Scalia Thomas found the primary purpose test “an exercise in fiction . . . disconnected from history for statements made to private persons as it is for statements made to agents of law enforcement.”</a:t>
            </a:r>
          </a:p>
          <a:p>
            <a:r>
              <a:rPr lang="en-US" sz="1200" kern="1200" dirty="0" smtClean="0">
                <a:solidFill>
                  <a:schemeClr val="tx1"/>
                </a:solidFill>
                <a:effectLst/>
                <a:latin typeface="+mn-lt"/>
                <a:ea typeface="ヒラギノ角ゴ Pro W3" pitchFamily="-123" charset="-128"/>
                <a:cs typeface="ヒラギノ角ゴ Pro W3" pitchFamily="-123" charset="-128"/>
              </a:rPr>
              <a:t>Thomas stated that instead of that test  he “would use the same test for statements to private persons that I have employed for statements to agents of law enforcement, assessing whether those statements bear sufficient indicia of solemnity to qualify as testimonial.” He “identified several categories of extrajudicial statements that bear sufficient indicia of solemnity to fall within the original meaning of testimony.” For example, statements “contained in formalized testimonial materials, such as affidavits, depositions, prior testimony, or confessions.”</a:t>
            </a:r>
          </a:p>
          <a:p>
            <a:r>
              <a:rPr lang="en-US" sz="1200" kern="1200" dirty="0" smtClean="0">
                <a:solidFill>
                  <a:schemeClr val="tx1"/>
                </a:solidFill>
                <a:effectLst/>
                <a:latin typeface="+mn-lt"/>
                <a:ea typeface="ヒラギノ角ゴ Pro W3" pitchFamily="-123" charset="-128"/>
                <a:cs typeface="ヒラギノ角ゴ Pro W3" pitchFamily="-123" charset="-128"/>
              </a:rPr>
              <a:t>Thomas concluded:</a:t>
            </a:r>
          </a:p>
          <a:p>
            <a:r>
              <a:rPr lang="en-US" sz="1200" kern="1200" dirty="0" smtClean="0">
                <a:solidFill>
                  <a:schemeClr val="tx1"/>
                </a:solidFill>
                <a:effectLst/>
                <a:latin typeface="+mn-lt"/>
                <a:ea typeface="ヒラギノ角ゴ Pro W3" pitchFamily="-123" charset="-128"/>
                <a:cs typeface="ヒラギノ角ゴ Pro W3" pitchFamily="-123" charset="-128"/>
              </a:rPr>
              <a:t>That several of these factors seem inherently inapplicable to statements made to private persons does not mean that the test is unsuitable for analyzing such statements. All it means is that statements made to private persons rarely resemble the historical abuses that the common-law right to confrontation developed to address, and it is those practices that the test is designed to identify.</a:t>
            </a:r>
          </a:p>
          <a:p>
            <a:r>
              <a:rPr lang="en-US" sz="1200" kern="1200" dirty="0" smtClean="0">
                <a:solidFill>
                  <a:schemeClr val="tx1"/>
                </a:solidFill>
                <a:effectLst/>
                <a:latin typeface="+mn-lt"/>
                <a:ea typeface="ヒラギノ角ゴ Pro W3" pitchFamily="-123" charset="-128"/>
                <a:cs typeface="ヒラギノ角ゴ Pro W3" pitchFamily="-123" charset="-128"/>
              </a:rPr>
              <a:t>He determined that “L. P.’s statements do not bear sufficient indicia of solemnity to qualify as testimonial,” because “[t]hey were neither contained in formalized testimonial materials nor obtained as the result of a formalized dialogue initiated by police.”</a:t>
            </a:r>
          </a:p>
          <a:p>
            <a:r>
              <a:rPr lang="en-US" sz="1200" b="1" i="1" u="none" strike="noStrike" kern="1200" dirty="0" smtClean="0">
                <a:solidFill>
                  <a:schemeClr val="tx1"/>
                </a:solidFill>
                <a:effectLst/>
                <a:latin typeface="+mn-lt"/>
                <a:ea typeface="ヒラギノ角ゴ Pro W3" pitchFamily="-123" charset="-128"/>
                <a:cs typeface="ヒラギノ角ゴ Pro W3" pitchFamily="-123" charset="-128"/>
                <a:hlinkClick r:id="rId3"/>
              </a:rPr>
              <a:t>Ohio v. Clark</a:t>
            </a:r>
            <a:r>
              <a:rPr lang="en-US" sz="1200" kern="1200" dirty="0" smtClean="0">
                <a:solidFill>
                  <a:schemeClr val="tx1"/>
                </a:solidFill>
                <a:effectLst/>
                <a:latin typeface="+mn-lt"/>
                <a:ea typeface="ヒラギノ角ゴ Pro W3" pitchFamily="-123" charset="-128"/>
                <a:cs typeface="ヒラギノ角ゴ Pro W3" pitchFamily="-123" charset="-128"/>
              </a:rPr>
              <a:t>, No. 13–1352 (U.S. Jun. 18, 2015)</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50</a:t>
            </a:fld>
            <a:endParaRPr lang="en-US" dirty="0"/>
          </a:p>
        </p:txBody>
      </p:sp>
    </p:spTree>
    <p:extLst>
      <p:ext uri="{BB962C8B-B14F-4D97-AF65-F5344CB8AC3E}">
        <p14:creationId xmlns:p14="http://schemas.microsoft.com/office/powerpoint/2010/main" val="658154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123" charset="-128"/>
                <a:cs typeface="ヒラギノ角ゴ Pro W3" pitchFamily="-123" charset="-128"/>
              </a:rPr>
              <a:t>The case involves a parent who aggressively engaged school staff about the needs of his 17-year-old daughter, who receives special education services under the Individuals with Disabilities Education Act (IDEA). The father made several unusual demands, including urging the district to assist his daughter in finding a boyfriend and to sponsor a separate prom for students with disabilities. After two teachers reported to the Director of Pupil Services that the student had made several statements regarding her father’s interaction with her at home, the administrator made a report of suspected abuse.  The daughter stated that her father inserted tampons for her, applied vaginal cream to her labia, took showers with her, licked her face and </a:t>
            </a:r>
            <a:r>
              <a:rPr lang="en-US" sz="1200" u="sng" kern="1200" dirty="0" smtClean="0">
                <a:solidFill>
                  <a:schemeClr val="tx1"/>
                </a:solidFill>
                <a:effectLst/>
                <a:latin typeface="+mn-lt"/>
                <a:ea typeface="ヒラギノ角ゴ Pro W3" pitchFamily="-123" charset="-128"/>
                <a:cs typeface="ヒラギノ角ゴ Pro W3" pitchFamily="-123" charset="-128"/>
              </a:rPr>
              <a:t>neck, and scooted naked with her on the floor. She also stated that her genitals were sticky and itchy. Investigations by child protective services and law enforcement resulted in no further legal action against the father. The father brought suit in federal court against several school officials, asserting that they had violated the First Amendment by making the report of suspected abuse in retaliation for his advocacy for his daughter. The district court denied the administrators’ request for qualified immunity and allowed the case against the Director of Pupil Services to proceed to trial. The court denied the administrator’s motion for summary judgment. On appeal the Sixth Circuit upheld the denial of qualified immunity and summary judgment, declaring that a reasonable official would have understood that filing a child abuse report in bad faith violated the parent’s free speech rights.</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54</a:t>
            </a:fld>
            <a:endParaRPr lang="en-US" dirty="0"/>
          </a:p>
        </p:txBody>
      </p:sp>
    </p:spTree>
    <p:extLst>
      <p:ext uri="{BB962C8B-B14F-4D97-AF65-F5344CB8AC3E}">
        <p14:creationId xmlns:p14="http://schemas.microsoft.com/office/powerpoint/2010/main" val="2702122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59</a:t>
            </a:fld>
            <a:endParaRPr lang="en-US" dirty="0"/>
          </a:p>
        </p:txBody>
      </p:sp>
    </p:spTree>
    <p:extLst>
      <p:ext uri="{BB962C8B-B14F-4D97-AF65-F5344CB8AC3E}">
        <p14:creationId xmlns:p14="http://schemas.microsoft.com/office/powerpoint/2010/main" val="3982321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U.S. Supreme Court will determine whether an employer may be held liable under Title VII of the Civil Rights Act for failing to provide a religious accommodation to an applicant when the employer had no actual knowledge of the applicant’s faith or the need for an accommodation.</a:t>
            </a:r>
          </a:p>
          <a:p>
            <a:r>
              <a:rPr lang="en-US" sz="1200" dirty="0" smtClean="0"/>
              <a:t>	The case arose when the EEOC filed a suit on behalf of a young woman who had applied to Abercrombie &amp; Fitch to be a sales associate. Under Abercrombie’s policy, sales associates are required to wear clothes consistent with the Abercrombie style and may not wear hats. The applicant, who was aware of the appearance policy before applying, came to the interview wearing a black head scarf. The Abercrombie manager who interviewed the applicant had no knowledge that the woman was Muslim or that she considered wearing a head scarf a religious obligation. After the manager explained the appearance policy, the applicant did not ask any questions or express any concerns when given an opportunity to do so. Abercrombie did not hire the applicant. The EEOC alleged Abercrombie violated Title VII for failing to accommodate the applicant’s religious practice of wearing a head scarf. The district court ruled in favor of the EEOC, but the Tenth Circuit court reversed that decision, focusing on the applicant’s failure to inform Abercrombie of her need for a religious accommodation. The U.S. Supreme Court granted the EEOC’s request for review.</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60</a:t>
            </a:fld>
            <a:endParaRPr lang="en-US" dirty="0"/>
          </a:p>
        </p:txBody>
      </p:sp>
    </p:spTree>
    <p:extLst>
      <p:ext uri="{BB962C8B-B14F-4D97-AF65-F5344CB8AC3E}">
        <p14:creationId xmlns:p14="http://schemas.microsoft.com/office/powerpoint/2010/main" val="2957869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191919">
                    <a:lumMod val="95000"/>
                    <a:lumOff val="5000"/>
                  </a:srgbClr>
                </a:solidFill>
              </a:rPr>
              <a:t>The EEOC alleged Abercrombie violated Title VII for failing to accommodate the applicant’s religious practice of wearing a head scarf. The district court ruled in favor of the EEOC, but the Tenth Circuit court reversed that decision, focusing on the applicant’s failure to inform Abercrombie of her need for a religious accommodation. The U.S. Supreme Court granted the EEOC’s request for review.</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62</a:t>
            </a:fld>
            <a:endParaRPr lang="en-US" dirty="0"/>
          </a:p>
        </p:txBody>
      </p:sp>
    </p:spTree>
    <p:extLst>
      <p:ext uri="{BB962C8B-B14F-4D97-AF65-F5344CB8AC3E}">
        <p14:creationId xmlns:p14="http://schemas.microsoft.com/office/powerpoint/2010/main" val="69791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case raises the issue of whether a school district satisfies its obligations under the Americans with Disabilities Act (ADA) “effective communications” regulation by providing deaf and hearing impaired students with a free appropriate public education (FAPE) as set forth in a valid Individualized Education Program (IEP) developed in accordance with the Individuals with Disabilities Education Act (IDEA).</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4</a:t>
            </a:fld>
            <a:endParaRPr lang="en-US" dirty="0"/>
          </a:p>
        </p:txBody>
      </p:sp>
    </p:spTree>
    <p:extLst>
      <p:ext uri="{BB962C8B-B14F-4D97-AF65-F5344CB8AC3E}">
        <p14:creationId xmlns:p14="http://schemas.microsoft.com/office/powerpoint/2010/main" val="2849044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joint brief NSBA filed with other state and local government organizations argued that the Court should adopt the prevailing view that employers may be held liable for failing to provide a religious accommodation only where the applicant/employee has notified the employer of his religious views and the need for an accommodation. The brief pointed out that the EEOC is taking a new position on this issue contrary to its previous guidance that placed the burden on employees to inform their employers of the need for religious accommodation. The brief argued that not only has the EEOC reversed its position without notice to or an opportunity for employers to comment, but it has also placed local governments, including school boards, in a no-win situation, facing potential liability regardless of the action they take: if they fail to make inquiries about an individual’s need for religious accommodation they risk liability under Title VII, but if they do ask such questions based on stereotypes, they may face claims under other anti-discrimination laws. Requiring employers to assume the burden of inquiring into an employee’s religion is particularly troubling for government employers who must also ensure that they are not violating the First Amendment’s religion clauses. Finally, the brief pointed out that the EEOC’s position is unnecessary given that Title VII provides other avenues for relief for claims of religious discrimination.</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63</a:t>
            </a:fld>
            <a:endParaRPr lang="en-US" dirty="0"/>
          </a:p>
        </p:txBody>
      </p:sp>
    </p:spTree>
    <p:extLst>
      <p:ext uri="{BB962C8B-B14F-4D97-AF65-F5344CB8AC3E}">
        <p14:creationId xmlns:p14="http://schemas.microsoft.com/office/powerpoint/2010/main" val="3285843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ヒラギノ角ゴ Pro W3" pitchFamily="-123" charset="-128"/>
                <a:cs typeface="ヒラギノ角ゴ Pro W3" pitchFamily="-123" charset="-128"/>
              </a:rPr>
              <a:t>Chief Justice John Roberts and Justices Antonin Scalia and Anthony Kennedy questioned what level of certainty of a potential religious clash would trigger the need for accommodation. “Your position … is that he must ‘understand.’ You stay away from the word ‘know,’ ” Justice Kennedy said, noting that he found the position confusing. “We think there is sufficient knowledge, notice, when somebody understands … assumes that a practice is religious and then acts upon it, that that is sufficient,” </a:t>
            </a:r>
            <a:r>
              <a:rPr lang="en-US" sz="1200" kern="1200" dirty="0" err="1" smtClean="0">
                <a:solidFill>
                  <a:schemeClr val="tx1"/>
                </a:solidFill>
                <a:effectLst/>
                <a:latin typeface="+mn-lt"/>
                <a:ea typeface="ヒラギノ角ゴ Pro W3" pitchFamily="-123" charset="-128"/>
                <a:cs typeface="ヒラギノ角ゴ Pro W3" pitchFamily="-123" charset="-128"/>
              </a:rPr>
              <a:t>Gershengorn</a:t>
            </a:r>
            <a:r>
              <a:rPr lang="en-US" sz="1200" kern="1200" dirty="0" smtClean="0">
                <a:solidFill>
                  <a:schemeClr val="tx1"/>
                </a:solidFill>
                <a:effectLst/>
                <a:latin typeface="+mn-lt"/>
                <a:ea typeface="ヒラギノ角ゴ Pro W3" pitchFamily="-123" charset="-128"/>
                <a:cs typeface="ヒラギノ角ゴ Pro W3" pitchFamily="-123" charset="-128"/>
              </a:rPr>
              <a:t> replied.</a:t>
            </a:r>
          </a:p>
          <a:p>
            <a:r>
              <a:rPr lang="en-US" sz="1200" kern="1200" dirty="0" smtClean="0">
                <a:solidFill>
                  <a:schemeClr val="tx1"/>
                </a:solidFill>
                <a:effectLst/>
                <a:latin typeface="+mn-lt"/>
                <a:ea typeface="ヒラギノ角ゴ Pro W3" pitchFamily="-123" charset="-128"/>
                <a:cs typeface="ヒラギノ角ゴ Pro W3" pitchFamily="-123" charset="-128"/>
              </a:rPr>
              <a:t>The deputy solicitor general added that if an employer had some doubt about a possible clash between workplace rules and a job applicant’s religious practices, there should be a dialogue between employer and the person over the issue. No such dialogue took place in the Abercrombie-</a:t>
            </a:r>
            <a:r>
              <a:rPr lang="en-US" sz="1200" kern="1200" dirty="0" err="1" smtClean="0">
                <a:solidFill>
                  <a:schemeClr val="tx1"/>
                </a:solidFill>
                <a:effectLst/>
                <a:latin typeface="+mn-lt"/>
                <a:ea typeface="ヒラギノ角ゴ Pro W3" pitchFamily="-123" charset="-128"/>
                <a:cs typeface="ヒラギノ角ゴ Pro W3" pitchFamily="-123" charset="-128"/>
              </a:rPr>
              <a:t>Elauf</a:t>
            </a:r>
            <a:r>
              <a:rPr lang="en-US" sz="1200" kern="1200" dirty="0" smtClean="0">
                <a:solidFill>
                  <a:schemeClr val="tx1"/>
                </a:solidFill>
                <a:effectLst/>
                <a:latin typeface="+mn-lt"/>
                <a:ea typeface="ヒラギノ角ゴ Pro W3" pitchFamily="-123" charset="-128"/>
                <a:cs typeface="ヒラギノ角ゴ Pro W3" pitchFamily="-123" charset="-128"/>
              </a:rPr>
              <a:t> case.</a:t>
            </a:r>
          </a:p>
          <a:p>
            <a:r>
              <a:rPr lang="en-US" sz="1200" kern="1200" dirty="0" smtClean="0">
                <a:solidFill>
                  <a:schemeClr val="tx1"/>
                </a:solidFill>
                <a:effectLst/>
                <a:latin typeface="+mn-lt"/>
                <a:ea typeface="ヒラギノ角ゴ Pro W3" pitchFamily="-123" charset="-128"/>
                <a:cs typeface="ヒラギノ角ゴ Pro W3" pitchFamily="-123" charset="-128"/>
              </a:rPr>
              <a:t>Justice Scalia responded by repeating Abercrombie’s argument that it should be up to the applicant/employee to raise the issue of religious accommodation. “You could avoid those hard questions, whether it’s ‘understand,’ ‘believe,’ ‘suspect,’ by adopting the rule the court of appeals adopted here,” Scalia said. “If you want to sue me for denying you a job for a religious reason, the burden is on you to say, ‘I’m wearing a headscarf for a religious reason.’ ”</a:t>
            </a:r>
          </a:p>
          <a:p>
            <a:r>
              <a:rPr lang="en-US" sz="1200" kern="1200" dirty="0" smtClean="0">
                <a:solidFill>
                  <a:schemeClr val="tx1"/>
                </a:solidFill>
                <a:effectLst/>
                <a:latin typeface="+mn-lt"/>
                <a:ea typeface="ヒラギノ角ゴ Pro W3" pitchFamily="-123" charset="-128"/>
                <a:cs typeface="ヒラギノ角ゴ Pro W3" pitchFamily="-123" charset="-128"/>
              </a:rPr>
              <a:t>Abercrombie’s lawyer, Shay </a:t>
            </a:r>
            <a:r>
              <a:rPr lang="en-US" sz="1200" kern="1200" dirty="0" err="1" smtClean="0">
                <a:solidFill>
                  <a:schemeClr val="tx1"/>
                </a:solidFill>
                <a:effectLst/>
                <a:latin typeface="+mn-lt"/>
                <a:ea typeface="ヒラギノ角ゴ Pro W3" pitchFamily="-123" charset="-128"/>
                <a:cs typeface="ヒラギノ角ゴ Pro W3" pitchFamily="-123" charset="-128"/>
              </a:rPr>
              <a:t>Dvoretzky</a:t>
            </a:r>
            <a:r>
              <a:rPr lang="en-US" sz="1200" kern="1200" dirty="0" smtClean="0">
                <a:solidFill>
                  <a:schemeClr val="tx1"/>
                </a:solidFill>
                <a:effectLst/>
                <a:latin typeface="+mn-lt"/>
                <a:ea typeface="ヒラギノ角ゴ Pro W3" pitchFamily="-123" charset="-128"/>
                <a:cs typeface="ヒラギノ角ゴ Pro W3" pitchFamily="-123" charset="-128"/>
              </a:rPr>
              <a:t>, said that the approach favored by the EEOC and the Obama administration would be “</a:t>
            </a:r>
            <a:r>
              <a:rPr lang="en-US" sz="1200" kern="1200" dirty="0" err="1" smtClean="0">
                <a:solidFill>
                  <a:schemeClr val="tx1"/>
                </a:solidFill>
                <a:effectLst/>
                <a:latin typeface="+mn-lt"/>
                <a:ea typeface="ヒラギノ角ゴ Pro W3" pitchFamily="-123" charset="-128"/>
                <a:cs typeface="ヒラギノ角ゴ Pro W3" pitchFamily="-123" charset="-128"/>
              </a:rPr>
              <a:t>unadministrable</a:t>
            </a:r>
            <a:r>
              <a:rPr lang="en-US" sz="1200" kern="1200" dirty="0" smtClean="0">
                <a:solidFill>
                  <a:schemeClr val="tx1"/>
                </a:solidFill>
                <a:effectLst/>
                <a:latin typeface="+mn-lt"/>
                <a:ea typeface="ヒラギノ角ゴ Pro W3" pitchFamily="-123" charset="-128"/>
                <a:cs typeface="ヒラギノ角ゴ Pro W3" pitchFamily="-123" charset="-128"/>
              </a:rPr>
              <a:t>.” The government has not identified what level of certainty is required for a “belief” or “suspicion” that an individual might be religious and entitled to an accommodation, he said. “The question before the court is, what level of knowledge does the employer have to have before the duty to accommodate is triggered,” </a:t>
            </a:r>
            <a:r>
              <a:rPr lang="en-US" sz="1200" kern="1200" dirty="0" err="1" smtClean="0">
                <a:solidFill>
                  <a:schemeClr val="tx1"/>
                </a:solidFill>
                <a:effectLst/>
                <a:latin typeface="+mn-lt"/>
                <a:ea typeface="ヒラギノ角ゴ Pro W3" pitchFamily="-123" charset="-128"/>
                <a:cs typeface="ヒラギノ角ゴ Pro W3" pitchFamily="-123" charset="-128"/>
              </a:rPr>
              <a:t>Dvoretzky</a:t>
            </a:r>
            <a:r>
              <a:rPr lang="en-US" sz="1200" kern="1200" dirty="0" smtClean="0">
                <a:solidFill>
                  <a:schemeClr val="tx1"/>
                </a:solidFill>
                <a:effectLst/>
                <a:latin typeface="+mn-lt"/>
                <a:ea typeface="ヒラギノ角ゴ Pro W3" pitchFamily="-123" charset="-128"/>
                <a:cs typeface="ヒラギノ角ゴ Pro W3" pitchFamily="-123" charset="-128"/>
              </a:rPr>
              <a:t> said. “For 40 years, the EEOC’s own guidance has put the burden to initiate the conversation on the employee because only the employee knows.”</a:t>
            </a:r>
          </a:p>
          <a:p>
            <a:r>
              <a:rPr lang="en-US" sz="1200" kern="1200" dirty="0" smtClean="0">
                <a:solidFill>
                  <a:schemeClr val="tx1"/>
                </a:solidFill>
                <a:effectLst/>
                <a:latin typeface="+mn-lt"/>
                <a:ea typeface="ヒラギノ角ゴ Pro W3" pitchFamily="-123" charset="-128"/>
                <a:cs typeface="ヒラギノ角ゴ Pro W3" pitchFamily="-123" charset="-128"/>
              </a:rPr>
              <a:t>Justice Samuel Alito mentioned the company’s prohibition on employees wearing black. The justice asked if a job applicant arrived to the interview in a black blouse whether Abercrombie would refuse to hire that person on the assumption that she would wear black every day at work. “I don’t think Abercrombie needs to make that assumption about what the person will do later in order to make a judgment based on the person’s appearance at the interview,” </a:t>
            </a:r>
            <a:r>
              <a:rPr lang="en-US" sz="1200" kern="1200" dirty="0" err="1" smtClean="0">
                <a:solidFill>
                  <a:schemeClr val="tx1"/>
                </a:solidFill>
                <a:effectLst/>
                <a:latin typeface="+mn-lt"/>
                <a:ea typeface="ヒラギノ角ゴ Pro W3" pitchFamily="-123" charset="-128"/>
                <a:cs typeface="ヒラギノ角ゴ Pro W3" pitchFamily="-123" charset="-128"/>
              </a:rPr>
              <a:t>Dvoretzky</a:t>
            </a:r>
            <a:r>
              <a:rPr lang="en-US" sz="1200" kern="1200" dirty="0" smtClean="0">
                <a:solidFill>
                  <a:schemeClr val="tx1"/>
                </a:solidFill>
                <a:effectLst/>
                <a:latin typeface="+mn-lt"/>
                <a:ea typeface="ヒラギノ角ゴ Pro W3" pitchFamily="-123" charset="-128"/>
                <a:cs typeface="ヒラギノ角ゴ Pro W3" pitchFamily="-123" charset="-128"/>
              </a:rPr>
              <a:t> said.</a:t>
            </a:r>
          </a:p>
          <a:p>
            <a:r>
              <a:rPr lang="en-US" sz="1200" kern="1200" dirty="0" smtClean="0">
                <a:solidFill>
                  <a:schemeClr val="tx1"/>
                </a:solidFill>
                <a:effectLst/>
                <a:latin typeface="+mn-lt"/>
                <a:ea typeface="ヒラギノ角ゴ Pro W3" pitchFamily="-123" charset="-128"/>
                <a:cs typeface="ヒラギノ角ゴ Pro W3" pitchFamily="-123" charset="-128"/>
              </a:rPr>
              <a:t>A few minutes later, Justice Alito expanded on his prior question. He wondered why, in </a:t>
            </a:r>
            <a:r>
              <a:rPr lang="en-US" sz="1200" kern="1200" dirty="0" err="1" smtClean="0">
                <a:solidFill>
                  <a:schemeClr val="tx1"/>
                </a:solidFill>
                <a:effectLst/>
                <a:latin typeface="+mn-lt"/>
                <a:ea typeface="ヒラギノ角ゴ Pro W3" pitchFamily="-123" charset="-128"/>
                <a:cs typeface="ヒラギノ角ゴ Pro W3" pitchFamily="-123" charset="-128"/>
              </a:rPr>
              <a:t>Elauf’s</a:t>
            </a:r>
            <a:r>
              <a:rPr lang="en-US" sz="1200" kern="1200" dirty="0" smtClean="0">
                <a:solidFill>
                  <a:schemeClr val="tx1"/>
                </a:solidFill>
                <a:effectLst/>
                <a:latin typeface="+mn-lt"/>
                <a:ea typeface="ヒラギノ角ゴ Pro W3" pitchFamily="-123" charset="-128"/>
                <a:cs typeface="ヒラギノ角ゴ Pro W3" pitchFamily="-123" charset="-128"/>
              </a:rPr>
              <a:t> case, she wasn’t hired. “There would be no reason for not hiring [</a:t>
            </a:r>
            <a:r>
              <a:rPr lang="en-US" sz="1200" kern="1200" dirty="0" err="1" smtClean="0">
                <a:solidFill>
                  <a:schemeClr val="tx1"/>
                </a:solidFill>
                <a:effectLst/>
                <a:latin typeface="+mn-lt"/>
                <a:ea typeface="ヒラギノ角ゴ Pro W3" pitchFamily="-123" charset="-128"/>
                <a:cs typeface="ヒラギノ角ゴ Pro W3" pitchFamily="-123" charset="-128"/>
              </a:rPr>
              <a:t>Elauf</a:t>
            </a:r>
            <a:r>
              <a:rPr lang="en-US" sz="1200" kern="1200" dirty="0" smtClean="0">
                <a:solidFill>
                  <a:schemeClr val="tx1"/>
                </a:solidFill>
                <a:effectLst/>
                <a:latin typeface="+mn-lt"/>
                <a:ea typeface="ヒラギノ角ゴ Pro W3" pitchFamily="-123" charset="-128"/>
                <a:cs typeface="ヒラギノ角ゴ Pro W3" pitchFamily="-123" charset="-128"/>
              </a:rPr>
              <a:t>] unless you assumed that she was going to wear a scarf every day,” Alito said. “Just because she wore a scarf on that one day wouldn’t mean that she necessarily was going to wear it every day.” “Maybe she’s just having a bad hair day,” he suggested. “Would you reject her for that? No.” Alito added: “The reason that she was rejected was because you assumed she was going to do this every day, and the only reason why she would do it every day is because she had a religious reason.”</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65</a:t>
            </a:fld>
            <a:endParaRPr lang="en-US" dirty="0"/>
          </a:p>
        </p:txBody>
      </p:sp>
    </p:spTree>
    <p:extLst>
      <p:ext uri="{BB962C8B-B14F-4D97-AF65-F5344CB8AC3E}">
        <p14:creationId xmlns:p14="http://schemas.microsoft.com/office/powerpoint/2010/main" val="331628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He zeroed in on  the reason for not hiring </a:t>
            </a:r>
            <a:r>
              <a:rPr lang="en-US" sz="1200" dirty="0" err="1" smtClean="0"/>
              <a:t>Elauf</a:t>
            </a:r>
            <a:r>
              <a:rPr lang="en-US" sz="1200" dirty="0" smtClean="0"/>
              <a:t>. “There would be no reason for not hiring [</a:t>
            </a:r>
            <a:r>
              <a:rPr lang="en-US" sz="1200" dirty="0" err="1" smtClean="0"/>
              <a:t>Elauf</a:t>
            </a:r>
            <a:r>
              <a:rPr lang="en-US" sz="1200" dirty="0" smtClean="0"/>
              <a:t>] unless you assumed that she was going to wear a scarf every day,” Alito said. “Just because she wore a scarf on that one day wouldn’t mean that she necessarily was going to wear it every day.” “Maybe she’s just having a bad hair day,” he suggested. “Would you reject her for that? No.” Alito added: “The reason that she was rejected was because you assumed she was going to do this every day, and the only reason why she would do it every day is because she had a religious reason.”</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66</a:t>
            </a:fld>
            <a:endParaRPr lang="en-US" dirty="0"/>
          </a:p>
        </p:txBody>
      </p:sp>
    </p:spTree>
    <p:extLst>
      <p:ext uri="{BB962C8B-B14F-4D97-AF65-F5344CB8AC3E}">
        <p14:creationId xmlns:p14="http://schemas.microsoft.com/office/powerpoint/2010/main" val="3441047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U.S. Supreme Court decided that</a:t>
            </a:r>
            <a:r>
              <a:rPr lang="x-none" sz="1200" dirty="0" smtClean="0"/>
              <a:t> a federal agency </a:t>
            </a:r>
            <a:r>
              <a:rPr lang="en-US" sz="1200" dirty="0" smtClean="0"/>
              <a:t>need not </a:t>
            </a:r>
            <a:r>
              <a:rPr lang="x-none" sz="1200" dirty="0" smtClean="0"/>
              <a:t>provide notice and an opportunity for interested parties to comment when it proposes to alter an interpretive rule adopted to clarify an agency regulation.</a:t>
            </a:r>
            <a:endParaRPr lang="en-US" sz="1200" dirty="0" smtClean="0"/>
          </a:p>
          <a:p>
            <a:r>
              <a:rPr lang="x-none" sz="1200" dirty="0" smtClean="0"/>
              <a:t>	The case arose when the U.S. Department of Labor (DOL) issued an opinion letter changing its interpretation of a regulation under the Fair Labor Standards Act that exempted administrative employees from coverage. In 2001, DOL had issued an opinion letter stating that mortgage loan officers are not exempt administrative employees.  In 2006, DOL issued another letter, stating mortgage loan officers are exempt and therefore FLSA’s minimum-wage and overtime requirements do not apply to them. However, in 2010, DOL withdrew its 2006 opinion letter, thereby reverting to its initial position. DOL took all these actions without engaging in any notice and comment rulemaking. The Mortgage Bankers Association filed an action in district court, seeking to have the 2010 interpretation set aside. The district court agreed with the federal government that DOL was not required to use notice and comment procedures because the agency’s actions involved “interpretive rules.” The court of appeals reversed, siding with Mortgage Bankers. The U.S. Supreme Court granted the U.S. Secretary of Labor’s request for review.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72</a:t>
            </a:fld>
            <a:endParaRPr lang="en-US" dirty="0"/>
          </a:p>
        </p:txBody>
      </p:sp>
    </p:spTree>
    <p:extLst>
      <p:ext uri="{BB962C8B-B14F-4D97-AF65-F5344CB8AC3E}">
        <p14:creationId xmlns:p14="http://schemas.microsoft.com/office/powerpoint/2010/main" val="3455930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joint brief NSBA filed along with several other state and local government organizations argued that </a:t>
            </a:r>
            <a:r>
              <a:rPr lang="x-none" sz="1200" dirty="0" smtClean="0"/>
              <a:t>the Court should restore the balance between agency discretion and the reliance interests of regulated entities that the Administrative Procedures Act sought to protect.  The brief point</a:t>
            </a:r>
            <a:r>
              <a:rPr lang="en-US" sz="1200" dirty="0" err="1" smtClean="0"/>
              <a:t>ed</a:t>
            </a:r>
            <a:r>
              <a:rPr lang="x-none" sz="1200" dirty="0" smtClean="0"/>
              <a:t> out there are dangers and inequities in allowing federal agencies to be both the author and the interpreter of their own regulations. Where interpretive rules are given the same force and effect as regulations, notice and comment procedures are necessary to ensure that agencies do not have the power to impose new onerous conditions arbitrarily, and without consideration of the financial and operational constraints facing the regulated entities. By providing a method by which regulated entities may provide input to regulators, notice and comment procedures help ensure that agencies are making informed policy decisions and are not overstepping the statutory authority delegated to them. The brief provide</a:t>
            </a:r>
            <a:r>
              <a:rPr lang="en-US" sz="1200" dirty="0" smtClean="0"/>
              <a:t>d</a:t>
            </a:r>
            <a:r>
              <a:rPr lang="x-none" sz="1200" dirty="0" smtClean="0"/>
              <a:t> the High Court with real life examples of the negative effects endured by state and local governments when federal agencies have suddenly changed their enforcement positions without the opportunity for public comment.</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73</a:t>
            </a:fld>
            <a:endParaRPr lang="en-US" dirty="0"/>
          </a:p>
        </p:txBody>
      </p:sp>
    </p:spTree>
    <p:extLst>
      <p:ext uri="{BB962C8B-B14F-4D97-AF65-F5344CB8AC3E}">
        <p14:creationId xmlns:p14="http://schemas.microsoft.com/office/powerpoint/2010/main" val="3750793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none" sz="1200" dirty="0" smtClean="0"/>
              <a:t>The Court heard oral argument on </a:t>
            </a:r>
            <a:r>
              <a:rPr lang="en-US" sz="1200" dirty="0" smtClean="0"/>
              <a:t>December 1, 2014 and issued its unanimous decision on March 9, 2015. In that decision, the Court held that the Administrative Procedures Act (APA) clearly exempted interpretive rules from notice and comment requirements, both when a federal agency initially issues the interpretation and when the agency seeks to change it. The Court said the APA “sets forth the full extent of judicial authority to review executive agency action for procedural correctness.” The Court noted that regulated entities have recourse against agency decisions that skirt notice and comment provisions through court actions alleging the agency action was arbitrary and capricious.</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74</a:t>
            </a:fld>
            <a:endParaRPr lang="en-US" dirty="0"/>
          </a:p>
        </p:txBody>
      </p:sp>
    </p:spTree>
    <p:extLst>
      <p:ext uri="{BB962C8B-B14F-4D97-AF65-F5344CB8AC3E}">
        <p14:creationId xmlns:p14="http://schemas.microsoft.com/office/powerpoint/2010/main" val="154218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i="1" kern="1200" dirty="0" smtClean="0">
                <a:solidFill>
                  <a:schemeClr val="tx1"/>
                </a:solidFill>
                <a:effectLst/>
                <a:latin typeface="+mn-lt"/>
                <a:ea typeface="ヒラギノ角ゴ Pro W3" pitchFamily="-123" charset="-128"/>
                <a:cs typeface="ヒラギノ角ゴ Pro W3" pitchFamily="-123" charset="-128"/>
              </a:rPr>
              <a:t>Ridley School Dist. v. M.R</a:t>
            </a:r>
            <a:r>
              <a:rPr lang="en-US" sz="1200" kern="1200" dirty="0" smtClean="0">
                <a:solidFill>
                  <a:schemeClr val="tx1"/>
                </a:solidFill>
                <a:effectLst/>
                <a:latin typeface="+mn-lt"/>
                <a:ea typeface="ヒラギノ角ゴ Pro W3" pitchFamily="-123" charset="-128"/>
                <a:cs typeface="ヒラギノ角ゴ Pro W3" pitchFamily="-123" charset="-128"/>
              </a:rPr>
              <a:t>., No. 13-1547 (U.S. S. Ct. cert. denied May18, 2015)</a:t>
            </a:r>
          </a:p>
          <a:p>
            <a:r>
              <a:rPr lang="en-US" sz="1200" kern="1200" dirty="0" smtClean="0">
                <a:solidFill>
                  <a:schemeClr val="tx1"/>
                </a:solidFill>
                <a:effectLst/>
                <a:latin typeface="+mn-lt"/>
                <a:ea typeface="ヒラギノ角ゴ Pro W3" pitchFamily="-123" charset="-128"/>
                <a:cs typeface="ヒラギノ角ゴ Pro W3" pitchFamily="-123" charset="-128"/>
              </a:rPr>
              <a:t> </a:t>
            </a:r>
          </a:p>
          <a:p>
            <a:r>
              <a:rPr lang="en-US" sz="1200" kern="1200" dirty="0" smtClean="0">
                <a:solidFill>
                  <a:schemeClr val="tx1"/>
                </a:solidFill>
                <a:effectLst/>
                <a:latin typeface="+mn-lt"/>
                <a:ea typeface="ヒラギノ角ゴ Pro W3" pitchFamily="-123" charset="-128"/>
                <a:cs typeface="ヒラギノ角ゴ Pro W3" pitchFamily="-123" charset="-128"/>
              </a:rPr>
              <a:t>This case raises the issue of whether a school district is liable under the stay put provision of the Individuals with Disabilities Education Act (IDEA) for tuition reimbursement for a unilateral private placement of a student with disabilities after the district is found by a court to have offered the student a free appropriate public education (FAPE) in a public school setting.</a:t>
            </a:r>
          </a:p>
          <a:p>
            <a:r>
              <a:rPr lang="x-none" sz="1200" kern="1200" dirty="0" smtClean="0">
                <a:solidFill>
                  <a:schemeClr val="tx1"/>
                </a:solidFill>
                <a:effectLst/>
                <a:latin typeface="+mn-lt"/>
                <a:ea typeface="ヒラギノ角ゴ Pro W3" pitchFamily="-123" charset="-128"/>
                <a:cs typeface="ヒラギノ角ゴ Pro W3" pitchFamily="-123" charset="-128"/>
              </a:rPr>
              <a:t>	</a:t>
            </a:r>
            <a:r>
              <a:rPr lang="en-US" sz="1200" kern="1200" dirty="0" smtClean="0">
                <a:solidFill>
                  <a:schemeClr val="tx1"/>
                </a:solidFill>
                <a:effectLst/>
                <a:latin typeface="+mn-lt"/>
                <a:ea typeface="ヒラギノ角ゴ Pro W3" pitchFamily="-123" charset="-128"/>
                <a:cs typeface="ヒラギノ角ゴ Pro W3" pitchFamily="-123" charset="-128"/>
              </a:rPr>
              <a:t>In its brief filed on July 28, 2014, NSBA encouraged the Supreme Court to take this case because of its significant impact to our membership. NSBA pointed out that the circuit split illustrates that this issue will arise more frequently for school districts, now that the Third Circuit (along with the Ninth Circuit) has departed from the longstanding interpretation of school districts’ stay put obligations established by the well respected D.C. Circuit in a 1989 case. Likewise, NSBA highlighted that the result in this case penalizes school districts despite their full compliance with their FAPE obligations under the IDEA and encourages parents to continue to pursue costly extended litigation and private placements -- further reasons for the Court to be interested in resolving this issue. Finally, NSBA’s brief urged the Court to accept this case to preserve the incentives for collaborative resolution of IDEA claims and the resulting reductions in the expenditures of limited resources—time, money, and personnel—in special education litigation.</a:t>
            </a:r>
          </a:p>
          <a:p>
            <a:r>
              <a:rPr lang="en-US" sz="1200" kern="1200" dirty="0" smtClean="0">
                <a:solidFill>
                  <a:schemeClr val="tx1"/>
                </a:solidFill>
                <a:effectLst/>
                <a:latin typeface="+mn-lt"/>
                <a:ea typeface="ヒラギノ角ゴ Pro W3" pitchFamily="-123" charset="-128"/>
                <a:cs typeface="ヒラギノ角ゴ Pro W3" pitchFamily="-123" charset="-128"/>
              </a:rPr>
              <a:t>If the Court accepts this case for review, NSBA will argue for an interpretation of the IDEA based upon the plain meaning of the provision that states that during the “pendency of any proceedings conducted pursuant to this section” to resolve disputes over an IEP, the child “shall remain in [her] then-current educational placement ... until all such proceedings have been completed.” NSBA will argue that a literal reading of this language is consistent with Congress’ intent to limit school district’s financial responsibility for children with disabilities who are unilaterally placed in private schools by their parents and with well established Spending Clause doctrine requiring clear notice to IDEA funding recipients of their obligations under the statute. 	On October 6, 2014, the Court requested that the U.S. Solicitor General provide its view of whether the Court should grant review in this case. On November 14, NSBA General Counsel Francisco </a:t>
            </a:r>
            <a:r>
              <a:rPr lang="en-US" sz="1200" kern="1200" dirty="0" err="1" smtClean="0">
                <a:solidFill>
                  <a:schemeClr val="tx1"/>
                </a:solidFill>
                <a:effectLst/>
                <a:latin typeface="+mn-lt"/>
                <a:ea typeface="ヒラギノ角ゴ Pro W3" pitchFamily="-123" charset="-128"/>
                <a:cs typeface="ヒラギノ角ゴ Pro W3" pitchFamily="-123" charset="-128"/>
              </a:rPr>
              <a:t>Negrón</a:t>
            </a:r>
            <a:r>
              <a:rPr lang="en-US" sz="1200" kern="1200" dirty="0" smtClean="0">
                <a:solidFill>
                  <a:schemeClr val="tx1"/>
                </a:solidFill>
                <a:effectLst/>
                <a:latin typeface="+mn-lt"/>
                <a:ea typeface="ヒラギノ角ゴ Pro W3" pitchFamily="-123" charset="-128"/>
                <a:cs typeface="ヒラギノ角ゴ Pro W3" pitchFamily="-123" charset="-128"/>
              </a:rPr>
              <a:t> and Deputy General Counsel Naomi Gittins along with Ridley School District’s counsel met with the U.S. Deputy Solicitor General to advocate our position urging the Supreme Court to grant certiorari. The Solicitor General submitted its views to the Court on April 10, 2015.</a:t>
            </a:r>
          </a:p>
          <a:p>
            <a:r>
              <a:rPr lang="en-US" sz="1200" kern="1200" dirty="0" smtClean="0">
                <a:solidFill>
                  <a:schemeClr val="tx1"/>
                </a:solidFill>
                <a:effectLst/>
                <a:latin typeface="+mn-lt"/>
                <a:ea typeface="ヒラギノ角ゴ Pro W3" pitchFamily="-123" charset="-128"/>
                <a:cs typeface="ヒラギノ角ゴ Pro W3" pitchFamily="-123" charset="-128"/>
              </a:rPr>
              <a:t>On May 18, 2015, the Court denied review.</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75</a:t>
            </a:fld>
            <a:endParaRPr lang="en-US" dirty="0"/>
          </a:p>
        </p:txBody>
      </p:sp>
    </p:spTree>
    <p:extLst>
      <p:ext uri="{BB962C8B-B14F-4D97-AF65-F5344CB8AC3E}">
        <p14:creationId xmlns:p14="http://schemas.microsoft.com/office/powerpoint/2010/main" val="2990638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none" sz="1200" kern="1200" dirty="0" smtClean="0">
                <a:solidFill>
                  <a:schemeClr val="tx1"/>
                </a:solidFill>
                <a:effectLst/>
                <a:latin typeface="+mn-lt"/>
                <a:ea typeface="ヒラギノ角ゴ Pro W3" pitchFamily="-123" charset="-128"/>
                <a:cs typeface="ヒラギノ角ゴ Pro W3" pitchFamily="-123" charset="-128"/>
              </a:rPr>
              <a:t>The case arose when the parents of a student with disabilities who received special education services in a public school setting during kindergarten and first grade disagreed with the IEP proposed by the district prior to the beginning of second grade and withdrew her and enrolled her in a private school. The parents requested a due process hearing, and the hearing officer found the IEP failed to provide FAPE. The school district brought a challenge to this decision in federal district court. Nearly two years later, the district court ruled in favor of the school district, finding the IEP had offered FAPE. On appeal by the parents, the Third Circuit Court of Appeals agreed. The parents filed a separate action seeking tuition reimbursement for the period beginning with the hearing officer’s decision through the completion of all the judicial appeals. Despite the two previous judicial rulings that the district had provided FAPE, the district court and the Third Circuit granted the parents’ request for reimbursement. The school district is now seeking review by the U.S. Supreme Court and has requested NSBA’s support. The Executive Committee approved NSBA’s participation in the case.</a:t>
            </a:r>
            <a:endParaRPr lang="en-US" sz="1200" kern="1200" dirty="0" smtClean="0">
              <a:solidFill>
                <a:schemeClr val="tx1"/>
              </a:solidFill>
              <a:effectLst/>
              <a:latin typeface="+mn-lt"/>
              <a:ea typeface="ヒラギノ角ゴ Pro W3" pitchFamily="-123" charset="-128"/>
              <a:cs typeface="ヒラギノ角ゴ Pro W3" pitchFamily="-123" charset="-128"/>
            </a:endParaRP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76</a:t>
            </a:fld>
            <a:endParaRPr lang="en-US" dirty="0"/>
          </a:p>
        </p:txBody>
      </p:sp>
    </p:spTree>
    <p:extLst>
      <p:ext uri="{BB962C8B-B14F-4D97-AF65-F5344CB8AC3E}">
        <p14:creationId xmlns:p14="http://schemas.microsoft.com/office/powerpoint/2010/main" val="3668812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ndParaRPr>
          </a:p>
          <a:p>
            <a:r>
              <a:rPr lang="en-US" sz="1200" kern="1200" dirty="0" smtClean="0">
                <a:solidFill>
                  <a:schemeClr val="tx1"/>
                </a:solidFill>
              </a:rPr>
              <a:t>On October 6, 2014, the Court requested that the U.S. Solicitor General provide its view of whether the Court should grant review in this case. On November 14, NSBA General Counsel Francisco </a:t>
            </a:r>
            <a:r>
              <a:rPr lang="en-US" sz="1200" kern="1200" dirty="0" err="1" smtClean="0">
                <a:solidFill>
                  <a:schemeClr val="tx1"/>
                </a:solidFill>
              </a:rPr>
              <a:t>Negrón</a:t>
            </a:r>
            <a:r>
              <a:rPr lang="en-US" sz="1200" kern="1200" dirty="0" smtClean="0">
                <a:solidFill>
                  <a:schemeClr val="tx1"/>
                </a:solidFill>
              </a:rPr>
              <a:t> and Deputy General Counsel Naomi Gittins along with Ridley School District’s counsel met with the U.S. Deputy Solicitor General to advocate our position urging the Supreme Court to grant certiorari. The Solicitor General submitted its views to the Court on April 10, 2015.</a:t>
            </a:r>
          </a:p>
          <a:p>
            <a:r>
              <a:rPr lang="en-US" sz="1200" kern="1200" dirty="0" smtClean="0">
                <a:solidFill>
                  <a:schemeClr val="tx1"/>
                </a:solidFill>
              </a:rPr>
              <a:t>On May 18, 2015, the Court denied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77</a:t>
            </a:fld>
            <a:endParaRPr lang="en-US" dirty="0"/>
          </a:p>
        </p:txBody>
      </p:sp>
    </p:spTree>
    <p:extLst>
      <p:ext uri="{BB962C8B-B14F-4D97-AF65-F5344CB8AC3E}">
        <p14:creationId xmlns:p14="http://schemas.microsoft.com/office/powerpoint/2010/main" val="3818966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pitchFamily="-123" charset="-128"/>
                <a:cs typeface="ヒラギノ角ゴ Pro W3" pitchFamily="-123" charset="-128"/>
              </a:rPr>
              <a:t>In its brief filed on July 28, 2014, NSBA encouraged the Supreme Court to take this case because of its significant impact to our membership. NSBA pointed out that the circuit split illustrates that this issue will arise more frequently for school districts, now that the Third Circuit (along with the Ninth Circuit) has departed from the longstanding interpretation of school districts’ stay put obligations established by the well respected D.C. Circuit in a 1989 case. Likewise, NSBA highlighted that the result in this case penalizes school districts despite their full compliance with their FAPE obligations under the IDEA and encourages parents to continue to pursue costly extended litigation and private placements -- further reasons for the Court to be interested in resolving this issue. Finally, NSBA’s brief urged the Court to accept this case to preserve the incentives for collaborative resolution of IDEA claims and the resulting reductions in the expenditures of limited resources—time, money, and personnel—in special education litigation.</a:t>
            </a:r>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78</a:t>
            </a:fld>
            <a:endParaRPr lang="en-US" dirty="0"/>
          </a:p>
        </p:txBody>
      </p:sp>
    </p:spTree>
    <p:extLst>
      <p:ext uri="{BB962C8B-B14F-4D97-AF65-F5344CB8AC3E}">
        <p14:creationId xmlns:p14="http://schemas.microsoft.com/office/powerpoint/2010/main" val="166194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case is a consolidation of two matters involving the same issue. In each case, a high school student with hearing disabilities requested that the school district provide Communication Access Realtime Translation (CART), a word-for-word translation service, in the classroom. In each case, the district denied the request for CART, but offered other accommodations. </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5</a:t>
            </a:fld>
            <a:endParaRPr lang="en-US" dirty="0"/>
          </a:p>
        </p:txBody>
      </p:sp>
    </p:spTree>
    <p:extLst>
      <p:ext uri="{BB962C8B-B14F-4D97-AF65-F5344CB8AC3E}">
        <p14:creationId xmlns:p14="http://schemas.microsoft.com/office/powerpoint/2010/main" val="2439465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3200" dirty="0" smtClean="0">
                <a:solidFill>
                  <a:srgbClr val="4C4C4C"/>
                </a:solidFill>
              </a:rPr>
              <a:t>Two Texas residents who were denied undergraduate admission to UT filed suit alleging that UT's admissions policy discriminated against them on the basis of race.</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3200" dirty="0" smtClean="0">
                <a:solidFill>
                  <a:srgbClr val="4C4C4C"/>
                </a:solidFill>
              </a:rPr>
              <a:t>The challenged race-conscious portion of the larger UT admissions policy, which considers race as one of many factors for admission, was implemented in 2004, largely in response to </a:t>
            </a:r>
            <a:r>
              <a:rPr lang="en-US" sz="3200" i="1" dirty="0" err="1" smtClean="0">
                <a:solidFill>
                  <a:srgbClr val="4C4C4C"/>
                </a:solidFill>
              </a:rPr>
              <a:t>Grutter</a:t>
            </a:r>
            <a:r>
              <a:rPr lang="en-US" sz="3200" dirty="0" smtClean="0">
                <a:solidFill>
                  <a:srgbClr val="4C4C4C"/>
                </a:solidFill>
              </a:rPr>
              <a:t>.  </a:t>
            </a:r>
          </a:p>
          <a:p>
            <a:pPr lvl="1"/>
            <a:r>
              <a:rPr lang="en-US" sz="3200" dirty="0" smtClean="0">
                <a:solidFill>
                  <a:srgbClr val="4C4C4C"/>
                </a:solidFill>
              </a:rPr>
              <a:t>5</a:t>
            </a:r>
            <a:r>
              <a:rPr lang="en-US" sz="3200" baseline="30000" dirty="0" smtClean="0">
                <a:solidFill>
                  <a:srgbClr val="4C4C4C"/>
                </a:solidFill>
              </a:rPr>
              <a:t>th</a:t>
            </a:r>
            <a:r>
              <a:rPr lang="en-US" sz="3200" dirty="0" smtClean="0">
                <a:solidFill>
                  <a:srgbClr val="4C4C4C"/>
                </a:solidFill>
              </a:rPr>
              <a:t> Circuit said:</a:t>
            </a:r>
          </a:p>
          <a:p>
            <a:pPr lvl="1"/>
            <a:r>
              <a:rPr lang="en-US" sz="3200" dirty="0" smtClean="0">
                <a:solidFill>
                  <a:srgbClr val="4C4C4C"/>
                </a:solidFill>
              </a:rPr>
              <a:t>UT evaluates each applicant "using a holistic, multi-factor approach, in which race is but one of many considerations."   Drilling</a:t>
            </a:r>
            <a:r>
              <a:rPr lang="en-US" sz="3200" baseline="0" dirty="0" smtClean="0">
                <a:solidFill>
                  <a:srgbClr val="4C4C4C"/>
                </a:solidFill>
              </a:rPr>
              <a:t> down into each major, classrooms not just overall admissions.  Attempt to promote minorities in the hard sciences and “self-segregated” academic areas.</a:t>
            </a:r>
            <a:endParaRPr lang="en-US" sz="3200" dirty="0" smtClean="0">
              <a:solidFill>
                <a:srgbClr val="4C4C4C"/>
              </a:solidFill>
            </a:endParaRPr>
          </a:p>
          <a:p>
            <a:pPr lvl="1"/>
            <a:r>
              <a:rPr lang="en-US" sz="3200" dirty="0" smtClean="0">
                <a:solidFill>
                  <a:srgbClr val="4C4C4C"/>
                </a:solidFill>
              </a:rPr>
              <a:t>Upheld the</a:t>
            </a:r>
            <a:r>
              <a:rPr lang="en-US" sz="3200" i="1" dirty="0" smtClean="0">
                <a:solidFill>
                  <a:srgbClr val="4C4C4C"/>
                </a:solidFill>
              </a:rPr>
              <a:t> </a:t>
            </a:r>
            <a:r>
              <a:rPr lang="en-US" sz="3200" dirty="0" smtClean="0">
                <a:solidFill>
                  <a:srgbClr val="4C4C4C"/>
                </a:solidFill>
              </a:rPr>
              <a:t>admissions policy based on the "compelling" ends and the admissions policy design that the court viewed as appropriate ("narrowly tailored") to achieve UT’s diversity goals.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3200" dirty="0" smtClean="0">
                <a:solidFill>
                  <a:srgbClr val="4C4C4C"/>
                </a:solidFill>
              </a:rPr>
              <a:t>The majority of UT students are admitted under the Texas Top Ten Percent Law.  Kennedy Implications. (May be the undoing of the policy on the basis of necessity.)</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3200" dirty="0" smtClean="0">
              <a:solidFill>
                <a:srgbClr val="4C4C4C"/>
              </a:solidFill>
            </a:endParaRPr>
          </a:p>
          <a:p>
            <a:pPr lvl="1"/>
            <a:endParaRPr lang="en-US" sz="3200" dirty="0" smtClean="0">
              <a:solidFill>
                <a:srgbClr val="4C4C4C"/>
              </a:solidFill>
            </a:endParaRP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83</a:t>
            </a:fld>
            <a:endParaRPr lang="en-US" dirty="0"/>
          </a:p>
        </p:txBody>
      </p:sp>
    </p:spTree>
    <p:extLst>
      <p:ext uri="{BB962C8B-B14F-4D97-AF65-F5344CB8AC3E}">
        <p14:creationId xmlns:p14="http://schemas.microsoft.com/office/powerpoint/2010/main" val="4259505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004080"/>
                </a:solidFill>
              </a:rPr>
              <a:t>Our approach in</a:t>
            </a:r>
            <a:r>
              <a:rPr lang="en-US" sz="1200" b="1" baseline="0" dirty="0" smtClean="0">
                <a:solidFill>
                  <a:srgbClr val="004080"/>
                </a:solidFill>
              </a:rPr>
              <a:t> this case was again to speak to Justice Kennedy, even though as I mentioned already he is not a swing vote given the total number of justice hearing this case.  But, his vote could prevent the wholesale gutting of GRUTTER.  So we used b</a:t>
            </a:r>
            <a:r>
              <a:rPr lang="en-US" sz="1200" b="1" dirty="0" smtClean="0">
                <a:solidFill>
                  <a:srgbClr val="004080"/>
                </a:solidFill>
              </a:rPr>
              <a:t>road policy arguments aimed at the  retention of </a:t>
            </a:r>
            <a:r>
              <a:rPr lang="en-US" sz="1200" b="1" i="1" dirty="0" err="1" smtClean="0">
                <a:solidFill>
                  <a:srgbClr val="004080"/>
                </a:solidFill>
              </a:rPr>
              <a:t>Grutter</a:t>
            </a:r>
            <a:r>
              <a:rPr lang="en-US" sz="1200" b="1" dirty="0" smtClean="0">
                <a:solidFill>
                  <a:srgbClr val="004080"/>
                </a:solidFill>
              </a:rPr>
              <a:t>  &amp; Kennedy’s concurrence in PICS, in</a:t>
            </a:r>
            <a:r>
              <a:rPr lang="en-US" sz="1200" b="1" baseline="0" dirty="0" smtClean="0">
                <a:solidFill>
                  <a:srgbClr val="004080"/>
                </a:solidFill>
              </a:rPr>
              <a:t> which Justice Kennedy acknowledged that </a:t>
            </a:r>
            <a:r>
              <a:rPr lang="en-US" sz="1200" b="1" baseline="0" dirty="0" err="1" smtClean="0">
                <a:solidFill>
                  <a:srgbClr val="004080"/>
                </a:solidFill>
              </a:rPr>
              <a:t>Grutter</a:t>
            </a:r>
            <a:r>
              <a:rPr lang="en-US" sz="1200" b="1" baseline="0" dirty="0" smtClean="0">
                <a:solidFill>
                  <a:srgbClr val="004080"/>
                </a:solidFill>
              </a:rPr>
              <a:t> was still GOOD law.  First we said, that, 1</a:t>
            </a:r>
            <a:r>
              <a:rPr lang="en-US" sz="1200" dirty="0" smtClean="0"/>
              <a:t>) 21</a:t>
            </a:r>
            <a:r>
              <a:rPr lang="en-US" sz="1200" baseline="30000" dirty="0" smtClean="0"/>
              <a:t>st</a:t>
            </a:r>
            <a:r>
              <a:rPr lang="en-US" sz="1200" dirty="0" smtClean="0"/>
              <a:t> Century K-20 educational excellence goals include diversity in order to ensure an environment of robust learning, our nation's economic success, and the continued vitality of our democracy; </a:t>
            </a:r>
          </a:p>
          <a:p>
            <a:r>
              <a:rPr lang="en-US" sz="1200" dirty="0" smtClean="0"/>
              <a:t>2) In certain contexts, the consideration of race is both appropriate and essential in educational judgments; and </a:t>
            </a:r>
          </a:p>
          <a:p>
            <a:r>
              <a:rPr lang="en-US" sz="1200" dirty="0" smtClean="0"/>
              <a:t>3) The appropriately balanced and workable </a:t>
            </a:r>
            <a:r>
              <a:rPr lang="en-US" sz="1200" i="1" dirty="0" err="1" smtClean="0"/>
              <a:t>Grutter</a:t>
            </a:r>
            <a:r>
              <a:rPr lang="en-US" sz="1200" i="1" dirty="0" smtClean="0"/>
              <a:t> </a:t>
            </a:r>
            <a:r>
              <a:rPr lang="en-US" sz="1200" dirty="0" smtClean="0"/>
              <a:t>and</a:t>
            </a:r>
            <a:r>
              <a:rPr lang="en-US" sz="1200" i="1" dirty="0" smtClean="0"/>
              <a:t> PICS </a:t>
            </a:r>
            <a:r>
              <a:rPr lang="en-US" sz="1200" dirty="0" smtClean="0"/>
              <a:t>framework has been effectively relied upon by educational professionals and leaders to guide their policy development, and should not be undone.</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85</a:t>
            </a:fld>
            <a:endParaRPr lang="en-US" dirty="0"/>
          </a:p>
        </p:txBody>
      </p:sp>
    </p:spTree>
    <p:extLst>
      <p:ext uri="{BB962C8B-B14F-4D97-AF65-F5344CB8AC3E}">
        <p14:creationId xmlns:p14="http://schemas.microsoft.com/office/powerpoint/2010/main" val="2177727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ヒラギノ角ゴ Pro W3" pitchFamily="-123" charset="-128"/>
                <a:cs typeface="ヒラギノ角ゴ Pro W3" pitchFamily="-123" charset="-128"/>
              </a:rPr>
              <a:t>On June 24, 2013 in a 7-1 decision, the U.S. Supreme Court vacated the U.S. Court of Appeals for the Fifth Circuit’s decision upholding the constitutionality of the University of Texas’ (UT) admission policy, which considers race as one of many factors in undergraduate admissions because “the Court of Appeals did not hold the University to the demanding burden of strict scrutiny articulated in </a:t>
            </a:r>
            <a:r>
              <a:rPr lang="en-US" sz="1200" i="1" kern="1200" dirty="0" err="1" smtClean="0">
                <a:solidFill>
                  <a:schemeClr val="tx1"/>
                </a:solidFill>
                <a:latin typeface="+mn-lt"/>
                <a:ea typeface="ヒラギノ角ゴ Pro W3" pitchFamily="-123" charset="-128"/>
                <a:cs typeface="ヒラギノ角ゴ Pro W3" pitchFamily="-123" charset="-128"/>
              </a:rPr>
              <a:t>Grutter</a:t>
            </a:r>
            <a:r>
              <a:rPr lang="en-US" sz="1200" i="1" kern="1200" dirty="0" smtClean="0">
                <a:solidFill>
                  <a:schemeClr val="tx1"/>
                </a:solidFill>
                <a:latin typeface="+mn-lt"/>
                <a:ea typeface="ヒラギノ角ゴ Pro W3" pitchFamily="-123" charset="-128"/>
                <a:cs typeface="ヒラギノ角ゴ Pro W3" pitchFamily="-123" charset="-128"/>
              </a:rPr>
              <a:t> </a:t>
            </a:r>
            <a:r>
              <a:rPr lang="en-US" sz="1200" kern="1200" dirty="0" smtClean="0">
                <a:solidFill>
                  <a:schemeClr val="tx1"/>
                </a:solidFill>
                <a:latin typeface="+mn-lt"/>
                <a:ea typeface="ヒラギノ角ゴ Pro W3" pitchFamily="-123" charset="-128"/>
                <a:cs typeface="ヒラギノ角ゴ Pro W3" pitchFamily="-123" charset="-128"/>
              </a:rPr>
              <a:t>and . . . </a:t>
            </a:r>
            <a:r>
              <a:rPr lang="en-US" sz="1200" i="1" kern="1200" dirty="0" err="1" smtClean="0">
                <a:solidFill>
                  <a:schemeClr val="tx1"/>
                </a:solidFill>
                <a:latin typeface="+mn-lt"/>
                <a:ea typeface="ヒラギノ角ゴ Pro W3" pitchFamily="-123" charset="-128"/>
                <a:cs typeface="ヒラギノ角ゴ Pro W3" pitchFamily="-123" charset="-128"/>
              </a:rPr>
              <a:t>Bakke</a:t>
            </a:r>
            <a:r>
              <a:rPr lang="en-US" sz="1200" i="1" kern="1200" dirty="0" smtClean="0">
                <a:solidFill>
                  <a:schemeClr val="tx1"/>
                </a:solidFill>
                <a:latin typeface="+mn-lt"/>
                <a:ea typeface="ヒラギノ角ゴ Pro W3" pitchFamily="-123" charset="-128"/>
                <a:cs typeface="ヒラギノ角ゴ Pro W3" pitchFamily="-123" charset="-128"/>
              </a:rPr>
              <a:t> </a:t>
            </a:r>
            <a:r>
              <a:rPr lang="en-US" sz="1200" kern="1200" dirty="0" smtClean="0">
                <a:solidFill>
                  <a:schemeClr val="tx1"/>
                </a:solidFill>
                <a:latin typeface="+mn-lt"/>
                <a:ea typeface="ヒラギノ角ゴ Pro W3" pitchFamily="-123" charset="-128"/>
                <a:cs typeface="ヒラギノ角ゴ Pro W3" pitchFamily="-123" charset="-128"/>
              </a:rPr>
              <a:t>. . . .” The Court noted that the line of cases upholding the use of race in university admissions when it is narrowly tailored to the compelling government interest in the educational benefits that flow from a diverse student body had not been challenged. This “strict scrutiny” analysis requires a court to conduct an exacting analysis, however, which the Supreme Court found the Fifth Circuit had not done. The Court directed the Fifth Circuit to “assess whether the University has offered sufficient evidence that would prove that its admissions program is narrowly tailored to obtain the educational benefits of diversity.”</a:t>
            </a:r>
          </a:p>
          <a:p>
            <a:r>
              <a:rPr lang="en-US" sz="1200" kern="1200" dirty="0" smtClean="0">
                <a:solidFill>
                  <a:schemeClr val="tx1"/>
                </a:solidFill>
                <a:latin typeface="+mn-lt"/>
                <a:ea typeface="ヒラギノ角ゴ Pro W3" pitchFamily="-123" charset="-128"/>
                <a:cs typeface="ヒラギノ角ゴ Pro W3" pitchFamily="-123" charset="-128"/>
              </a:rPr>
              <a:t>The Court took as “given” the standard laid out in the Court’s previous decisions in </a:t>
            </a:r>
            <a:r>
              <a:rPr lang="en-US" sz="1200" i="1" kern="1200" dirty="0" err="1" smtClean="0">
                <a:solidFill>
                  <a:schemeClr val="tx1"/>
                </a:solidFill>
                <a:latin typeface="+mn-lt"/>
                <a:ea typeface="ヒラギノ角ゴ Pro W3" pitchFamily="-123" charset="-128"/>
                <a:cs typeface="ヒラギノ角ゴ Pro W3" pitchFamily="-123" charset="-128"/>
              </a:rPr>
              <a:t>Gratz</a:t>
            </a:r>
            <a:r>
              <a:rPr lang="en-US" sz="1200" i="1" kern="1200" dirty="0" smtClean="0">
                <a:solidFill>
                  <a:schemeClr val="tx1"/>
                </a:solidFill>
                <a:latin typeface="+mn-lt"/>
                <a:ea typeface="ヒラギノ角ゴ Pro W3" pitchFamily="-123" charset="-128"/>
                <a:cs typeface="ヒラギノ角ゴ Pro W3" pitchFamily="-123" charset="-128"/>
              </a:rPr>
              <a:t> v. Bollinger</a:t>
            </a:r>
            <a:r>
              <a:rPr lang="en-US" sz="1200" kern="1200" dirty="0" smtClean="0">
                <a:solidFill>
                  <a:schemeClr val="tx1"/>
                </a:solidFill>
                <a:latin typeface="+mn-lt"/>
                <a:ea typeface="ヒラギノ角ゴ Pro W3" pitchFamily="-123" charset="-128"/>
                <a:cs typeface="ヒラギノ角ゴ Pro W3" pitchFamily="-123" charset="-128"/>
              </a:rPr>
              <a:t>, 539 U. S. 244 (2003), </a:t>
            </a:r>
            <a:r>
              <a:rPr lang="en-US" sz="1200" i="1" kern="1200" dirty="0" err="1" smtClean="0">
                <a:solidFill>
                  <a:schemeClr val="tx1"/>
                </a:solidFill>
                <a:latin typeface="+mn-lt"/>
                <a:ea typeface="ヒラギノ角ゴ Pro W3" pitchFamily="-123" charset="-128"/>
                <a:cs typeface="ヒラギノ角ゴ Pro W3" pitchFamily="-123" charset="-128"/>
              </a:rPr>
              <a:t>Grutter</a:t>
            </a:r>
            <a:r>
              <a:rPr lang="en-US" sz="1200" i="1" kern="1200" dirty="0" smtClean="0">
                <a:solidFill>
                  <a:schemeClr val="tx1"/>
                </a:solidFill>
                <a:latin typeface="+mn-lt"/>
                <a:ea typeface="ヒラギノ角ゴ Pro W3" pitchFamily="-123" charset="-128"/>
                <a:cs typeface="ヒラギノ角ゴ Pro W3" pitchFamily="-123" charset="-128"/>
              </a:rPr>
              <a:t> v. Bollinger</a:t>
            </a:r>
            <a:r>
              <a:rPr lang="en-US" sz="1200" kern="1200" dirty="0" smtClean="0">
                <a:solidFill>
                  <a:schemeClr val="tx1"/>
                </a:solidFill>
                <a:latin typeface="+mn-lt"/>
                <a:ea typeface="ヒラギノ角ゴ Pro W3" pitchFamily="-123" charset="-128"/>
                <a:cs typeface="ヒラギノ角ゴ Pro W3" pitchFamily="-123" charset="-128"/>
              </a:rPr>
              <a:t>, 539 U. S. 306 (2003) and </a:t>
            </a:r>
            <a:r>
              <a:rPr lang="en-US" sz="1200" i="1" kern="1200" dirty="0" smtClean="0">
                <a:solidFill>
                  <a:schemeClr val="tx1"/>
                </a:solidFill>
                <a:latin typeface="+mn-lt"/>
                <a:ea typeface="ヒラギノ角ゴ Pro W3" pitchFamily="-123" charset="-128"/>
                <a:cs typeface="ヒラギノ角ゴ Pro W3" pitchFamily="-123" charset="-128"/>
              </a:rPr>
              <a:t>Regents of Univ. of Cal. v. </a:t>
            </a:r>
            <a:r>
              <a:rPr lang="en-US" sz="1200" i="1" kern="1200" dirty="0" err="1" smtClean="0">
                <a:solidFill>
                  <a:schemeClr val="tx1"/>
                </a:solidFill>
                <a:latin typeface="+mn-lt"/>
                <a:ea typeface="ヒラギノ角ゴ Pro W3" pitchFamily="-123" charset="-128"/>
                <a:cs typeface="ヒラギノ角ゴ Pro W3" pitchFamily="-123" charset="-128"/>
              </a:rPr>
              <a:t>Bakke</a:t>
            </a:r>
            <a:r>
              <a:rPr lang="en-US" sz="1200" kern="1200" dirty="0" smtClean="0">
                <a:solidFill>
                  <a:schemeClr val="tx1"/>
                </a:solidFill>
                <a:latin typeface="+mn-lt"/>
                <a:ea typeface="ヒラギノ角ゴ Pro W3" pitchFamily="-123" charset="-128"/>
                <a:cs typeface="ヒラギノ角ゴ Pro W3" pitchFamily="-123" charset="-128"/>
              </a:rPr>
              <a:t>, 438 U. S. 265 (1978), all of which “directly address the question of considering racial minority status as a positive or favorable factor in a university’s admissions process, with the goal of achieving the educational benefits of a more diverse student body.” In </a:t>
            </a:r>
            <a:r>
              <a:rPr lang="en-US" sz="1200" i="1" kern="1200" dirty="0" err="1" smtClean="0">
                <a:solidFill>
                  <a:schemeClr val="tx1"/>
                </a:solidFill>
                <a:latin typeface="+mn-lt"/>
                <a:ea typeface="ヒラギノ角ゴ Pro W3" pitchFamily="-123" charset="-128"/>
                <a:cs typeface="ヒラギノ角ゴ Pro W3" pitchFamily="-123" charset="-128"/>
              </a:rPr>
              <a:t>Grutter</a:t>
            </a:r>
            <a:r>
              <a:rPr lang="en-US" sz="1200" i="1" kern="1200" dirty="0" smtClean="0">
                <a:solidFill>
                  <a:schemeClr val="tx1"/>
                </a:solidFill>
                <a:latin typeface="+mn-lt"/>
                <a:ea typeface="ヒラギノ角ゴ Pro W3" pitchFamily="-123" charset="-128"/>
                <a:cs typeface="ヒラギノ角ゴ Pro W3" pitchFamily="-123" charset="-128"/>
              </a:rPr>
              <a:t> </a:t>
            </a:r>
            <a:r>
              <a:rPr lang="en-US" sz="1200" kern="1200" dirty="0" smtClean="0">
                <a:solidFill>
                  <a:schemeClr val="tx1"/>
                </a:solidFill>
                <a:latin typeface="+mn-lt"/>
                <a:ea typeface="ヒラギノ角ゴ Pro W3" pitchFamily="-123" charset="-128"/>
                <a:cs typeface="ヒラギノ角ゴ Pro W3" pitchFamily="-123" charset="-128"/>
              </a:rPr>
              <a:t>and </a:t>
            </a:r>
            <a:r>
              <a:rPr lang="en-US" sz="1200" i="1" kern="1200" dirty="0" err="1" smtClean="0">
                <a:solidFill>
                  <a:schemeClr val="tx1"/>
                </a:solidFill>
                <a:latin typeface="+mn-lt"/>
                <a:ea typeface="ヒラギノ角ゴ Pro W3" pitchFamily="-123" charset="-128"/>
                <a:cs typeface="ヒラギノ角ゴ Pro W3" pitchFamily="-123" charset="-128"/>
              </a:rPr>
              <a:t>Gratz</a:t>
            </a:r>
            <a:r>
              <a:rPr lang="en-US" sz="1200" kern="1200" dirty="0" smtClean="0">
                <a:solidFill>
                  <a:schemeClr val="tx1"/>
                </a:solidFill>
                <a:latin typeface="+mn-lt"/>
                <a:ea typeface="ヒラギノ角ゴ Pro W3" pitchFamily="-123" charset="-128"/>
                <a:cs typeface="ヒラギノ角ゴ Pro W3" pitchFamily="-123" charset="-128"/>
              </a:rPr>
              <a:t> the Court endorsed Justice Powell’s recognition in </a:t>
            </a:r>
            <a:r>
              <a:rPr lang="en-US" sz="1200" i="1" kern="1200" dirty="0" err="1" smtClean="0">
                <a:solidFill>
                  <a:schemeClr val="tx1"/>
                </a:solidFill>
                <a:latin typeface="+mn-lt"/>
                <a:ea typeface="ヒラギノ角ゴ Pro W3" pitchFamily="-123" charset="-128"/>
                <a:cs typeface="ヒラギノ角ゴ Pro W3" pitchFamily="-123" charset="-128"/>
              </a:rPr>
              <a:t>Bakke</a:t>
            </a:r>
            <a:r>
              <a:rPr lang="en-US" sz="1200" kern="1200" dirty="0" smtClean="0">
                <a:solidFill>
                  <a:schemeClr val="tx1"/>
                </a:solidFill>
                <a:latin typeface="+mn-lt"/>
                <a:ea typeface="ヒラギノ角ゴ Pro W3" pitchFamily="-123" charset="-128"/>
                <a:cs typeface="ヒラギノ角ゴ Pro W3" pitchFamily="-123" charset="-128"/>
              </a:rPr>
              <a:t> that “obtaining the educational benefits of ‘student body diversity is a compelling state interest that can justify the use of race in university admissions.’”</a:t>
            </a:r>
          </a:p>
          <a:p>
            <a:r>
              <a:rPr lang="en-US" sz="1200" kern="1200" dirty="0" smtClean="0">
                <a:solidFill>
                  <a:schemeClr val="tx1"/>
                </a:solidFill>
                <a:latin typeface="+mn-lt"/>
                <a:ea typeface="ヒラギノ角ゴ Pro W3" pitchFamily="-123" charset="-128"/>
                <a:cs typeface="ヒラギノ角ゴ Pro W3" pitchFamily="-123" charset="-128"/>
              </a:rPr>
              <a:t>The Court also emphasized that the Equal Protection Clause “demands that racial classifications … be subjected to strict scrutiny,” and that “strict scrutiny imposes on the university the ultimate burden of demonstrating, before turning to racial classifications, that available, workable race-neutral alternatives do not suffice.” Under </a:t>
            </a:r>
            <a:r>
              <a:rPr lang="en-US" sz="1200" kern="1200" dirty="0" err="1" smtClean="0">
                <a:solidFill>
                  <a:schemeClr val="tx1"/>
                </a:solidFill>
                <a:latin typeface="+mn-lt"/>
                <a:ea typeface="ヒラギノ角ゴ Pro W3" pitchFamily="-123" charset="-128"/>
                <a:cs typeface="ヒラギノ角ゴ Pro W3" pitchFamily="-123" charset="-128"/>
              </a:rPr>
              <a:t>G</a:t>
            </a:r>
            <a:r>
              <a:rPr lang="en-US" sz="1200" i="1" kern="1200" dirty="0" err="1" smtClean="0">
                <a:solidFill>
                  <a:schemeClr val="tx1"/>
                </a:solidFill>
                <a:latin typeface="+mn-lt"/>
                <a:ea typeface="ヒラギノ角ゴ Pro W3" pitchFamily="-123" charset="-128"/>
                <a:cs typeface="ヒラギノ角ゴ Pro W3" pitchFamily="-123" charset="-128"/>
              </a:rPr>
              <a:t>rutter</a:t>
            </a:r>
            <a:r>
              <a:rPr lang="en-US" sz="1200" kern="1200" dirty="0" smtClean="0">
                <a:solidFill>
                  <a:schemeClr val="tx1"/>
                </a:solidFill>
                <a:latin typeface="+mn-lt"/>
                <a:ea typeface="ヒラギノ角ゴ Pro W3" pitchFamily="-123" charset="-128"/>
                <a:cs typeface="ヒラギノ角ゴ Pro W3" pitchFamily="-123" charset="-128"/>
              </a:rPr>
              <a:t> a court defers to a university’s judgment that diversity in the student body is essential to its educational mission.  This showing establishes the “compelling interest” party of strict scrutiny. But then the university must show that the admissions process meets strict scrutiny in its implementation by being narrowly tailored to the identified interest. “On this point, the University receives no deference.” Strict scrutiny demands that the Fifth Circuit “assess whether the University has offered sufficient evidence that would prove that its admissions program is narrowly tailored to obtain the educational benefits of diversity.” Noting that strict scrutiny must be neither “strict in theory, but fatal in fact,” nor “strict in theory but feeble in fact,” the majority vacated its decision and remanded the case to the Fifth Circuit for further proceedings consistent with its opinion.</a:t>
            </a:r>
          </a:p>
          <a:p>
            <a:r>
              <a:rPr lang="en-US" sz="1200" kern="1200" dirty="0" smtClean="0">
                <a:solidFill>
                  <a:schemeClr val="tx1"/>
                </a:solidFill>
                <a:latin typeface="+mn-lt"/>
                <a:ea typeface="ヒラギノ角ゴ Pro W3" pitchFamily="-123" charset="-128"/>
                <a:cs typeface="ヒラギノ角ゴ Pro W3" pitchFamily="-123" charset="-128"/>
              </a:rPr>
              <a:t> </a:t>
            </a:r>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86</a:t>
            </a:fld>
            <a:endParaRPr lang="en-US" dirty="0"/>
          </a:p>
        </p:txBody>
      </p:sp>
    </p:spTree>
    <p:extLst>
      <p:ext uri="{BB962C8B-B14F-4D97-AF65-F5344CB8AC3E}">
        <p14:creationId xmlns:p14="http://schemas.microsoft.com/office/powerpoint/2010/main" val="932431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90</a:t>
            </a:fld>
            <a:endParaRPr lang="en-US"/>
          </a:p>
        </p:txBody>
      </p:sp>
    </p:spTree>
    <p:extLst>
      <p:ext uri="{BB962C8B-B14F-4D97-AF65-F5344CB8AC3E}">
        <p14:creationId xmlns:p14="http://schemas.microsoft.com/office/powerpoint/2010/main" val="1245007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93</a:t>
            </a:fld>
            <a:endParaRPr lang="en-US" dirty="0"/>
          </a:p>
        </p:txBody>
      </p:sp>
    </p:spTree>
    <p:extLst>
      <p:ext uri="{BB962C8B-B14F-4D97-AF65-F5344CB8AC3E}">
        <p14:creationId xmlns:p14="http://schemas.microsoft.com/office/powerpoint/2010/main" val="271188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ヒラギノ角ゴ Pro W3" charset="-128"/>
                <a:cs typeface="ヒラギノ角ゴ Pro W3" charset="-128"/>
              </a:rPr>
              <a:t>End Slide.</a:t>
            </a:r>
          </a:p>
          <a:p>
            <a:endParaRPr lang="en-US" dirty="0">
              <a:ea typeface="ヒラギノ角ゴ Pro W3" charset="-128"/>
              <a:cs typeface="ヒラギノ角ゴ Pro W3" charset="-128"/>
            </a:endParaRPr>
          </a:p>
        </p:txBody>
      </p:sp>
    </p:spTree>
    <p:extLst>
      <p:ext uri="{BB962C8B-B14F-4D97-AF65-F5344CB8AC3E}">
        <p14:creationId xmlns:p14="http://schemas.microsoft.com/office/powerpoint/2010/main" val="419724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each case, both the administrative hearing officers and the district court found that the school district had fully complied with the IDEA and that the plaintiffs’ ADA claims were foreclosed by the failure of the IDEA claims. The plaintiffs each appealed to the Ninth Circuit, claiming that the ADA’s effective communications regulation imposes on public schools additional obligations that are independent of, and not co-extensive with, the schools’ obligations under the IDEA. </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6</a:t>
            </a:fld>
            <a:endParaRPr lang="en-US" dirty="0"/>
          </a:p>
        </p:txBody>
      </p:sp>
    </p:spTree>
    <p:extLst>
      <p:ext uri="{BB962C8B-B14F-4D97-AF65-F5344CB8AC3E}">
        <p14:creationId xmlns:p14="http://schemas.microsoft.com/office/powerpoint/2010/main" val="413679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Ninth Circuit consolidated the cases, and held in favor of the plaintiffs. Under the Ninth Circuit’s ruling, school districts must give “primary consideration” to the parents’ desire for specific services, programs, placements, or supports – regardless of the appropriateness of those services as determined by the IEP team. </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7</a:t>
            </a:fld>
            <a:endParaRPr lang="en-US" dirty="0"/>
          </a:p>
        </p:txBody>
      </p:sp>
    </p:spTree>
    <p:extLst>
      <p:ext uri="{BB962C8B-B14F-4D97-AF65-F5344CB8AC3E}">
        <p14:creationId xmlns:p14="http://schemas.microsoft.com/office/powerpoint/2010/main" val="284623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As you can imagine this type of ruling fundamentally alters the</a:t>
            </a:r>
            <a:r>
              <a:rPr lang="en-US" baseline="0" dirty="0" smtClean="0"/>
              <a:t> meaning of the IDEA collaborative process.  As  result </a:t>
            </a:r>
            <a:r>
              <a:rPr lang="en-US" dirty="0" smtClean="0"/>
              <a:t>NSBA joined the brief filed by the California School Boards Association in  January, 2014,</a:t>
            </a:r>
            <a:r>
              <a:rPr lang="en-US" baseline="0" dirty="0" smtClean="0"/>
              <a:t> urging the </a:t>
            </a:r>
            <a:r>
              <a:rPr lang="en-US" dirty="0" smtClean="0"/>
              <a:t>U.S. Supreme Court to review the Ninth Circuit’s decision, given the need for clarity that the IDEA is the guiding statute governing school districts’ responsibilities for providing educational services to DHH students and students with other disabilities. To the extent that the ADA’s effective communications regulation provides some rights to such students, the regulation must be interpreted in a manner that is consistent with the IDEA’s collaborative framework and that does not fundamentally alter the IEP process, causing undue financial and administrative burdens on schools. Under IDEA’s cooperative team approach, a multi-disciplinary IEP team determines a child’s educational needs based on comprehensive evaluations by qualified professionals. The Ninth Circuit erred by altering fundamentally the IDEA’s resolution process. Under this decision, even if a school district is determined through due process or court proceedings to have provided FAPE, it is subject to additional legal claims under the ADA.</a:t>
            </a:r>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8</a:t>
            </a:fld>
            <a:endParaRPr lang="en-US" dirty="0"/>
          </a:p>
        </p:txBody>
      </p:sp>
    </p:spTree>
    <p:extLst>
      <p:ext uri="{BB962C8B-B14F-4D97-AF65-F5344CB8AC3E}">
        <p14:creationId xmlns:p14="http://schemas.microsoft.com/office/powerpoint/2010/main" val="17274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CSBA and NSBA implored the Court to grant review to rectify the Ninth Circuit’s improper deference to the U.S. Department of Justice’s views on the relationship of claims made under both the IDEA and the ADA. Although DOJ enforces the ADA, it exercises no authority under the IDEA, making its views on that statute outside its legal purview.</a:t>
            </a:r>
          </a:p>
          <a:p>
            <a:r>
              <a:rPr lang="en-US" dirty="0" smtClean="0"/>
              <a:t>	The U.S. Supreme Court denied review on March 4, 2014.</a:t>
            </a:r>
          </a:p>
          <a:p>
            <a:r>
              <a:rPr lang="en-US" dirty="0" smtClean="0"/>
              <a:t/>
            </a:r>
            <a:br>
              <a:rPr lang="en-US" dirty="0" smtClean="0"/>
            </a:b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9</a:t>
            </a:fld>
            <a:endParaRPr lang="en-US" dirty="0"/>
          </a:p>
        </p:txBody>
      </p:sp>
    </p:spTree>
    <p:extLst>
      <p:ext uri="{BB962C8B-B14F-4D97-AF65-F5344CB8AC3E}">
        <p14:creationId xmlns:p14="http://schemas.microsoft.com/office/powerpoint/2010/main" val="235520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10</a:t>
            </a:fld>
            <a:endParaRPr lang="en-US" dirty="0"/>
          </a:p>
        </p:txBody>
      </p:sp>
    </p:spTree>
    <p:extLst>
      <p:ext uri="{BB962C8B-B14F-4D97-AF65-F5344CB8AC3E}">
        <p14:creationId xmlns:p14="http://schemas.microsoft.com/office/powerpoint/2010/main" val="160321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prstTxWarp prst="textNoShape">
              <a:avLst/>
            </a:prstTxWarp>
          </a:bodyPr>
          <a:lstStyle/>
          <a:p>
            <a:pPr>
              <a:defRPr/>
            </a:pPr>
            <a:endParaRPr lang="en-US" sz="1800" dirty="0">
              <a:latin typeface="Arial" pitchFamily="-123" charset="0"/>
              <a:ea typeface="ヒラギノ角ゴ Pro W3" pitchFamily="-123" charset="-128"/>
              <a:cs typeface="ヒラギノ角ゴ Pro W3" pitchFamily="-123" charset="-128"/>
            </a:endParaRPr>
          </a:p>
        </p:txBody>
      </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prstTxWarp prst="textNoShape">
              <a:avLst/>
            </a:prstTxWarp>
          </a:bodyPr>
          <a:lstStyle/>
          <a:p>
            <a:pPr>
              <a:defRPr/>
            </a:pPr>
            <a:endParaRPr lang="en-US" sz="1800" dirty="0">
              <a:latin typeface="Arial" pitchFamily="-123" charset="0"/>
              <a:ea typeface="ヒラギノ角ゴ Pro W3" pitchFamily="-123" charset="-128"/>
              <a:cs typeface="ヒラギノ角ゴ Pro W3" pitchFamily="-123" charset="-128"/>
            </a:endParaRPr>
          </a:p>
        </p:txBody>
      </p:sp>
      <p:sp>
        <p:nvSpPr>
          <p:cNvPr id="77827" name="Rectangle 3"/>
          <p:cNvSpPr>
            <a:spLocks noGrp="1" noChangeArrowheads="1"/>
          </p:cNvSpPr>
          <p:nvPr>
            <p:ph type="ctrTitle"/>
          </p:nvPr>
        </p:nvSpPr>
        <p:spPr>
          <a:xfrm>
            <a:off x="315913" y="466725"/>
            <a:ext cx="6781800" cy="2133600"/>
          </a:xfrm>
        </p:spPr>
        <p:txBody>
          <a:bodyPr/>
          <a:lstStyle>
            <a:lvl1pPr algn="r">
              <a:defRPr sz="4800"/>
            </a:lvl1pPr>
          </a:lstStyle>
          <a:p>
            <a:r>
              <a:rPr lang="en-US"/>
              <a:t>Click to edit Master title style</a:t>
            </a:r>
          </a:p>
        </p:txBody>
      </p:sp>
      <p:sp>
        <p:nvSpPr>
          <p:cNvPr id="77828" name="Rectangle 4"/>
          <p:cNvSpPr>
            <a:spLocks noGrp="1" noChangeArrowheads="1"/>
          </p:cNvSpPr>
          <p:nvPr>
            <p:ph type="subTitle" idx="1"/>
          </p:nvPr>
        </p:nvSpPr>
        <p:spPr>
          <a:xfrm>
            <a:off x="849313" y="3049588"/>
            <a:ext cx="6248400" cy="2362200"/>
          </a:xfrm>
        </p:spPr>
        <p:txBody>
          <a:bodyPr/>
          <a:lstStyle>
            <a:lvl1pPr marL="0" indent="0" algn="r">
              <a:buFont typeface="Wingdings" pitchFamily="-123" charset="2"/>
              <a:buNone/>
              <a:defRPr sz="3200"/>
            </a:lvl1pPr>
          </a:lstStyle>
          <a:p>
            <a:r>
              <a:rPr lang="en-US"/>
              <a:t>Click to edit Master subtitle style</a:t>
            </a:r>
          </a:p>
        </p:txBody>
      </p:sp>
      <p:sp>
        <p:nvSpPr>
          <p:cNvPr id="38" name="Rectangle 5"/>
          <p:cNvSpPr>
            <a:spLocks noGrp="1" noChangeArrowheads="1"/>
          </p:cNvSpPr>
          <p:nvPr>
            <p:ph type="dt" sz="half" idx="10"/>
          </p:nvPr>
        </p:nvSpPr>
        <p:spPr/>
        <p:txBody>
          <a:bodyPr/>
          <a:lstStyle>
            <a:lvl1pPr>
              <a:defRPr>
                <a:solidFill>
                  <a:schemeClr val="tx1"/>
                </a:solidFill>
                <a:latin typeface="Arial" pitchFamily="-123" charset="0"/>
                <a:ea typeface="ヒラギノ角ゴ Pro W3" pitchFamily="-123" charset="-128"/>
                <a:cs typeface="ヒラギノ角ゴ Pro W3" pitchFamily="-123" charset="-128"/>
              </a:defRPr>
            </a:lvl1pPr>
          </a:lstStyle>
          <a:p>
            <a:pPr>
              <a:defRPr/>
            </a:pPr>
            <a:fld id="{4742E4E0-A9C7-4E53-8B4F-9E928F4847F4}" type="datetime1">
              <a:rPr lang="en-US" smtClean="0"/>
              <a:pPr>
                <a:defRPr/>
              </a:pPr>
              <a:t>12/1/2015</a:t>
            </a:fld>
            <a:endParaRPr lang="en-US" dirty="0"/>
          </a:p>
        </p:txBody>
      </p:sp>
      <p:sp>
        <p:nvSpPr>
          <p:cNvPr id="39" name="Rectangle 6"/>
          <p:cNvSpPr>
            <a:spLocks noGrp="1" noChangeArrowheads="1"/>
          </p:cNvSpPr>
          <p:nvPr>
            <p:ph type="ftr" sz="quarter" idx="11"/>
          </p:nvPr>
        </p:nvSpPr>
        <p:spPr/>
        <p:txBody>
          <a:bodyPr/>
          <a:lstStyle>
            <a:lvl1pPr>
              <a:defRPr/>
            </a:lvl1pPr>
          </a:lstStyle>
          <a:p>
            <a:pPr>
              <a:defRPr/>
            </a:pPr>
            <a:endParaRPr lang="en-US" dirty="0"/>
          </a:p>
        </p:txBody>
      </p:sp>
      <p:sp>
        <p:nvSpPr>
          <p:cNvPr id="40" name="Rectangle 7"/>
          <p:cNvSpPr>
            <a:spLocks noGrp="1" noChangeArrowheads="1"/>
          </p:cNvSpPr>
          <p:nvPr>
            <p:ph type="sldNum" sz="quarter" idx="12"/>
          </p:nvPr>
        </p:nvSpPr>
        <p:spPr/>
        <p:txBody>
          <a:bodyPr/>
          <a:lstStyle>
            <a:lvl1pPr>
              <a:defRPr>
                <a:solidFill>
                  <a:schemeClr val="tx1"/>
                </a:solidFill>
                <a:latin typeface="Arial" pitchFamily="-123" charset="0"/>
                <a:ea typeface="ヒラギノ角ゴ Pro W3" pitchFamily="-123" charset="-128"/>
                <a:cs typeface="ヒラギノ角ゴ Pro W3" pitchFamily="-123" charset="-128"/>
              </a:defRPr>
            </a:lvl1pPr>
          </a:lstStyle>
          <a:p>
            <a:pPr>
              <a:defRPr/>
            </a:pPr>
            <a:fld id="{50A86F55-6AE4-4233-88A8-A3445DF26192}" type="slidenum">
              <a:rPr lang="en-US"/>
              <a:pPr>
                <a:defRPr/>
              </a:pPr>
              <a:t>‹#›</a:t>
            </a:fld>
            <a:endParaRPr lang="en-US" dirty="0"/>
          </a:p>
        </p:txBody>
      </p:sp>
      <p:pic>
        <p:nvPicPr>
          <p:cNvPr id="41" name="Picture 1" descr="NSBAcolor.tif"/>
          <p:cNvPicPr>
            <a:picLocks noChangeAspect="1" noChangeArrowheads="1"/>
          </p:cNvPicPr>
          <p:nvPr userDrawn="1"/>
        </p:nvPicPr>
        <p:blipFill>
          <a:blip r:embed="rId2" cstate="print">
            <a:clrChange>
              <a:clrFrom>
                <a:srgbClr val="847600"/>
              </a:clrFrom>
              <a:clrTo>
                <a:srgbClr val="847600">
                  <a:alpha val="0"/>
                </a:srgbClr>
              </a:clrTo>
            </a:clrChange>
          </a:blip>
          <a:srcRect b="-36433"/>
          <a:stretch>
            <a:fillRect/>
          </a:stretch>
        </p:blipFill>
        <p:spPr bwMode="auto">
          <a:xfrm>
            <a:off x="7524328" y="1043508"/>
            <a:ext cx="877888" cy="1449388"/>
          </a:xfrm>
          <a:prstGeom prst="rect">
            <a:avLst/>
          </a:prstGeom>
          <a:solidFill>
            <a:schemeClr val="bg1"/>
          </a:solid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7F56BA90-C036-4028-BF32-AD48E750C1A3}" type="datetime1">
              <a:rPr lang="en-US" smtClean="0"/>
              <a:pPr>
                <a:defRPr/>
              </a:pPr>
              <a:t>12/1/2015</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E7A4AC75-0678-49E9-8FAB-BAE012BDD80B}" type="slidenum">
              <a:rPr lang="en-US"/>
              <a:pPr>
                <a:defRPr/>
              </a:pPr>
              <a:t>‹#›</a:t>
            </a:fld>
            <a:endParaRPr lang="en-US"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01C5ACDB-0F91-457B-87ED-64918F6F1FF7}" type="datetime1">
              <a:rPr lang="en-US" smtClean="0"/>
              <a:pPr>
                <a:defRPr/>
              </a:pPr>
              <a:t>12/1/2015</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AD48FFF1-6CF7-49C7-BA8E-2072131F136E}" type="slidenum">
              <a:rPr lang="en-US"/>
              <a:pPr>
                <a:defRPr/>
              </a:pPr>
              <a:t>‹#›</a:t>
            </a:fld>
            <a:endParaRPr lang="en-US"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p:txBody>
          <a:bodyPr/>
          <a:lstStyle>
            <a:lvl1pPr>
              <a:defRPr/>
            </a:lvl1pPr>
          </a:lstStyle>
          <a:p>
            <a:pPr>
              <a:defRPr/>
            </a:pPr>
            <a:fld id="{ECCC7054-A652-4B2C-B120-FBDE9AA2366B}" type="datetime1">
              <a:rPr lang="en-US" smtClean="0"/>
              <a:pPr>
                <a:defRPr/>
              </a:pPr>
              <a:t>12/1/2015</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FC280E38-1CB6-4E3B-9D66-1E9FCC22CB36}" type="slidenum">
              <a:rPr lang="en-US"/>
              <a:pPr>
                <a:defRPr/>
              </a:pPr>
              <a:t>‹#›</a:t>
            </a:fld>
            <a:endParaRPr lang="en-US"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19263"/>
            <a:ext cx="4038600" cy="4411662"/>
          </a:xfrm>
        </p:spPr>
        <p:txBody>
          <a:bodyPr/>
          <a:lstStyle/>
          <a:p>
            <a:pPr lvl="0"/>
            <a:endParaRPr lang="en-US" noProof="0" dirty="0"/>
          </a:p>
        </p:txBody>
      </p:sp>
      <p:sp>
        <p:nvSpPr>
          <p:cNvPr id="5" name="Date Placeholder 4"/>
          <p:cNvSpPr>
            <a:spLocks noGrp="1"/>
          </p:cNvSpPr>
          <p:nvPr>
            <p:ph type="dt" sz="half" idx="10"/>
          </p:nvPr>
        </p:nvSpPr>
        <p:spPr/>
        <p:txBody>
          <a:bodyPr/>
          <a:lstStyle>
            <a:lvl1pPr>
              <a:defRPr/>
            </a:lvl1pPr>
          </a:lstStyle>
          <a:p>
            <a:pPr>
              <a:defRPr/>
            </a:pPr>
            <a:fld id="{C1FC1532-A655-4CE4-A53D-4D480F2299DC}" type="datetime1">
              <a:rPr lang="en-US" smtClean="0"/>
              <a:pPr>
                <a:defRPr/>
              </a:pPr>
              <a:t>12/1/2015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A5B37D3-855C-429C-A3BF-6BB8A8C55D1F}" type="slidenum">
              <a:rPr lang="en-US"/>
              <a:pPr>
                <a:defRPr/>
              </a:pPr>
              <a:t>‹#›</a:t>
            </a:fld>
            <a:endParaRPr lang="en-US" dirty="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3293BA-6F8E-4437-8684-534D08999F00}" type="datetime1">
              <a:rPr lang="en-US" smtClean="0"/>
              <a:pPr/>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0A16AE-5D53-D24B-BC59-547B30E7869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1EDD8D62-BAB7-44D7-ACE8-93FAED05EA28}" type="datetime1">
              <a:rPr lang="en-US" smtClean="0"/>
              <a:pPr>
                <a:defRPr/>
              </a:pPr>
              <a:t>12/1/2015</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676BAF36-1335-495E-ABA5-BAAEC08FBD09}" type="slidenum">
              <a:rPr lang="en-US"/>
              <a:pPr>
                <a:defRPr/>
              </a:pPr>
              <a:t>‹#›</a:t>
            </a:fld>
            <a:endParaRPr lang="en-US"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A9A1821A-81DB-4B86-8449-E0A1DAA24528}" type="datetime1">
              <a:rPr lang="en-US" smtClean="0"/>
              <a:pPr>
                <a:defRPr/>
              </a:pPr>
              <a:t>12/1/2015</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80C60C28-C939-487B-9D7E-9C6CC1B8309E}" type="slidenum">
              <a:rPr lang="en-US"/>
              <a:pPr>
                <a:def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7330B66F-74ED-4320-8432-5DA6C1EBE169}" type="datetime1">
              <a:rPr lang="en-US" smtClean="0"/>
              <a:pPr>
                <a:defRPr/>
              </a:pPr>
              <a:t>12/1/2015</a:t>
            </a:fld>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DBA9535A-5BA4-4368-9C39-1F9E9D025DCF}" type="slidenum">
              <a:rPr lang="en-US"/>
              <a:pPr>
                <a:def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fld id="{9D44C68B-3746-4B62-9530-9C2AB4BE6A78}" type="datetime1">
              <a:rPr lang="en-US" smtClean="0"/>
              <a:pPr>
                <a:defRPr/>
              </a:pPr>
              <a:t>12/1/2015</a:t>
            </a:fld>
            <a:endParaRPr lang="en-US" dirty="0"/>
          </a:p>
        </p:txBody>
      </p:sp>
      <p:sp>
        <p:nvSpPr>
          <p:cNvPr id="8" name="Rectangle 6"/>
          <p:cNvSpPr>
            <a:spLocks noGrp="1" noChangeArrowheads="1"/>
          </p:cNvSpPr>
          <p:nvPr>
            <p:ph type="ftr" sz="quarter" idx="11"/>
          </p:nvPr>
        </p:nvSpPr>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E1B65D7D-2B16-4D98-8B1F-BA85D9E4FF1B}" type="slidenum">
              <a:rPr lang="en-US"/>
              <a:pPr>
                <a:def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fld id="{55F6C9B2-A6BC-4DEC-95E6-51E88A822545}" type="datetime1">
              <a:rPr lang="en-US" smtClean="0"/>
              <a:pPr>
                <a:defRPr/>
              </a:pPr>
              <a:t>12/1/2015</a:t>
            </a:fld>
            <a:endParaRPr lang="en-US" dirty="0"/>
          </a:p>
        </p:txBody>
      </p:sp>
      <p:sp>
        <p:nvSpPr>
          <p:cNvPr id="4" name="Rectangle 6"/>
          <p:cNvSpPr>
            <a:spLocks noGrp="1" noChangeArrowheads="1"/>
          </p:cNvSpPr>
          <p:nvPr>
            <p:ph type="ftr" sz="quarter" idx="11"/>
          </p:nvPr>
        </p:nvSpPr>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p:txBody>
          <a:bodyPr/>
          <a:lstStyle>
            <a:lvl1pPr>
              <a:defRPr/>
            </a:lvl1pPr>
          </a:lstStyle>
          <a:p>
            <a:pPr>
              <a:defRPr/>
            </a:pPr>
            <a:fld id="{420C71EB-2B05-4BDA-B956-500F98E20DEC}" type="slidenum">
              <a:rPr lang="en-US"/>
              <a:pPr>
                <a:def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BF146BFD-9094-4DAC-8833-0C4461AE6C48}" type="datetime1">
              <a:rPr lang="en-US" smtClean="0"/>
              <a:pPr>
                <a:defRPr/>
              </a:pPr>
              <a:t>12/1/2015</a:t>
            </a:fld>
            <a:endParaRPr lang="en-US" dirty="0"/>
          </a:p>
        </p:txBody>
      </p:sp>
      <p:sp>
        <p:nvSpPr>
          <p:cNvPr id="3" name="Rectangle 6"/>
          <p:cNvSpPr>
            <a:spLocks noGrp="1" noChangeArrowheads="1"/>
          </p:cNvSpPr>
          <p:nvPr>
            <p:ph type="ftr" sz="quarter" idx="11"/>
          </p:nvPr>
        </p:nvSpPr>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p:txBody>
          <a:bodyPr/>
          <a:lstStyle>
            <a:lvl1pPr>
              <a:defRPr/>
            </a:lvl1pPr>
          </a:lstStyle>
          <a:p>
            <a:pPr>
              <a:defRPr/>
            </a:pPr>
            <a:fld id="{01AA3471-A23A-48B2-BF5D-9C5293DD9858}" type="slidenum">
              <a:rPr lang="en-US"/>
              <a:pPr>
                <a:def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69F79C82-C4B0-4279-B85A-83D1EB6437D0}" type="datetime1">
              <a:rPr lang="en-US" smtClean="0"/>
              <a:pPr>
                <a:defRPr/>
              </a:pPr>
              <a:t>12/1/2015</a:t>
            </a:fld>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4418709E-BEF0-42CD-BA72-7C31C4C728B8}" type="slidenum">
              <a:rPr lang="en-US"/>
              <a:pPr>
                <a:def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690443DA-9E4A-4937-87BC-8D7237EABAA0}" type="datetime1">
              <a:rPr lang="en-US" smtClean="0"/>
              <a:pPr>
                <a:defRPr/>
              </a:pPr>
              <a:t>12/1/2015</a:t>
            </a:fld>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9B0198C0-1087-4E2A-8AFF-6EE1680B0018}" type="slidenum">
              <a:rPr lang="en-US"/>
              <a:pPr>
                <a:def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prstTxWarp prst="textNoShape">
              <a:avLst/>
            </a:prstTxWarp>
          </a:bodyPr>
          <a:lstStyle/>
          <a:p>
            <a:pPr>
              <a:defRPr/>
            </a:pPr>
            <a:endParaRPr lang="en-US" sz="1800" dirty="0">
              <a:latin typeface="Arial" pitchFamily="-123" charset="0"/>
              <a:ea typeface="ヒラギノ角ゴ Pro W3" pitchFamily="-123" charset="-128"/>
              <a:cs typeface="ヒラギノ角ゴ Pro W3" pitchFamily="-123" charset="-128"/>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680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666666"/>
                </a:solidFill>
                <a:latin typeface="Arial" pitchFamily="84" charset="0"/>
                <a:ea typeface="ヒラギノ角ゴ Pro W3" pitchFamily="84" charset="-128"/>
                <a:cs typeface="ヒラギノ角ゴ Pro W3" pitchFamily="84" charset="-128"/>
              </a:defRPr>
            </a:lvl1pPr>
          </a:lstStyle>
          <a:p>
            <a:pPr>
              <a:defRPr/>
            </a:pPr>
            <a:fld id="{0FF0B3F2-8BDD-45C9-9822-1B4A8A53587A}" type="datetime1">
              <a:rPr lang="en-US" smtClean="0"/>
              <a:pPr>
                <a:defRPr/>
              </a:pPr>
              <a:t>12/1/2015</a:t>
            </a:fld>
            <a:endParaRPr lang="en-US" dirty="0"/>
          </a:p>
        </p:txBody>
      </p:sp>
      <p:sp>
        <p:nvSpPr>
          <p:cNvPr id="768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123" charset="0"/>
                <a:ea typeface="ヒラギノ角ゴ Pro W3" pitchFamily="-123" charset="-128"/>
                <a:cs typeface="ヒラギノ角ゴ Pro W3" pitchFamily="-123" charset="-128"/>
              </a:defRPr>
            </a:lvl1pPr>
          </a:lstStyle>
          <a:p>
            <a:pPr>
              <a:defRPr/>
            </a:pPr>
            <a:endParaRPr lang="en-US" dirty="0"/>
          </a:p>
        </p:txBody>
      </p:sp>
      <p:sp>
        <p:nvSpPr>
          <p:cNvPr id="7680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666666"/>
                </a:solidFill>
                <a:latin typeface="Arial" pitchFamily="84" charset="0"/>
                <a:ea typeface="ヒラギノ角ゴ Pro W3" pitchFamily="84" charset="-128"/>
                <a:cs typeface="ヒラギノ角ゴ Pro W3" pitchFamily="84" charset="-128"/>
              </a:defRPr>
            </a:lvl1pPr>
          </a:lstStyle>
          <a:p>
            <a:pPr>
              <a:defRPr/>
            </a:pPr>
            <a:fld id="{72CCE6B6-48CD-48E7-97AC-A28523C56754}" type="slidenum">
              <a:rPr lang="en-US"/>
              <a:pPr>
                <a:defRPr/>
              </a:pPr>
              <a:t>‹#›</a:t>
            </a:fld>
            <a:endParaRPr lang="en-US" dirty="0"/>
          </a:p>
        </p:txBody>
      </p:sp>
      <p:pic>
        <p:nvPicPr>
          <p:cNvPr id="1033" name="Picture 1" descr="NSBAcolor.tif"/>
          <p:cNvPicPr>
            <a:picLocks noChangeAspect="1" noChangeArrowheads="1"/>
          </p:cNvPicPr>
          <p:nvPr userDrawn="1"/>
        </p:nvPicPr>
        <p:blipFill>
          <a:blip r:embed="rId16" cstate="print">
            <a:clrChange>
              <a:clrFrom>
                <a:srgbClr val="847600"/>
              </a:clrFrom>
              <a:clrTo>
                <a:srgbClr val="847600">
                  <a:alpha val="0"/>
                </a:srgbClr>
              </a:clrTo>
            </a:clrChange>
          </a:blip>
          <a:srcRect b="-36433"/>
          <a:stretch>
            <a:fillRect/>
          </a:stretch>
        </p:blipFill>
        <p:spPr bwMode="auto">
          <a:xfrm>
            <a:off x="8100392" y="188640"/>
            <a:ext cx="877888" cy="1449388"/>
          </a:xfrm>
          <a:prstGeom prst="rect">
            <a:avLst/>
          </a:prstGeom>
          <a:solidFill>
            <a:schemeClr val="bg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accent3"/>
          </a:solidFill>
          <a:latin typeface="Arial Black" pitchFamily="84" charset="0"/>
          <a:ea typeface="ヒラギノ角ゴ Pro W3" pitchFamily="-123" charset="-128"/>
          <a:cs typeface="ヒラギノ角ゴ Pro W3" pitchFamily="-123" charset="-128"/>
        </a:defRPr>
      </a:lvl1pPr>
      <a:lvl2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2pPr>
      <a:lvl3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3pPr>
      <a:lvl4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4pPr>
      <a:lvl5pPr algn="l" rtl="0" eaLnBrk="0" fontAlgn="base" hangingPunct="0">
        <a:spcBef>
          <a:spcPct val="0"/>
        </a:spcBef>
        <a:spcAft>
          <a:spcPct val="0"/>
        </a:spcAft>
        <a:defRPr sz="3900" b="1">
          <a:solidFill>
            <a:srgbClr val="C00000"/>
          </a:solidFill>
          <a:latin typeface="Arial Black" pitchFamily="84" charset="0"/>
          <a:ea typeface="ヒラギノ角ゴ Pro W3" pitchFamily="-123" charset="-128"/>
          <a:cs typeface="ヒラギノ角ゴ Pro W3" pitchFamily="-123" charset="-128"/>
        </a:defRPr>
      </a:lvl5pPr>
      <a:lvl6pPr marL="457200" algn="l" rtl="0" fontAlgn="base">
        <a:spcBef>
          <a:spcPct val="0"/>
        </a:spcBef>
        <a:spcAft>
          <a:spcPct val="0"/>
        </a:spcAft>
        <a:defRPr sz="3900" b="1">
          <a:solidFill>
            <a:schemeClr val="tx2"/>
          </a:solidFill>
          <a:latin typeface="Arial" pitchFamily="-123" charset="0"/>
        </a:defRPr>
      </a:lvl6pPr>
      <a:lvl7pPr marL="914400" algn="l" rtl="0" fontAlgn="base">
        <a:spcBef>
          <a:spcPct val="0"/>
        </a:spcBef>
        <a:spcAft>
          <a:spcPct val="0"/>
        </a:spcAft>
        <a:defRPr sz="3900" b="1">
          <a:solidFill>
            <a:schemeClr val="tx2"/>
          </a:solidFill>
          <a:latin typeface="Arial" pitchFamily="-123" charset="0"/>
        </a:defRPr>
      </a:lvl7pPr>
      <a:lvl8pPr marL="1371600" algn="l" rtl="0" fontAlgn="base">
        <a:spcBef>
          <a:spcPct val="0"/>
        </a:spcBef>
        <a:spcAft>
          <a:spcPct val="0"/>
        </a:spcAft>
        <a:defRPr sz="3900" b="1">
          <a:solidFill>
            <a:schemeClr val="tx2"/>
          </a:solidFill>
          <a:latin typeface="Arial" pitchFamily="-123" charset="0"/>
        </a:defRPr>
      </a:lvl8pPr>
      <a:lvl9pPr marL="1828800" algn="l" rtl="0" fontAlgn="base">
        <a:spcBef>
          <a:spcPct val="0"/>
        </a:spcBef>
        <a:spcAft>
          <a:spcPct val="0"/>
        </a:spcAft>
        <a:defRPr sz="3900" b="1">
          <a:solidFill>
            <a:schemeClr val="tx2"/>
          </a:solidFill>
          <a:latin typeface="Arial" pitchFamily="-123" charset="0"/>
        </a:defRPr>
      </a:lvl9pPr>
    </p:titleStyle>
    <p:bodyStyle>
      <a:lvl1pPr marL="342900" indent="-342900" algn="l" rtl="0" eaLnBrk="0" fontAlgn="base" hangingPunct="0">
        <a:spcBef>
          <a:spcPct val="20000"/>
        </a:spcBef>
        <a:spcAft>
          <a:spcPct val="0"/>
        </a:spcAft>
        <a:buClr>
          <a:srgbClr val="C00000"/>
        </a:buClr>
        <a:buSzPct val="70000"/>
        <a:buFont typeface="Wingdings" charset="2"/>
        <a:buChar char="§"/>
        <a:defRPr sz="3000">
          <a:solidFill>
            <a:schemeClr val="tx1">
              <a:lumMod val="95000"/>
              <a:lumOff val="5000"/>
            </a:schemeClr>
          </a:solidFill>
          <a:latin typeface="+mn-lt"/>
          <a:ea typeface="ヒラギノ角ゴ Pro W3" pitchFamily="-123" charset="-128"/>
          <a:cs typeface="ヒラギノ角ゴ Pro W3" pitchFamily="-123" charset="-128"/>
        </a:defRPr>
      </a:lvl1pPr>
      <a:lvl2pPr marL="692150" indent="-347663" algn="l" rtl="0" eaLnBrk="0" fontAlgn="base" hangingPunct="0">
        <a:spcBef>
          <a:spcPct val="20000"/>
        </a:spcBef>
        <a:spcAft>
          <a:spcPct val="0"/>
        </a:spcAft>
        <a:buClr>
          <a:srgbClr val="004080"/>
        </a:buClr>
        <a:buSzPct val="70000"/>
        <a:buFont typeface="Wingdings" charset="2"/>
        <a:buChar char="§"/>
        <a:defRPr sz="2600">
          <a:solidFill>
            <a:srgbClr val="000000"/>
          </a:solidFill>
          <a:latin typeface="+mn-lt"/>
          <a:ea typeface="ヒラギノ角ゴ Pro W3" pitchFamily="-123" charset="-128"/>
        </a:defRPr>
      </a:lvl2pPr>
      <a:lvl3pPr marL="987425" indent="-293688" algn="l" rtl="0" eaLnBrk="0" fontAlgn="base" hangingPunct="0">
        <a:spcBef>
          <a:spcPct val="20000"/>
        </a:spcBef>
        <a:spcAft>
          <a:spcPct val="0"/>
        </a:spcAft>
        <a:buClr>
          <a:schemeClr val="hlink"/>
        </a:buClr>
        <a:buSzPct val="70000"/>
        <a:buFont typeface="Wingdings" charset="2"/>
        <a:buChar char="§"/>
        <a:defRPr sz="2300">
          <a:solidFill>
            <a:srgbClr val="000000"/>
          </a:solidFill>
          <a:latin typeface="+mn-lt"/>
          <a:ea typeface="ＭＳ Ｐゴシック" pitchFamily="-123" charset="-128"/>
          <a:cs typeface="ＭＳ Ｐゴシック" pitchFamily="-123" charset="-128"/>
        </a:defRPr>
      </a:lvl3pPr>
      <a:lvl4pPr marL="1281113" indent="-292100" algn="l" rtl="0" eaLnBrk="0" fontAlgn="base" hangingPunct="0">
        <a:spcBef>
          <a:spcPct val="20000"/>
        </a:spcBef>
        <a:spcAft>
          <a:spcPct val="0"/>
        </a:spcAft>
        <a:buClr>
          <a:srgbClr val="C00000"/>
        </a:buClr>
        <a:buSzPct val="75000"/>
        <a:buFont typeface="Wingdings" charset="2"/>
        <a:buChar char="§"/>
        <a:defRPr sz="2000">
          <a:solidFill>
            <a:srgbClr val="000000"/>
          </a:solidFill>
          <a:latin typeface="+mn-lt"/>
          <a:ea typeface="ＭＳ Ｐゴシック" pitchFamily="-123" charset="-128"/>
        </a:defRPr>
      </a:lvl4pPr>
      <a:lvl5pPr marL="1598613" indent="-315913" algn="l" rtl="0" eaLnBrk="0" fontAlgn="base" hangingPunct="0">
        <a:spcBef>
          <a:spcPct val="20000"/>
        </a:spcBef>
        <a:spcAft>
          <a:spcPct val="0"/>
        </a:spcAft>
        <a:buClr>
          <a:schemeClr val="bg2"/>
        </a:buClr>
        <a:buSzPct val="80000"/>
        <a:buFont typeface="Wingdings" charset="2"/>
        <a:buChar char="§"/>
        <a:defRPr sz="2000">
          <a:solidFill>
            <a:srgbClr val="000000"/>
          </a:solidFill>
          <a:latin typeface="+mn-lt"/>
          <a:ea typeface="ＭＳ Ｐゴシック" pitchFamily="-123" charset="-128"/>
        </a:defRPr>
      </a:lvl5pPr>
      <a:lvl6pPr marL="20558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6pPr>
      <a:lvl7pPr marL="25130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7pPr>
      <a:lvl8pPr marL="29702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8pPr>
      <a:lvl9pPr marL="34274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ases.justia.com/federal/district-courts/virginia/vaedce/4:2015cv00054/321927/57/0.pdf?ts=144260956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upremecourt.gov/opinions/14pdf/13-1352_ed9l.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nsba.org/sites/default/files/reports/Letter%20to%20Hon%20%20Seth%20Galanter%20(Re-DCL-1-125-13)May%202013.pdf" TargetMode="External"/><Relationship Id="rId5" Type="http://schemas.openxmlformats.org/officeDocument/2006/relationships/hyperlink" Target="http://www.nsba.org/sites/default/files/reports/4-28-2014%20Comments%20onLocal%20School%20Wellness%20Policy%20Implementation%20under%20the%20Healthy,%20Hunger-Free%20Kids%20Act%20of%202010.pdf" TargetMode="External"/><Relationship Id="rId4" Type="http://schemas.openxmlformats.org/officeDocument/2006/relationships/hyperlink" Target="http://www.nsba.org/sites/default/files/reports/NSBA%20Comments%20on%20ED%20Fractions%20Notice%20(4-7-14).pdf"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3"/>
            </a:gs>
            <a:gs pos="46000">
              <a:schemeClr val="accent1">
                <a:lumMod val="45000"/>
                <a:lumOff val="55000"/>
              </a:schemeClr>
            </a:gs>
            <a:gs pos="54000">
              <a:schemeClr val="accent1">
                <a:lumMod val="45000"/>
                <a:lumOff val="55000"/>
              </a:schemeClr>
            </a:gs>
            <a:gs pos="68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5724128" y="5949280"/>
            <a:ext cx="3168352" cy="769441"/>
          </a:xfrm>
          <a:prstGeom prst="rect">
            <a:avLst/>
          </a:prstGeom>
          <a:noFill/>
        </p:spPr>
        <p:txBody>
          <a:bodyPr wrap="square" rtlCol="0">
            <a:spAutoFit/>
          </a:bodyPr>
          <a:lstStyle/>
          <a:p>
            <a:r>
              <a:rPr lang="en-US" sz="1100" b="1" dirty="0" smtClean="0">
                <a:solidFill>
                  <a:schemeClr val="accent2"/>
                </a:solidFill>
                <a:latin typeface="Segoe UI Symbol" panose="020B0502040204020203" pitchFamily="34" charset="0"/>
                <a:ea typeface="Segoe UI Symbol" panose="020B0502040204020203" pitchFamily="34" charset="0"/>
                <a:cs typeface="Times New Roman" panose="02020603050405020304" pitchFamily="18" charset="0"/>
              </a:rPr>
              <a:t>Francisco M. Negrón, Jr.</a:t>
            </a:r>
          </a:p>
          <a:p>
            <a:r>
              <a:rPr lang="en-US" sz="1100" b="1" dirty="0" smtClean="0">
                <a:solidFill>
                  <a:schemeClr val="accent2"/>
                </a:solidFill>
                <a:latin typeface="Segoe UI Symbol" panose="020B0502040204020203" pitchFamily="34" charset="0"/>
                <a:ea typeface="Segoe UI Symbol" panose="020B0502040204020203" pitchFamily="34" charset="0"/>
                <a:cs typeface="Times New Roman" panose="02020603050405020304" pitchFamily="18" charset="0"/>
              </a:rPr>
              <a:t>General Counsel/Associate Executive Director</a:t>
            </a:r>
          </a:p>
          <a:p>
            <a:r>
              <a:rPr lang="en-US" sz="1100" b="1" dirty="0" smtClean="0">
                <a:solidFill>
                  <a:schemeClr val="accent2"/>
                </a:solidFill>
                <a:latin typeface="Segoe UI Symbol" panose="020B0502040204020203" pitchFamily="34" charset="0"/>
                <a:ea typeface="Segoe UI Symbol" panose="020B0502040204020203" pitchFamily="34" charset="0"/>
                <a:cs typeface="Times New Roman" panose="02020603050405020304" pitchFamily="18" charset="0"/>
              </a:rPr>
              <a:t>National School Boards Association</a:t>
            </a:r>
          </a:p>
          <a:p>
            <a:r>
              <a:rPr lang="en-US" sz="1100" b="1" dirty="0" smtClean="0">
                <a:solidFill>
                  <a:schemeClr val="accent2"/>
                </a:solidFill>
                <a:latin typeface="Segoe UI Symbol" panose="020B0502040204020203" pitchFamily="34" charset="0"/>
                <a:ea typeface="Segoe UI Symbol" panose="020B0502040204020203" pitchFamily="34" charset="0"/>
                <a:cs typeface="Times New Roman" panose="02020603050405020304" pitchFamily="18" charset="0"/>
              </a:rPr>
              <a:t>fnegron@nsba.org</a:t>
            </a:r>
            <a:endParaRPr lang="en-US" sz="1100" b="1" dirty="0">
              <a:solidFill>
                <a:schemeClr val="accent2"/>
              </a:solidFill>
              <a:latin typeface="Segoe UI Symbol" panose="020B0502040204020203" pitchFamily="34" charset="0"/>
              <a:ea typeface="Segoe UI Symbol" panose="020B0502040204020203"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FC280E38-1CB6-4E3B-9D66-1E9FCC22CB36}" type="slidenum">
              <a:rPr lang="en-US" smtClean="0"/>
              <a:pPr>
                <a:defRPr/>
              </a:pPr>
              <a:t>1</a:t>
            </a:fld>
            <a:endParaRPr lang="en-US" dirty="0">
              <a:solidFill>
                <a:schemeClr val="tx1"/>
              </a:solidFill>
            </a:endParaRPr>
          </a:p>
        </p:txBody>
      </p:sp>
      <p:pic>
        <p:nvPicPr>
          <p:cNvPr id="8" name="Picture 2" descr="https://nsba.centraldesktop.com/home/viewfile?guid=4418342269AC27B8B0A43A51C634767D2F87691B2&amp;id=24702076&amp;t"/>
          <p:cNvPicPr>
            <a:picLocks noChangeAspect="1" noChangeArrowheads="1"/>
          </p:cNvPicPr>
          <p:nvPr/>
        </p:nvPicPr>
        <p:blipFill>
          <a:blip r:embed="rId3" cstate="print"/>
          <a:srcRect/>
          <a:stretch>
            <a:fillRect/>
          </a:stretch>
        </p:blipFill>
        <p:spPr bwMode="auto">
          <a:xfrm>
            <a:off x="4214242" y="6021288"/>
            <a:ext cx="1437878" cy="618293"/>
          </a:xfrm>
          <a:prstGeom prst="rect">
            <a:avLst/>
          </a:prstGeom>
          <a:noFill/>
        </p:spPr>
      </p:pic>
      <p:sp>
        <p:nvSpPr>
          <p:cNvPr id="17409" name="Rectangle 2"/>
          <p:cNvSpPr>
            <a:spLocks noGrp="1" noChangeArrowheads="1"/>
          </p:cNvSpPr>
          <p:nvPr>
            <p:ph type="ctrTitle"/>
          </p:nvPr>
        </p:nvSpPr>
        <p:spPr>
          <a:xfrm>
            <a:off x="539552" y="1124744"/>
            <a:ext cx="8136904" cy="3024336"/>
          </a:xfrm>
          <a:gradFill flip="none" rotWithShape="1">
            <a:gsLst>
              <a:gs pos="12000">
                <a:schemeClr val="accent3"/>
              </a:gs>
              <a:gs pos="46000">
                <a:schemeClr val="accent1">
                  <a:lumMod val="45000"/>
                  <a:lumOff val="55000"/>
                </a:schemeClr>
              </a:gs>
              <a:gs pos="54000">
                <a:schemeClr val="accent1">
                  <a:lumMod val="45000"/>
                  <a:lumOff val="55000"/>
                </a:schemeClr>
              </a:gs>
              <a:gs pos="68000">
                <a:schemeClr val="accent1">
                  <a:lumMod val="30000"/>
                  <a:lumOff val="70000"/>
                </a:schemeClr>
              </a:gs>
            </a:gsLst>
            <a:path path="circle">
              <a:fillToRect r="100000" b="100000"/>
            </a:path>
            <a:tileRect l="-100000" t="-100000"/>
          </a:gradFill>
        </p:spPr>
        <p:txBody>
          <a:bodyPr/>
          <a:lstStyle/>
          <a:p>
            <a:pPr algn="ctr"/>
            <a:r>
              <a:rPr lang="en-US" sz="2000" dirty="0" smtClean="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t/>
            </a:r>
            <a:br>
              <a:rPr lang="en-US" sz="2000" dirty="0" smtClean="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br>
            <a:r>
              <a:rPr lang="en-US" sz="2000" dirty="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t>	</a:t>
            </a:r>
            <a:r>
              <a:rPr lang="en-US" sz="2000" dirty="0" smtClean="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t>		</a:t>
            </a:r>
            <a:br>
              <a:rPr lang="en-US" sz="2000" dirty="0" smtClean="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br>
            <a:r>
              <a:rPr lang="en-US" sz="2000" dirty="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t/>
            </a:r>
            <a:br>
              <a:rPr lang="en-US" sz="2000" dirty="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br>
            <a:r>
              <a:rPr lang="en-US" sz="2000" dirty="0" smtClean="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t/>
            </a:r>
            <a:br>
              <a:rPr lang="en-US" sz="2000" dirty="0" smtClean="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br>
            <a:r>
              <a:rPr lang="en-US" sz="2000" dirty="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t/>
            </a:r>
            <a:br>
              <a:rPr lang="en-US" sz="2000" dirty="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br>
            <a:r>
              <a:rPr lang="en-US" sz="2000" dirty="0" smtClean="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t/>
            </a:r>
            <a:br>
              <a:rPr lang="en-US" sz="2000" dirty="0" smtClean="0">
                <a:solidFill>
                  <a:schemeClr val="tx1"/>
                </a:solidFill>
                <a:effectLst>
                  <a:outerShdw blurRad="203200" dist="152400" dir="1980000" sx="101000" sy="101000" algn="tl">
                    <a:srgbClr val="000000">
                      <a:alpha val="61000"/>
                    </a:srgbClr>
                  </a:outerShdw>
                </a:effectLst>
                <a:latin typeface="Arial Black" charset="0"/>
                <a:ea typeface="ヒラギノ角ゴ Pro W3" charset="-128"/>
                <a:cs typeface="ヒラギノ角ゴ Pro W3" charset="-128"/>
              </a:rPr>
            </a:br>
            <a:r>
              <a:rPr lang="en-US" sz="2000" dirty="0">
                <a:solidFill>
                  <a:schemeClr val="tx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t>
            </a:r>
            <a:r>
              <a:rPr lang="en-US" sz="2000" dirty="0" smtClean="0">
                <a:solidFill>
                  <a:schemeClr val="tx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t>
            </a:r>
            <a:br>
              <a:rPr lang="en-US" sz="2000" dirty="0" smtClean="0">
                <a:solidFill>
                  <a:schemeClr val="tx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2000" dirty="0">
                <a:solidFill>
                  <a:schemeClr val="tx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2000" dirty="0">
                <a:solidFill>
                  <a:schemeClr val="tx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2000" dirty="0" smtClean="0">
                <a:solidFill>
                  <a:schemeClr val="tx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2000" dirty="0" smtClean="0">
                <a:solidFill>
                  <a:schemeClr val="tx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200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200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105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105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105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105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105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105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105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105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1050" dirty="0" smtClean="0">
                <a:solidFill>
                  <a:schemeClr val="accent3">
                    <a:lumMod val="75000"/>
                  </a:schemeClr>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1050" dirty="0" smtClean="0">
                <a:solidFill>
                  <a:schemeClr val="accent3">
                    <a:lumMod val="75000"/>
                  </a:schemeClr>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1050" dirty="0">
                <a:solidFill>
                  <a:schemeClr val="accent3">
                    <a:lumMod val="75000"/>
                  </a:schemeClr>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t/>
            </a:r>
            <a:br>
              <a:rPr lang="en-US" sz="1050" dirty="0">
                <a:solidFill>
                  <a:schemeClr val="accent3">
                    <a:lumMod val="75000"/>
                  </a:schemeClr>
                </a:solidFill>
                <a:effectLst>
                  <a:outerShdw blurRad="203200" dist="152400" dir="1980000" sx="101000" sy="101000" algn="tl">
                    <a:srgbClr val="000000">
                      <a:alpha val="61000"/>
                    </a:srgbClr>
                  </a:outerShdw>
                </a:effectLst>
                <a:latin typeface="Broadway" panose="04040905080B02020502" pitchFamily="82" charset="0"/>
                <a:ea typeface="ヒラギノ角ゴ Pro W3" charset="-128"/>
                <a:cs typeface="ヒラギノ角ゴ Pro W3" charset="-128"/>
              </a:rPr>
            </a:br>
            <a:r>
              <a:rPr lang="en-US" sz="2000" dirty="0" smtClean="0">
                <a:solidFill>
                  <a:schemeClr val="accent3">
                    <a:lumMod val="75000"/>
                  </a:schemeClr>
                </a:solidFill>
                <a:effectLst>
                  <a:outerShdw blurRad="203200" dist="152400" dir="1980000" sx="101000" sy="101000" algn="tl">
                    <a:srgbClr val="000000">
                      <a:alpha val="61000"/>
                    </a:srgbClr>
                  </a:outerShdw>
                </a:effectLst>
                <a:latin typeface="Broadway" panose="04040905080B02020502" pitchFamily="82" charset="0"/>
                <a:ea typeface="Segoe UI Symbol" panose="020B0502040204020203" pitchFamily="34" charset="0"/>
                <a:cs typeface="Times New Roman" panose="02020603050405020304" pitchFamily="18" charset="0"/>
              </a:rPr>
              <a:t/>
            </a:r>
            <a:br>
              <a:rPr lang="en-US" sz="2000" dirty="0" smtClean="0">
                <a:solidFill>
                  <a:schemeClr val="accent3">
                    <a:lumMod val="75000"/>
                  </a:schemeClr>
                </a:solidFill>
                <a:effectLst>
                  <a:outerShdw blurRad="203200" dist="152400" dir="1980000" sx="101000" sy="101000" algn="tl">
                    <a:srgbClr val="000000">
                      <a:alpha val="61000"/>
                    </a:srgbClr>
                  </a:outerShdw>
                </a:effectLst>
                <a:latin typeface="Broadway" panose="04040905080B02020502" pitchFamily="82" charset="0"/>
                <a:ea typeface="Segoe UI Symbol" panose="020B0502040204020203" pitchFamily="34" charset="0"/>
                <a:cs typeface="Times New Roman" panose="02020603050405020304" pitchFamily="18" charset="0"/>
              </a:rPr>
            </a:br>
            <a:r>
              <a:rPr lang="en-US" sz="2000" dirty="0">
                <a:solidFill>
                  <a:schemeClr val="accent3">
                    <a:lumMod val="75000"/>
                  </a:schemeClr>
                </a:solidFill>
                <a:effectLst>
                  <a:outerShdw blurRad="38100" dist="38100" dir="2700000" algn="tl">
                    <a:srgbClr val="000000">
                      <a:alpha val="43137"/>
                    </a:srgbClr>
                  </a:outerShdw>
                </a:effectLst>
                <a:latin typeface="Broadway" panose="04040905080B02020502" pitchFamily="82" charset="0"/>
                <a:ea typeface="PMingLiU-ExtB" panose="02020500000000000000" pitchFamily="18" charset="-120"/>
              </a:rPr>
              <a:t/>
            </a:r>
            <a:br>
              <a:rPr lang="en-US" sz="2000" dirty="0">
                <a:solidFill>
                  <a:schemeClr val="accent3">
                    <a:lumMod val="75000"/>
                  </a:schemeClr>
                </a:solidFill>
                <a:effectLst>
                  <a:outerShdw blurRad="38100" dist="38100" dir="2700000" algn="tl">
                    <a:srgbClr val="000000">
                      <a:alpha val="43137"/>
                    </a:srgbClr>
                  </a:outerShdw>
                </a:effectLst>
                <a:latin typeface="Broadway" panose="04040905080B02020502" pitchFamily="82" charset="0"/>
                <a:ea typeface="PMingLiU-ExtB" panose="02020500000000000000" pitchFamily="18" charset="-120"/>
              </a:rPr>
            </a:br>
            <a:r>
              <a:rPr lang="en-US" sz="2000" dirty="0" smtClean="0">
                <a:solidFill>
                  <a:schemeClr val="bg1"/>
                </a:solidFill>
                <a:effectLst>
                  <a:outerShdw blurRad="38100" dist="38100" dir="2700000" algn="tl">
                    <a:srgbClr val="000000">
                      <a:alpha val="43137"/>
                    </a:srgbClr>
                  </a:outerShdw>
                </a:effectLst>
                <a:latin typeface="Broadway" panose="04040905080B02020502" pitchFamily="82" charset="0"/>
                <a:ea typeface="PMingLiU-ExtB" panose="02020500000000000000" pitchFamily="18" charset="-120"/>
              </a:rPr>
              <a:t/>
            </a:r>
            <a:br>
              <a:rPr lang="en-US" sz="2000" dirty="0" smtClean="0">
                <a:solidFill>
                  <a:schemeClr val="bg1"/>
                </a:solidFill>
                <a:effectLst>
                  <a:outerShdw blurRad="38100" dist="38100" dir="2700000" algn="tl">
                    <a:srgbClr val="000000">
                      <a:alpha val="43137"/>
                    </a:srgbClr>
                  </a:outerShdw>
                </a:effectLst>
                <a:latin typeface="Broadway" panose="04040905080B02020502" pitchFamily="82" charset="0"/>
                <a:ea typeface="PMingLiU-ExtB" panose="02020500000000000000" pitchFamily="18" charset="-120"/>
              </a:rPr>
            </a:br>
            <a:r>
              <a:rPr lang="en-US" sz="1600" dirty="0">
                <a:solidFill>
                  <a:schemeClr val="bg1"/>
                </a:solidFill>
                <a:effectLst>
                  <a:outerShdw blurRad="38100" dist="38100" dir="2700000" algn="tl">
                    <a:srgbClr val="000000">
                      <a:alpha val="43137"/>
                    </a:srgbClr>
                  </a:outerShdw>
                </a:effectLst>
                <a:latin typeface="Broadway" panose="04040905080B02020502" pitchFamily="82" charset="0"/>
                <a:ea typeface="PMingLiU-ExtB" panose="02020500000000000000" pitchFamily="18" charset="-120"/>
              </a:rPr>
              <a:t/>
            </a:r>
            <a:br>
              <a:rPr lang="en-US" sz="1600" dirty="0">
                <a:solidFill>
                  <a:schemeClr val="bg1"/>
                </a:solidFill>
                <a:effectLst>
                  <a:outerShdw blurRad="38100" dist="38100" dir="2700000" algn="tl">
                    <a:srgbClr val="000000">
                      <a:alpha val="43137"/>
                    </a:srgbClr>
                  </a:outerShdw>
                </a:effectLst>
                <a:latin typeface="Broadway" panose="04040905080B02020502" pitchFamily="82" charset="0"/>
                <a:ea typeface="PMingLiU-ExtB" panose="02020500000000000000" pitchFamily="18" charset="-120"/>
              </a:rPr>
            </a:br>
            <a: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The National School Law Docket:</a:t>
            </a:r>
            <a:b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br>
            <a:r>
              <a:rPr lang="en-US" sz="2800" b="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A</a:t>
            </a:r>
            <a: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 Survey </a:t>
            </a:r>
            <a:r>
              <a:rPr lang="en-US" sz="2800" b="0" dirty="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O</a:t>
            </a:r>
            <a: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f </a:t>
            </a:r>
            <a:b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br>
            <a: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Selections From The </a:t>
            </a:r>
            <a:b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br>
            <a: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NSBA Legal Advocacy Agenda</a:t>
            </a:r>
            <a:b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br>
            <a: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
            </a:r>
            <a:br>
              <a:rPr lang="en-US" sz="28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br>
            <a:r>
              <a:rPr lang="en-US" sz="20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
            </a:r>
            <a:br>
              <a:rPr lang="en-US" sz="20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br>
            <a:r>
              <a:rPr lang="en-US" sz="20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Oregon School Law Conference</a:t>
            </a:r>
            <a:br>
              <a:rPr lang="en-US" sz="20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br>
            <a:r>
              <a:rPr lang="en-US" sz="20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Eugene, Oregon</a:t>
            </a:r>
            <a:br>
              <a:rPr lang="en-US" sz="20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br>
            <a:r>
              <a:rPr lang="en-US" sz="2000" b="0" dirty="0" smtClean="0">
                <a:solidFill>
                  <a:schemeClr val="bg1"/>
                </a:solidFill>
                <a:effectLst>
                  <a:outerShdw blurRad="203200" dist="152400" dir="1980000" sx="101000" sy="101000" algn="tl">
                    <a:srgbClr val="000000">
                      <a:alpha val="61000"/>
                    </a:srgbClr>
                  </a:outerShdw>
                </a:effectLst>
                <a:latin typeface="Broadway" panose="04040905080B02020502" pitchFamily="82" charset="0"/>
                <a:ea typeface="PMingLiU-ExtB" panose="02020500000000000000" pitchFamily="18" charset="-120"/>
                <a:cs typeface="Times New Roman" panose="02020603050405020304" pitchFamily="18" charset="0"/>
              </a:rPr>
              <a:t>December 2015</a:t>
            </a:r>
            <a:endParaRPr lang="en-US" sz="2000" b="0" dirty="0">
              <a:solidFill>
                <a:schemeClr val="bg1"/>
              </a:solidFill>
              <a:effectLst>
                <a:outerShdw blurRad="38100" dist="38100" dir="2700000" algn="tl">
                  <a:srgbClr val="000000">
                    <a:alpha val="43137"/>
                  </a:srgbClr>
                </a:outerShdw>
              </a:effectLst>
              <a:latin typeface="Broadway" panose="04040905080B02020502" pitchFamily="82" charset="0"/>
              <a:ea typeface="PMingLiU-ExtB"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upload.wikimedia.org/wikipedia/commons/thumb/0/0e/US-DeptOfEducation-Seal.svg/2000px-US-DeptOfEducation-Se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60648"/>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576" y="3573016"/>
            <a:ext cx="7992888" cy="1295400"/>
          </a:xfrm>
        </p:spPr>
        <p:txBody>
          <a:bodyPr/>
          <a:lstStyle/>
          <a:p>
            <a:r>
              <a:rPr lang="en-US" dirty="0" smtClean="0"/>
              <a:t/>
            </a:r>
            <a:br>
              <a:rPr lang="en-US" dirty="0" smtClean="0"/>
            </a:br>
            <a:r>
              <a:rPr lang="en-US" dirty="0"/>
              <a:t/>
            </a:r>
            <a:br>
              <a:rPr lang="en-US" dirty="0"/>
            </a:br>
            <a:r>
              <a:rPr lang="en-US" dirty="0" smtClean="0"/>
              <a:t>OCR seizes on </a:t>
            </a:r>
            <a:r>
              <a:rPr lang="en-US" i="1" dirty="0" smtClean="0"/>
              <a:t>Tustin </a:t>
            </a:r>
            <a:r>
              <a:rPr lang="en-US" dirty="0" smtClean="0"/>
              <a:t>ruling… to issue Effective Communication </a:t>
            </a:r>
            <a:br>
              <a:rPr lang="en-US" dirty="0" smtClean="0"/>
            </a:br>
            <a:r>
              <a:rPr lang="en-US" dirty="0" smtClean="0"/>
              <a:t>“Dear Colleague Letter” (DCL)</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10</a:t>
            </a:fld>
            <a:endParaRPr lang="en-US" dirty="0">
              <a:solidFill>
                <a:schemeClr val="tx1"/>
              </a:solidFill>
            </a:endParaRPr>
          </a:p>
        </p:txBody>
      </p:sp>
      <p:sp>
        <p:nvSpPr>
          <p:cNvPr id="5" name="AutoShape 2" descr="Image result for office of civil rights us department of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6888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this time OCR is not alone…</a:t>
            </a:r>
            <a:endParaRPr lang="en-US" dirty="0"/>
          </a:p>
        </p:txBody>
      </p:sp>
      <p:sp>
        <p:nvSpPr>
          <p:cNvPr id="3" name="Content Placeholder 2"/>
          <p:cNvSpPr>
            <a:spLocks noGrp="1"/>
          </p:cNvSpPr>
          <p:nvPr>
            <p:ph idx="1"/>
          </p:nvPr>
        </p:nvSpPr>
        <p:spPr/>
        <p:txBody>
          <a:bodyPr/>
          <a:lstStyle/>
          <a:p>
            <a:r>
              <a:rPr lang="en-US" dirty="0" smtClean="0"/>
              <a:t>To round out the triumvirate, OCR enlists the support of OSERS and DOJ.</a:t>
            </a:r>
          </a:p>
          <a:p>
            <a:r>
              <a:rPr lang="en-US" dirty="0" smtClean="0"/>
              <a:t>Together on November 12, 2014, the agencies issues a DCL with a multi-page FAQ whose salient purpose is the application of the </a:t>
            </a:r>
            <a:r>
              <a:rPr lang="en-US" i="1" dirty="0" smtClean="0"/>
              <a:t>Tustin </a:t>
            </a:r>
            <a:r>
              <a:rPr lang="en-US" dirty="0" smtClean="0"/>
              <a:t>standard across the country.</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11</a:t>
            </a:fld>
            <a:endParaRPr lang="en-US" dirty="0">
              <a:solidFill>
                <a:schemeClr val="tx1"/>
              </a:solidFill>
            </a:endParaRPr>
          </a:p>
        </p:txBody>
      </p:sp>
      <p:pic>
        <p:nvPicPr>
          <p:cNvPr id="9218" name="Picture 2" descr="OSERS: Office of Special Education and Rehabilitative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210540"/>
            <a:ext cx="5653608" cy="738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jnotebook.com/wp-content/uploads/2015/01/Justice-Depa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4931242"/>
            <a:ext cx="1231951" cy="123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OCR said…</a:t>
            </a:r>
            <a:r>
              <a:rPr lang="en-US" i="1" dirty="0" smtClean="0"/>
              <a:t> inter alia</a:t>
            </a:r>
            <a:endParaRPr lang="en-US" i="1" dirty="0"/>
          </a:p>
        </p:txBody>
      </p:sp>
      <p:sp>
        <p:nvSpPr>
          <p:cNvPr id="3" name="Content Placeholder 2"/>
          <p:cNvSpPr>
            <a:spLocks noGrp="1"/>
          </p:cNvSpPr>
          <p:nvPr>
            <p:ph idx="1"/>
          </p:nvPr>
        </p:nvSpPr>
        <p:spPr/>
        <p:txBody>
          <a:bodyPr/>
          <a:lstStyle/>
          <a:p>
            <a:r>
              <a:rPr lang="en-US" dirty="0" smtClean="0"/>
              <a:t>Parents are entitled to primary consideration of a request to accommodate the communications needs of their children regardless of the existence of an IEP or its pendency.</a:t>
            </a:r>
            <a:endParaRPr lang="en-US"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12</a:t>
            </a:fld>
            <a:endParaRPr lang="en-US" dirty="0">
              <a:solidFill>
                <a:schemeClr val="tx1"/>
              </a:solidFill>
            </a:endParaRPr>
          </a:p>
        </p:txBody>
      </p:sp>
    </p:spTree>
    <p:extLst>
      <p:ext uri="{BB962C8B-B14F-4D97-AF65-F5344CB8AC3E}">
        <p14:creationId xmlns:p14="http://schemas.microsoft.com/office/powerpoint/2010/main" val="1252304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543800" cy="18002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2800" dirty="0" smtClean="0">
                <a:solidFill>
                  <a:schemeClr val="accent2">
                    <a:lumMod val="75000"/>
                  </a:schemeClr>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On March 5, 2015, NSBA responded.</a:t>
            </a:r>
            <a:r>
              <a:rPr lang="en-US" sz="4000" dirty="0"/>
              <a:t/>
            </a:r>
            <a:br>
              <a:rPr lang="en-US" sz="4000" dirty="0"/>
            </a:br>
            <a:r>
              <a:rPr lang="en-US" sz="2800" dirty="0" smtClean="0">
                <a:solidFill>
                  <a:schemeClr val="bg1"/>
                </a:solidFill>
                <a:latin typeface="Times New Roman" panose="02020603050405020304" pitchFamily="18" charset="0"/>
                <a:cs typeface="Times New Roman" panose="02020603050405020304" pitchFamily="18" charset="0"/>
              </a:rPr>
              <a:t>To OCR</a:t>
            </a:r>
            <a:r>
              <a:rPr lang="en-US" sz="2800" dirty="0">
                <a:solidFill>
                  <a:schemeClr val="bg1"/>
                </a:solidFill>
                <a:latin typeface="Times New Roman" panose="02020603050405020304" pitchFamily="18" charset="0"/>
                <a:cs typeface="Times New Roman" panose="02020603050405020304" pitchFamily="18" charset="0"/>
              </a:rPr>
              <a:t>…</a:t>
            </a:r>
            <a:endParaRPr lang="en-US" sz="2800" b="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13</a:t>
            </a:fld>
            <a:endParaRPr lang="en-US" dirty="0">
              <a:solidFill>
                <a:schemeClr val="tx1"/>
              </a:solidFill>
            </a:endParaRPr>
          </a:p>
        </p:txBody>
      </p:sp>
      <p:sp>
        <p:nvSpPr>
          <p:cNvPr id="6" name="Rectangle 5"/>
          <p:cNvSpPr/>
          <p:nvPr/>
        </p:nvSpPr>
        <p:spPr>
          <a:xfrm>
            <a:off x="395536" y="2400558"/>
            <a:ext cx="7560840" cy="4339650"/>
          </a:xfrm>
          <a:prstGeom prst="rect">
            <a:avLst/>
          </a:prstGeom>
        </p:spPr>
        <p:txBody>
          <a:bodyPr wrap="square">
            <a:spAutoFit/>
          </a:bodyPr>
          <a:lstStyle/>
          <a:p>
            <a:pPr marL="342900" marR="0" lvl="0" indent="-342900">
              <a:spcBef>
                <a:spcPts val="0"/>
              </a:spcBef>
              <a:spcAft>
                <a:spcPts val="0"/>
              </a:spcAft>
              <a:buFont typeface="+mj-lt"/>
              <a:buAutoNum type="romanUcPeriod"/>
            </a:pPr>
            <a:r>
              <a:rPr lang="en-US" sz="2800" dirty="0" smtClean="0">
                <a:latin typeface="Times New Roman" panose="02020603050405020304" pitchFamily="18" charset="0"/>
                <a:ea typeface="Times New Roman" panose="02020603050405020304" pitchFamily="18" charset="0"/>
              </a:rPr>
              <a:t>Departments</a:t>
            </a:r>
            <a:r>
              <a:rPr lang="en-US" sz="2800" dirty="0">
                <a:latin typeface="Times New Roman" panose="02020603050405020304" pitchFamily="18" charset="0"/>
                <a:ea typeface="Times New Roman" panose="02020603050405020304" pitchFamily="18" charset="0"/>
              </a:rPr>
              <a:t>’ Reliance on </a:t>
            </a:r>
            <a:r>
              <a:rPr lang="en-US" sz="2800" i="1" dirty="0">
                <a:latin typeface="Times New Roman" panose="02020603050405020304" pitchFamily="18" charset="0"/>
                <a:ea typeface="Times New Roman" panose="02020603050405020304" pitchFamily="18" charset="0"/>
              </a:rPr>
              <a:t>Tustin</a:t>
            </a:r>
            <a:r>
              <a:rPr lang="en-US" sz="2800" dirty="0">
                <a:latin typeface="Times New Roman" panose="02020603050405020304" pitchFamily="18" charset="0"/>
                <a:ea typeface="Times New Roman" panose="02020603050405020304" pitchFamily="18" charset="0"/>
              </a:rPr>
              <a:t> to Express a National Standard is Misplaced.</a:t>
            </a:r>
          </a:p>
          <a:p>
            <a:pPr marL="742950" marR="0" lvl="1" indent="-285750">
              <a:spcBef>
                <a:spcPts val="0"/>
              </a:spcBef>
              <a:spcAft>
                <a:spcPts val="0"/>
              </a:spcAft>
              <a:buFont typeface="+mj-lt"/>
              <a:buAutoNum type="alphaLcPeriod"/>
            </a:pPr>
            <a:endParaRPr lang="en-US" sz="2800" dirty="0" smtClean="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n-US" sz="2800" dirty="0" smtClean="0">
                <a:latin typeface="Times New Roman" panose="02020603050405020304" pitchFamily="18" charset="0"/>
                <a:ea typeface="Times New Roman" panose="02020603050405020304" pitchFamily="18" charset="0"/>
              </a:rPr>
              <a:t>This </a:t>
            </a:r>
            <a:r>
              <a:rPr lang="en-US" sz="2800" dirty="0">
                <a:latin typeface="Times New Roman" panose="02020603050405020304" pitchFamily="18" charset="0"/>
                <a:ea typeface="Times New Roman" panose="02020603050405020304" pitchFamily="18" charset="0"/>
              </a:rPr>
              <a:t>Erroneous Standard Will Confuse Parents and School Districts Across the Country About the Requirements of the Law</a:t>
            </a:r>
            <a:r>
              <a:rPr lang="en-US" sz="2800" dirty="0" smtClean="0">
                <a:latin typeface="Times New Roman" panose="02020603050405020304" pitchFamily="18" charset="0"/>
                <a:ea typeface="Times New Roman" panose="02020603050405020304" pitchFamily="18" charset="0"/>
              </a:rPr>
              <a:t>.</a:t>
            </a:r>
          </a:p>
          <a:p>
            <a:pPr marL="742950" marR="0" lvl="1" indent="-285750">
              <a:spcBef>
                <a:spcPts val="0"/>
              </a:spcBef>
              <a:spcAft>
                <a:spcPts val="0"/>
              </a:spcAft>
              <a:buFont typeface="+mj-lt"/>
              <a:buAutoNum type="alphaLcPeriod"/>
            </a:pPr>
            <a:endParaRPr lang="en-US" sz="28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n-US" sz="2800" dirty="0">
                <a:latin typeface="Times New Roman" panose="02020603050405020304" pitchFamily="18" charset="0"/>
                <a:ea typeface="Times New Roman" panose="02020603050405020304" pitchFamily="18" charset="0"/>
              </a:rPr>
              <a:t>Confusion about the Applicable Standard Will Promote Needless Litigation.</a:t>
            </a:r>
          </a:p>
          <a:p>
            <a:pPr marL="914400" marR="0">
              <a:spcBef>
                <a:spcPts val="0"/>
              </a:spcBef>
              <a:spcAft>
                <a:spcPts val="0"/>
              </a:spcAft>
            </a:pPr>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90162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7456"/>
            <a:ext cx="7543800" cy="1295400"/>
          </a:xfrm>
        </p:spPr>
        <p:txBody>
          <a:bodyPr/>
          <a:lstStyle/>
          <a:p>
            <a:pPr lvl="0"/>
            <a:r>
              <a:rPr lang="en-US" dirty="0">
                <a:latin typeface="Times New Roman" panose="02020603050405020304" pitchFamily="18" charset="0"/>
                <a:ea typeface="Times New Roman" panose="02020603050405020304" pitchFamily="18" charset="0"/>
              </a:rPr>
              <a:t>II.	The Departments Should Further Clarify:</a:t>
            </a:r>
            <a:br>
              <a:rPr lang="en-US" dirty="0">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742950" marR="0" lvl="1" indent="-285750">
              <a:spcBef>
                <a:spcPts val="0"/>
              </a:spcBef>
              <a:spcAft>
                <a:spcPts val="0"/>
              </a:spcAft>
              <a:buFont typeface="+mj-lt"/>
              <a:buAutoNum type="alphaLcPeriod"/>
            </a:pPr>
            <a:r>
              <a:rPr lang="en-US" dirty="0" smtClean="0">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Role of the IEP Process vis-à-vis Section 504 and the ADA.</a:t>
            </a:r>
          </a:p>
          <a:p>
            <a:pPr marL="742950" marR="0" lvl="1" indent="-285750">
              <a:spcBef>
                <a:spcPts val="0"/>
              </a:spcBef>
              <a:spcAft>
                <a:spcPts val="0"/>
              </a:spcAft>
              <a:buFont typeface="+mj-lt"/>
              <a:buAutoNum type="alphaLcPeriod"/>
            </a:pPr>
            <a:r>
              <a:rPr lang="en-US" dirty="0">
                <a:latin typeface="Times New Roman" panose="02020603050405020304" pitchFamily="18" charset="0"/>
                <a:ea typeface="Times New Roman" panose="02020603050405020304" pitchFamily="18" charset="0"/>
              </a:rPr>
              <a:t>The Standard to Use to Determine a Fundamental Alteration in the Nature of a Service, Program, or Activity.</a:t>
            </a:r>
          </a:p>
          <a:p>
            <a:pPr marL="742950" marR="0" lvl="1" indent="-285750">
              <a:spcBef>
                <a:spcPts val="0"/>
              </a:spcBef>
              <a:spcAft>
                <a:spcPts val="0"/>
              </a:spcAft>
              <a:buFont typeface="+mj-lt"/>
              <a:buAutoNum type="alphaLcPeriod"/>
            </a:pPr>
            <a:r>
              <a:rPr lang="en-US" dirty="0">
                <a:latin typeface="Times New Roman" panose="02020603050405020304" pitchFamily="18" charset="0"/>
                <a:ea typeface="Times New Roman" panose="02020603050405020304" pitchFamily="18" charset="0"/>
              </a:rPr>
              <a:t>The Standard to Use to Determine an Undue Financial and Administrative Burden on Schools.</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14</a:t>
            </a:fld>
            <a:endParaRPr lang="en-US" dirty="0">
              <a:solidFill>
                <a:schemeClr val="tx1"/>
              </a:solidFill>
            </a:endParaRPr>
          </a:p>
        </p:txBody>
      </p:sp>
    </p:spTree>
    <p:extLst>
      <p:ext uri="{BB962C8B-B14F-4D97-AF65-F5344CB8AC3E}">
        <p14:creationId xmlns:p14="http://schemas.microsoft.com/office/powerpoint/2010/main" val="134604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09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4293096"/>
            <a:ext cx="7543800" cy="1295400"/>
          </a:xfrm>
        </p:spPr>
        <p:txBody>
          <a:bodyPr/>
          <a:lstStyle/>
          <a:p>
            <a:r>
              <a:rPr lang="en-US" dirty="0" smtClean="0">
                <a:solidFill>
                  <a:schemeClr val="bg1"/>
                </a:solidFill>
              </a:rPr>
              <a:t>Unclarified federal guidance can have some unintended consequences:</a:t>
            </a:r>
            <a:br>
              <a:rPr lang="en-US" dirty="0" smtClean="0">
                <a:solidFill>
                  <a:schemeClr val="bg1"/>
                </a:solidFill>
              </a:rPr>
            </a:br>
            <a:r>
              <a:rPr lang="en-US" dirty="0">
                <a:solidFill>
                  <a:schemeClr val="bg1"/>
                </a:solidFill>
              </a:rPr>
              <a:t>	</a:t>
            </a:r>
            <a:r>
              <a:rPr lang="en-US" dirty="0" smtClean="0">
                <a:solidFill>
                  <a:schemeClr val="bg1"/>
                </a:solidFill>
              </a:rPr>
              <a:t/>
            </a:r>
            <a:br>
              <a:rPr lang="en-US" dirty="0" smtClean="0">
                <a:solidFill>
                  <a:schemeClr val="bg1"/>
                </a:solidFill>
              </a:rPr>
            </a:br>
            <a:r>
              <a:rPr lang="en-US" sz="3200" dirty="0" smtClean="0">
                <a:solidFill>
                  <a:schemeClr val="bg1"/>
                </a:solidFill>
              </a:rPr>
              <a:t>-misplaced litigation</a:t>
            </a:r>
            <a:br>
              <a:rPr lang="en-US" sz="3200" dirty="0" smtClean="0">
                <a:solidFill>
                  <a:schemeClr val="bg1"/>
                </a:solidFill>
              </a:rPr>
            </a:br>
            <a:r>
              <a:rPr lang="en-US" sz="3200" dirty="0" smtClean="0">
                <a:solidFill>
                  <a:schemeClr val="bg1"/>
                </a:solidFill>
              </a:rPr>
              <a:t>-confusion of legal standards</a:t>
            </a:r>
            <a:br>
              <a:rPr lang="en-US" sz="3200" dirty="0" smtClean="0">
                <a:solidFill>
                  <a:schemeClr val="bg1"/>
                </a:solidFill>
              </a:rPr>
            </a:br>
            <a:r>
              <a:rPr lang="en-US" sz="3200" dirty="0" smtClean="0">
                <a:solidFill>
                  <a:schemeClr val="bg1"/>
                </a:solidFill>
              </a:rPr>
              <a:t>-delay in implementation of policies</a:t>
            </a:r>
            <a:br>
              <a:rPr lang="en-US" sz="3200" dirty="0" smtClean="0">
                <a:solidFill>
                  <a:schemeClr val="bg1"/>
                </a:solidFill>
              </a:rPr>
            </a:br>
            <a:r>
              <a:rPr lang="en-US" sz="3200" dirty="0" smtClean="0">
                <a:solidFill>
                  <a:schemeClr val="bg1"/>
                </a:solidFill>
              </a:rPr>
              <a:t>-loss of general revenue dollars</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15</a:t>
            </a:fld>
            <a:endParaRPr lang="en-US" dirty="0">
              <a:solidFill>
                <a:schemeClr val="tx1"/>
              </a:solidFill>
            </a:endParaRPr>
          </a:p>
        </p:txBody>
      </p:sp>
    </p:spTree>
    <p:extLst>
      <p:ext uri="{BB962C8B-B14F-4D97-AF65-F5344CB8AC3E}">
        <p14:creationId xmlns:p14="http://schemas.microsoft.com/office/powerpoint/2010/main" val="243802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4080"/>
                </a:solidFill>
              </a:rPr>
              <a:t>Doe v. Prince George’s County Board of Education, (4</a:t>
            </a:r>
            <a:r>
              <a:rPr lang="en-US" sz="2800" baseline="30000" dirty="0" smtClean="0">
                <a:solidFill>
                  <a:srgbClr val="004080"/>
                </a:solidFill>
              </a:rPr>
              <a:t>th</a:t>
            </a:r>
            <a:r>
              <a:rPr lang="en-US" sz="2800" dirty="0" smtClean="0">
                <a:solidFill>
                  <a:srgbClr val="004080"/>
                </a:solidFill>
              </a:rPr>
              <a:t> Cir.)</a:t>
            </a:r>
            <a:endParaRPr lang="en-US" dirty="0"/>
          </a:p>
        </p:txBody>
      </p:sp>
      <p:sp>
        <p:nvSpPr>
          <p:cNvPr id="3" name="Content Placeholder 2"/>
          <p:cNvSpPr>
            <a:spLocks noGrp="1"/>
          </p:cNvSpPr>
          <p:nvPr>
            <p:ph idx="1"/>
          </p:nvPr>
        </p:nvSpPr>
        <p:spPr>
          <a:xfrm>
            <a:off x="395536" y="1556792"/>
            <a:ext cx="8064896" cy="4411662"/>
          </a:xfrm>
        </p:spPr>
        <p:txBody>
          <a:bodyPr/>
          <a:lstStyle/>
          <a:p>
            <a:r>
              <a:rPr lang="en-US" b="1" dirty="0" smtClean="0"/>
              <a:t>Issue.</a:t>
            </a:r>
            <a:r>
              <a:rPr lang="en-US" dirty="0" smtClean="0"/>
              <a:t> </a:t>
            </a:r>
            <a:r>
              <a:rPr lang="en-US" i="1" dirty="0" smtClean="0"/>
              <a:t> </a:t>
            </a:r>
            <a:r>
              <a:rPr lang="en-US" dirty="0" smtClean="0"/>
              <a:t>Is a school district liable under Title IX for alleged harassment and sexual assault by a classmate when school officials respond to  alleged harassment, but have no knowledge of alleged assaults until after close of school year?  </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16</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531440"/>
            <a:ext cx="8291264" cy="1584176"/>
          </a:xfrm>
        </p:spPr>
        <p:txBody>
          <a:bodyPr/>
          <a:lstStyle/>
          <a:p>
            <a:r>
              <a:rPr lang="en-US" sz="2400" dirty="0" smtClean="0"/>
              <a:t>Doe v. Prince George’s County Board of Education, (4</a:t>
            </a:r>
            <a:r>
              <a:rPr lang="en-US" sz="2400" baseline="30000" dirty="0" smtClean="0"/>
              <a:t>th</a:t>
            </a:r>
            <a:r>
              <a:rPr lang="en-US" sz="2400" dirty="0" smtClean="0"/>
              <a:t> Cir.)</a:t>
            </a:r>
            <a:endParaRPr lang="en-US" sz="2400" dirty="0"/>
          </a:p>
        </p:txBody>
      </p:sp>
      <p:sp>
        <p:nvSpPr>
          <p:cNvPr id="3" name="Content Placeholder 2"/>
          <p:cNvSpPr>
            <a:spLocks noGrp="1"/>
          </p:cNvSpPr>
          <p:nvPr>
            <p:ph idx="1"/>
          </p:nvPr>
        </p:nvSpPr>
        <p:spPr>
          <a:xfrm>
            <a:off x="457200" y="1268760"/>
            <a:ext cx="8229600" cy="3907606"/>
          </a:xfrm>
        </p:spPr>
        <p:txBody>
          <a:bodyPr/>
          <a:lstStyle/>
          <a:p>
            <a:r>
              <a:rPr lang="en-US" b="1" i="1" dirty="0" smtClean="0"/>
              <a:t>Facts: </a:t>
            </a:r>
          </a:p>
          <a:p>
            <a:r>
              <a:rPr lang="en-US" sz="2400" dirty="0" smtClean="0"/>
              <a:t>Student alleged that during 4</a:t>
            </a:r>
            <a:r>
              <a:rPr lang="en-US" sz="2400" baseline="30000" dirty="0" smtClean="0"/>
              <a:t>th</a:t>
            </a:r>
            <a:r>
              <a:rPr lang="en-US" sz="2400" dirty="0" smtClean="0"/>
              <a:t> and 5</a:t>
            </a:r>
            <a:r>
              <a:rPr lang="en-US" sz="2400" baseline="30000" dirty="0" smtClean="0"/>
              <a:t>th</a:t>
            </a:r>
            <a:r>
              <a:rPr lang="en-US" sz="2400" dirty="0" smtClean="0"/>
              <a:t> grade he was repeatedly sexual harassed another student. </a:t>
            </a:r>
          </a:p>
          <a:p>
            <a:r>
              <a:rPr lang="en-US" sz="2400" dirty="0" smtClean="0"/>
              <a:t>The district responded to each incident of which it received notice.</a:t>
            </a:r>
          </a:p>
          <a:p>
            <a:r>
              <a:rPr lang="en-US" sz="2400" dirty="0" smtClean="0"/>
              <a:t>For instance alleged perpetrator was given ISS, and was not allowed to use restroom at same time as alleged victim.</a:t>
            </a:r>
          </a:p>
          <a:p>
            <a:r>
              <a:rPr lang="en-US" sz="2400" dirty="0" smtClean="0"/>
              <a:t>Alleged victim continued to participate in school activities with no decline in academic performance.  </a:t>
            </a:r>
          </a:p>
          <a:p>
            <a:r>
              <a:rPr lang="en-US" sz="2400" dirty="0" smtClean="0"/>
              <a:t>However, alleged victim’s parents withdrew him from the school at the end of the fifth grade year. </a:t>
            </a:r>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543800" cy="1295400"/>
          </a:xfrm>
        </p:spPr>
        <p:txBody>
          <a:bodyPr/>
          <a:lstStyle/>
          <a:p>
            <a:r>
              <a:rPr lang="en-US" sz="2800" dirty="0" smtClean="0"/>
              <a:t>Facts…</a:t>
            </a:r>
            <a:endParaRPr lang="en-US" sz="2800" dirty="0"/>
          </a:p>
        </p:txBody>
      </p:sp>
      <p:sp>
        <p:nvSpPr>
          <p:cNvPr id="3" name="Content Placeholder 2"/>
          <p:cNvSpPr>
            <a:spLocks noGrp="1"/>
          </p:cNvSpPr>
          <p:nvPr>
            <p:ph idx="1"/>
          </p:nvPr>
        </p:nvSpPr>
        <p:spPr>
          <a:xfrm>
            <a:off x="457200" y="1412776"/>
            <a:ext cx="8229600" cy="4411662"/>
          </a:xfrm>
        </p:spPr>
        <p:txBody>
          <a:bodyPr/>
          <a:lstStyle/>
          <a:p>
            <a:r>
              <a:rPr lang="en-US" sz="2400" dirty="0" smtClean="0"/>
              <a:t>Alleged victim then reported to police that classmate had sexually assaulted him at school on several occasions.  </a:t>
            </a:r>
          </a:p>
          <a:p>
            <a:pPr lvl="0"/>
            <a:r>
              <a:rPr lang="en-US" sz="2400" dirty="0" smtClean="0">
                <a:solidFill>
                  <a:srgbClr val="191919">
                    <a:lumMod val="95000"/>
                    <a:lumOff val="5000"/>
                  </a:srgbClr>
                </a:solidFill>
              </a:rPr>
              <a:t>Police closed case as “unfounded” after investigation.</a:t>
            </a:r>
          </a:p>
          <a:p>
            <a:pPr lvl="0"/>
            <a:r>
              <a:rPr lang="en-US" sz="2400" dirty="0" smtClean="0">
                <a:solidFill>
                  <a:srgbClr val="191919">
                    <a:lumMod val="95000"/>
                    <a:lumOff val="5000"/>
                  </a:srgbClr>
                </a:solidFill>
              </a:rPr>
              <a:t>The parents subsequently sued the district, asserting a Title IX sexual harassment claim along with a state law claim for negligence. </a:t>
            </a:r>
          </a:p>
          <a:p>
            <a:pPr lvl="0"/>
            <a:r>
              <a:rPr lang="en-US" sz="2400" dirty="0" smtClean="0">
                <a:solidFill>
                  <a:srgbClr val="191919">
                    <a:lumMod val="95000"/>
                    <a:lumOff val="5000"/>
                  </a:srgbClr>
                </a:solidFill>
              </a:rPr>
              <a:t>Parents claimed school “should have known” of alleged sexual assault. </a:t>
            </a:r>
            <a:r>
              <a:rPr lang="en-US" sz="2400" b="1" dirty="0" smtClean="0">
                <a:solidFill>
                  <a:srgbClr val="191919">
                    <a:lumMod val="95000"/>
                    <a:lumOff val="5000"/>
                  </a:srgbClr>
                </a:solidFill>
              </a:rPr>
              <a:t>(Negligence standard NOT Davis v. Monroe Standard).</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7543800" cy="1295400"/>
          </a:xfrm>
        </p:spPr>
        <p:txBody>
          <a:bodyPr/>
          <a:lstStyle/>
          <a:p>
            <a:r>
              <a:rPr lang="en-US" sz="2800" dirty="0" smtClean="0"/>
              <a:t>What did the federal court do?</a:t>
            </a:r>
            <a:endParaRPr lang="en-US" sz="2800" dirty="0"/>
          </a:p>
        </p:txBody>
      </p:sp>
      <p:sp>
        <p:nvSpPr>
          <p:cNvPr id="3" name="Content Placeholder 2"/>
          <p:cNvSpPr>
            <a:spLocks noGrp="1"/>
          </p:cNvSpPr>
          <p:nvPr>
            <p:ph idx="1"/>
          </p:nvPr>
        </p:nvSpPr>
        <p:spPr>
          <a:xfrm>
            <a:off x="457200" y="1052736"/>
            <a:ext cx="8229600" cy="4411662"/>
          </a:xfrm>
        </p:spPr>
        <p:txBody>
          <a:bodyPr/>
          <a:lstStyle/>
          <a:p>
            <a:pPr lvl="0"/>
            <a:r>
              <a:rPr lang="en-US" sz="2400" dirty="0" smtClean="0">
                <a:solidFill>
                  <a:srgbClr val="191919">
                    <a:lumMod val="95000"/>
                    <a:lumOff val="5000"/>
                  </a:srgbClr>
                </a:solidFill>
              </a:rPr>
              <a:t>The district court ruled in favor of the school district on the Title IX claim, finding that :</a:t>
            </a:r>
          </a:p>
          <a:p>
            <a:pPr lvl="0">
              <a:buNone/>
            </a:pPr>
            <a:endParaRPr lang="en-US" sz="2400" dirty="0" smtClean="0">
              <a:solidFill>
                <a:srgbClr val="191919">
                  <a:lumMod val="95000"/>
                  <a:lumOff val="5000"/>
                </a:srgbClr>
              </a:solidFill>
            </a:endParaRPr>
          </a:p>
          <a:p>
            <a:pPr lvl="0">
              <a:buNone/>
            </a:pPr>
            <a:r>
              <a:rPr lang="en-US" sz="2400" dirty="0" smtClean="0">
                <a:solidFill>
                  <a:srgbClr val="191919">
                    <a:lumMod val="95000"/>
                    <a:lumOff val="5000"/>
                  </a:srgbClr>
                </a:solidFill>
              </a:rPr>
              <a:t>		1. School District response to reported incidents could not be deemed deliberately indifferent; and </a:t>
            </a:r>
          </a:p>
          <a:p>
            <a:pPr lvl="0">
              <a:buNone/>
            </a:pPr>
            <a:r>
              <a:rPr lang="en-US" sz="2400" dirty="0" smtClean="0">
                <a:solidFill>
                  <a:srgbClr val="191919">
                    <a:lumMod val="95000"/>
                    <a:lumOff val="5000"/>
                  </a:srgbClr>
                </a:solidFill>
              </a:rPr>
              <a:t>		2. School District had no actual notice of the other alleged assaults.  </a:t>
            </a:r>
          </a:p>
          <a:p>
            <a:pPr lvl="0"/>
            <a:endParaRPr lang="en-US" sz="2400" dirty="0" smtClean="0">
              <a:solidFill>
                <a:srgbClr val="191919">
                  <a:lumMod val="95000"/>
                  <a:lumOff val="5000"/>
                </a:srgbClr>
              </a:solidFill>
            </a:endParaRPr>
          </a:p>
          <a:p>
            <a:pPr lvl="0"/>
            <a:r>
              <a:rPr lang="en-US" sz="2400" dirty="0" smtClean="0">
                <a:solidFill>
                  <a:srgbClr val="191919">
                    <a:lumMod val="95000"/>
                    <a:lumOff val="5000"/>
                  </a:srgbClr>
                </a:solidFill>
              </a:rPr>
              <a:t>The parents appealed to the U.S. Court of Appeals for the Fourth Circuit. </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19</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38"/>
            <a:ext cx="7543800" cy="1020762"/>
          </a:xfrm>
        </p:spPr>
        <p:txBody>
          <a:bodyPr/>
          <a:lstStyle/>
          <a:p>
            <a:pPr algn="ctr"/>
            <a:r>
              <a:rPr lang="en-US" dirty="0" smtClean="0"/>
              <a:t>Goal of This Presentation</a:t>
            </a:r>
            <a:endParaRPr lang="en-US" dirty="0"/>
          </a:p>
        </p:txBody>
      </p:sp>
      <p:sp>
        <p:nvSpPr>
          <p:cNvPr id="3" name="Content Placeholder 2"/>
          <p:cNvSpPr>
            <a:spLocks noGrp="1"/>
          </p:cNvSpPr>
          <p:nvPr>
            <p:ph idx="1"/>
          </p:nvPr>
        </p:nvSpPr>
        <p:spPr>
          <a:xfrm>
            <a:off x="323528" y="1484784"/>
            <a:ext cx="4754488" cy="4452937"/>
          </a:xfrm>
        </p:spPr>
        <p:txBody>
          <a:bodyPr/>
          <a:lstStyle/>
          <a:p>
            <a:pPr marL="457200" indent="-457200">
              <a:buNone/>
            </a:pPr>
            <a:r>
              <a:rPr lang="en-US" dirty="0" smtClean="0">
                <a:solidFill>
                  <a:srgbClr val="C0000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smtClean="0"/>
              <a:t>To shine some light on developments in school law in the last year across the federal court and agency dockets.</a:t>
            </a:r>
          </a:p>
          <a:p>
            <a:pPr marL="457200" indent="-457200">
              <a:buNone/>
            </a:pPr>
            <a:r>
              <a:rPr lang="en-US" dirty="0" smtClean="0">
                <a:solidFill>
                  <a:srgbClr val="C00000"/>
                </a:solidFill>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To share NSBA perspective around these developments</a:t>
            </a:r>
            <a:r>
              <a:rPr lang="en-US" dirty="0" smtClean="0"/>
              <a:t>.</a:t>
            </a:r>
          </a:p>
        </p:txBody>
      </p:sp>
      <p:pic>
        <p:nvPicPr>
          <p:cNvPr id="4" name="Picture 3" descr="Elevated view of the Courtroom showing the Supreme Court Bar area"/>
          <p:cNvPicPr>
            <a:picLocks noChangeAspect="1" noChangeArrowheads="1"/>
          </p:cNvPicPr>
          <p:nvPr/>
        </p:nvPicPr>
        <p:blipFill>
          <a:blip r:embed="rId2" cstate="print"/>
          <a:srcRect/>
          <a:stretch>
            <a:fillRect/>
          </a:stretch>
        </p:blipFill>
        <p:spPr bwMode="auto">
          <a:xfrm>
            <a:off x="5181600" y="2286000"/>
            <a:ext cx="3754437" cy="273685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813813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7543800" cy="1295400"/>
          </a:xfrm>
        </p:spPr>
        <p:txBody>
          <a:bodyPr/>
          <a:lstStyle/>
          <a:p>
            <a:r>
              <a:rPr lang="en-US" sz="2800" i="1" dirty="0" smtClean="0"/>
              <a:t>NSBA Legal Strategy:</a:t>
            </a:r>
            <a:endParaRPr lang="en-US" sz="2800" dirty="0"/>
          </a:p>
        </p:txBody>
      </p:sp>
      <p:sp>
        <p:nvSpPr>
          <p:cNvPr id="3" name="Content Placeholder 2"/>
          <p:cNvSpPr>
            <a:spLocks noGrp="1"/>
          </p:cNvSpPr>
          <p:nvPr>
            <p:ph idx="1"/>
          </p:nvPr>
        </p:nvSpPr>
        <p:spPr>
          <a:xfrm>
            <a:off x="457200" y="908720"/>
            <a:ext cx="8363272" cy="4411662"/>
          </a:xfrm>
        </p:spPr>
        <p:txBody>
          <a:bodyPr/>
          <a:lstStyle/>
          <a:p>
            <a:r>
              <a:rPr lang="en-US" sz="2200" dirty="0" smtClean="0"/>
              <a:t>The deliberate indifference standard established in </a:t>
            </a:r>
            <a:r>
              <a:rPr lang="en-US" sz="2200" i="1" dirty="0" smtClean="0"/>
              <a:t>Davis v. Monroe County Bd. of Educ.</a:t>
            </a:r>
            <a:r>
              <a:rPr lang="en-US" sz="2200" dirty="0" smtClean="0"/>
              <a:t>, 526 U.S. 629 (1999), should NOT be relaxed to incorporate common law negligence principles.</a:t>
            </a:r>
          </a:p>
          <a:p>
            <a:pPr marL="0" indent="0">
              <a:buNone/>
            </a:pPr>
            <a:r>
              <a:rPr lang="en-US" sz="2200" dirty="0" smtClean="0"/>
              <a:t> </a:t>
            </a:r>
          </a:p>
          <a:p>
            <a:r>
              <a:rPr lang="en-US" sz="2200" dirty="0" smtClean="0"/>
              <a:t>4th Circuit should reject the plaintiff plea to expand </a:t>
            </a:r>
            <a:r>
              <a:rPr lang="en-US" sz="2200" i="1" dirty="0" smtClean="0"/>
              <a:t>Davis</a:t>
            </a:r>
            <a:r>
              <a:rPr lang="en-US" sz="2200" dirty="0" smtClean="0"/>
              <a:t> using the  U.S. Department of Education‘s (ED) Office for Civil Rights (OCR) enforcement guidance and expert opinions on proper investigations or interventions. </a:t>
            </a:r>
          </a:p>
          <a:p>
            <a:endParaRPr lang="en-US" sz="2200" dirty="0" smtClean="0"/>
          </a:p>
          <a:p>
            <a:r>
              <a:rPr lang="en-US" sz="2200" dirty="0" smtClean="0"/>
              <a:t>Local school officials are in the best position to respond to known incidents of harassment or bullying---so, retain long-standing precedent deferring to school officials around climate &amp; discipline </a:t>
            </a:r>
            <a:r>
              <a:rPr lang="en-US" sz="2200" b="1" i="1" dirty="0" smtClean="0"/>
              <a:t>even if</a:t>
            </a:r>
            <a:r>
              <a:rPr lang="en-US" sz="2200" dirty="0" smtClean="0"/>
              <a:t> claims involve federal civil rights statutes.</a:t>
            </a:r>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20</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7543800" cy="1295400"/>
          </a:xfrm>
        </p:spPr>
        <p:txBody>
          <a:bodyPr/>
          <a:lstStyle/>
          <a:p>
            <a:r>
              <a:rPr lang="en-US" sz="2800" dirty="0" smtClean="0"/>
              <a:t>4</a:t>
            </a:r>
            <a:r>
              <a:rPr lang="en-US" sz="2800" baseline="30000" dirty="0" smtClean="0"/>
              <a:t>th</a:t>
            </a:r>
            <a:r>
              <a:rPr lang="en-US" sz="2800" dirty="0" smtClean="0"/>
              <a:t> Circuit rules in April 7, 2015 unpublished opinion:</a:t>
            </a:r>
            <a:endParaRPr lang="en-US" sz="2800" dirty="0"/>
          </a:p>
        </p:txBody>
      </p:sp>
      <p:sp>
        <p:nvSpPr>
          <p:cNvPr id="3" name="Content Placeholder 2"/>
          <p:cNvSpPr>
            <a:spLocks noGrp="1"/>
          </p:cNvSpPr>
          <p:nvPr>
            <p:ph idx="1"/>
          </p:nvPr>
        </p:nvSpPr>
        <p:spPr>
          <a:xfrm>
            <a:off x="457200" y="1628800"/>
            <a:ext cx="8435280" cy="3907606"/>
          </a:xfrm>
        </p:spPr>
        <p:txBody>
          <a:bodyPr/>
          <a:lstStyle/>
          <a:p>
            <a:pPr lvl="0"/>
            <a:r>
              <a:rPr lang="en-US" dirty="0" smtClean="0"/>
              <a:t>Court reaffirmed </a:t>
            </a:r>
            <a:r>
              <a:rPr lang="en-US" i="1" dirty="0" smtClean="0"/>
              <a:t>Davis </a:t>
            </a:r>
            <a:r>
              <a:rPr lang="en-US" dirty="0" smtClean="0"/>
              <a:t>standard.</a:t>
            </a:r>
          </a:p>
          <a:p>
            <a:pPr lvl="0"/>
            <a:r>
              <a:rPr lang="en-US" dirty="0" smtClean="0"/>
              <a:t>School district only liable </a:t>
            </a:r>
            <a:r>
              <a:rPr lang="en-US" dirty="0"/>
              <a:t>under Title IX </a:t>
            </a:r>
            <a:r>
              <a:rPr lang="en-US" dirty="0" smtClean="0"/>
              <a:t>when:</a:t>
            </a:r>
          </a:p>
          <a:p>
            <a:pPr lvl="1"/>
            <a:r>
              <a:rPr lang="en-US" dirty="0" smtClean="0"/>
              <a:t>it </a:t>
            </a:r>
            <a:r>
              <a:rPr lang="en-US" dirty="0"/>
              <a:t>acts with deliberate indifference </a:t>
            </a:r>
            <a:r>
              <a:rPr lang="en-US" dirty="0" smtClean="0"/>
              <a:t>and</a:t>
            </a:r>
          </a:p>
          <a:p>
            <a:pPr lvl="1"/>
            <a:r>
              <a:rPr lang="en-US" dirty="0" smtClean="0"/>
              <a:t>has </a:t>
            </a:r>
            <a:r>
              <a:rPr lang="en-US" dirty="0"/>
              <a:t>actual </a:t>
            </a:r>
            <a:r>
              <a:rPr lang="en-US" dirty="0" smtClean="0"/>
              <a:t>knowledge of harassment. </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21</a:t>
            </a:fld>
            <a:endParaRPr lang="en-US" dirty="0">
              <a:solidFill>
                <a:schemeClr val="tx1"/>
              </a:solidFill>
            </a:endParaRPr>
          </a:p>
        </p:txBody>
      </p:sp>
    </p:spTree>
    <p:extLst>
      <p:ext uri="{BB962C8B-B14F-4D97-AF65-F5344CB8AC3E}">
        <p14:creationId xmlns:p14="http://schemas.microsoft.com/office/powerpoint/2010/main" val="683335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611560" y="1613496"/>
            <a:ext cx="7643192" cy="4411662"/>
          </a:xfrm>
        </p:spPr>
        <p:txBody>
          <a:bodyPr/>
          <a:lstStyle/>
          <a:p>
            <a:pPr lvl="0"/>
            <a:r>
              <a:rPr lang="en-US" dirty="0"/>
              <a:t>Decision consistent with NSBA’s position. </a:t>
            </a:r>
            <a:endParaRPr lang="en-US" dirty="0" smtClean="0"/>
          </a:p>
          <a:p>
            <a:pPr lvl="0"/>
            <a:r>
              <a:rPr lang="en-US" dirty="0" smtClean="0"/>
              <a:t>Districts are not </a:t>
            </a:r>
            <a:r>
              <a:rPr lang="en-US" dirty="0"/>
              <a:t>liable under </a:t>
            </a:r>
            <a:r>
              <a:rPr lang="en-US" dirty="0" smtClean="0"/>
              <a:t>OCR enforcement standard stated in </a:t>
            </a:r>
            <a:r>
              <a:rPr lang="en-US" dirty="0"/>
              <a:t>guidance </a:t>
            </a:r>
            <a:r>
              <a:rPr lang="en-US" dirty="0" smtClean="0"/>
              <a:t>documents</a:t>
            </a:r>
            <a:r>
              <a:rPr lang="en-US" dirty="0"/>
              <a:t>. </a:t>
            </a:r>
          </a:p>
          <a:p>
            <a:pPr lvl="0"/>
            <a:r>
              <a:rPr lang="en-US" dirty="0" smtClean="0"/>
              <a:t>Deliberate indifference and severe, pervasive and persistent standards remain viable defense </a:t>
            </a:r>
            <a:r>
              <a:rPr lang="en-US" dirty="0"/>
              <a:t>in Title IX peer harassment </a:t>
            </a:r>
            <a:r>
              <a:rPr lang="en-US" dirty="0" smtClean="0"/>
              <a:t>cases.</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22</a:t>
            </a:fld>
            <a:endParaRPr lang="en-US" dirty="0">
              <a:solidFill>
                <a:schemeClr val="tx1"/>
              </a:solidFill>
            </a:endParaRPr>
          </a:p>
        </p:txBody>
      </p:sp>
    </p:spTree>
    <p:extLst>
      <p:ext uri="{BB962C8B-B14F-4D97-AF65-F5344CB8AC3E}">
        <p14:creationId xmlns:p14="http://schemas.microsoft.com/office/powerpoint/2010/main" val="73523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23</a:t>
            </a:fld>
            <a:endParaRPr lang="en-US" dirty="0">
              <a:solidFill>
                <a:schemeClr val="tx1"/>
              </a:solidFill>
            </a:endParaRPr>
          </a:p>
        </p:txBody>
      </p:sp>
      <p:pic>
        <p:nvPicPr>
          <p:cNvPr id="2050" name="Picture 2" descr="Image result for becoming nico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9474" y="3774629"/>
            <a:ext cx="4321823" cy="247377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4" name="Picture 6" descr="Image result for becoming nic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567" y="122238"/>
            <a:ext cx="4455368" cy="2227684"/>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2052" name="Picture 4" descr="Image result for becoming nic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558444"/>
            <a:ext cx="2890664" cy="2253352"/>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2056" name="Picture 8" descr="http://media.npr.org/assets/bakertaylor/covers/b/becoming-nicole/9780812995411_custom-741e66521190b63326b0cb3e1196971fc82e39cf-s400-c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8309">
            <a:off x="869548" y="512031"/>
            <a:ext cx="3707475" cy="5496332"/>
          </a:xfrm>
          <a:prstGeom prst="rect">
            <a:avLst/>
          </a:prstGeom>
          <a:ln>
            <a:noFill/>
          </a:ln>
          <a:effectLst>
            <a:outerShdw blurRad="50800" dist="406400" dir="8100000" algn="tr" rotWithShape="0">
              <a:prstClr val="black">
                <a:alpha val="40000"/>
              </a:prstClr>
            </a:outerShdw>
            <a:softEdge rad="101600"/>
          </a:effectLst>
          <a:scene3d>
            <a:camera prst="orthographicFront"/>
            <a:lightRig rig="threePt" dir="t"/>
          </a:scene3d>
          <a:sp3d>
            <a:bevelT w="266700" h="0"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798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87424"/>
            <a:ext cx="8579296" cy="1146522"/>
          </a:xfrm>
        </p:spPr>
        <p:txBody>
          <a:bodyPr/>
          <a:lstStyle/>
          <a:p>
            <a:r>
              <a:rPr lang="en-US" sz="2400" dirty="0" smtClean="0"/>
              <a:t>The Transgender Student Landscape.</a:t>
            </a:r>
            <a:endParaRPr lang="en-US" sz="2400" dirty="0"/>
          </a:p>
        </p:txBody>
      </p:sp>
      <p:sp>
        <p:nvSpPr>
          <p:cNvPr id="3" name="Content Placeholder 2"/>
          <p:cNvSpPr>
            <a:spLocks noGrp="1"/>
          </p:cNvSpPr>
          <p:nvPr>
            <p:ph idx="1"/>
          </p:nvPr>
        </p:nvSpPr>
        <p:spPr>
          <a:xfrm>
            <a:off x="457200" y="908720"/>
            <a:ext cx="7859216" cy="4464496"/>
          </a:xfrm>
        </p:spPr>
        <p:txBody>
          <a:bodyPr/>
          <a:lstStyle/>
          <a:p>
            <a:r>
              <a:rPr lang="en-US" dirty="0" smtClean="0"/>
              <a:t>The legal framework is lagging behind </a:t>
            </a:r>
            <a:r>
              <a:rPr lang="en-US" i="1" dirty="0" smtClean="0">
                <a:solidFill>
                  <a:srgbClr val="FF0000"/>
                </a:solidFill>
                <a:effectLst>
                  <a:outerShdw blurRad="38100" dist="38100" dir="2700000" algn="tl">
                    <a:srgbClr val="000000">
                      <a:alpha val="43137"/>
                    </a:srgbClr>
                  </a:outerShdw>
                </a:effectLst>
              </a:rPr>
              <a:t>rapidly </a:t>
            </a:r>
            <a:r>
              <a:rPr lang="en-US" dirty="0" smtClean="0"/>
              <a:t>changing social norms.</a:t>
            </a:r>
          </a:p>
          <a:p>
            <a:r>
              <a:rPr lang="en-US" dirty="0" smtClean="0"/>
              <a:t>No single court decision controls at this time.  (Supreme Court has yet to hear a case.)</a:t>
            </a:r>
          </a:p>
          <a:p>
            <a:r>
              <a:rPr lang="en-US" dirty="0" smtClean="0"/>
              <a:t>Schools are struggling to balance competing demands from students, parents, federal government and the courts.</a:t>
            </a:r>
          </a:p>
          <a:p>
            <a:r>
              <a:rPr lang="en-US" dirty="0" smtClean="0"/>
              <a:t>Conflict between federal courts &amp; federal government on Title IX’s application.</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24</a:t>
            </a:fld>
            <a:endParaRPr lang="en-US" dirty="0">
              <a:solidFill>
                <a:schemeClr val="tx1"/>
              </a:solidFill>
            </a:endParaRPr>
          </a:p>
        </p:txBody>
      </p:sp>
    </p:spTree>
    <p:extLst>
      <p:ext uri="{BB962C8B-B14F-4D97-AF65-F5344CB8AC3E}">
        <p14:creationId xmlns:p14="http://schemas.microsoft.com/office/powerpoint/2010/main" val="78720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descr="http://www.picpicx.com/wp-content/uploads/2014/11/62db9f13fa43ae5a141a4baa46f31fe3.jpg?63bea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15" y="1673547"/>
            <a:ext cx="7921970" cy="4544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37045"/>
            <a:ext cx="7543800" cy="1295400"/>
          </a:xfrm>
        </p:spPr>
        <p:txBody>
          <a:bodyPr/>
          <a:lstStyle/>
          <a:p>
            <a:r>
              <a:rPr lang="en-US" sz="2400" b="0" dirty="0"/>
              <a:t>Township High School District 211 in Palatine, </a:t>
            </a:r>
            <a:r>
              <a:rPr lang="en-US" sz="2400" b="0" dirty="0" smtClean="0"/>
              <a:t>Illinois</a:t>
            </a:r>
            <a:endParaRPr lang="en-US" sz="2400" dirty="0"/>
          </a:p>
        </p:txBody>
      </p:sp>
      <p:pic>
        <p:nvPicPr>
          <p:cNvPr id="1045" name="Picture 21" descr="http://moroccoonthemove.files.wordpress.com/2012/12/washington-post-masthead.jpg"/>
          <p:cNvPicPr>
            <a:picLocks noChangeAspect="1" noChangeArrowheads="1"/>
          </p:cNvPicPr>
          <p:nvPr/>
        </p:nvPicPr>
        <p:blipFill rotWithShape="1">
          <a:blip r:embed="rId3">
            <a:extLst>
              <a:ext uri="{28A0092B-C50C-407E-A947-70E740481C1C}">
                <a14:useLocalDpi xmlns:a14="http://schemas.microsoft.com/office/drawing/2010/main" val="0"/>
              </a:ext>
            </a:extLst>
          </a:blip>
          <a:srcRect l="703" t="16874" r="1351" b="16212"/>
          <a:stretch/>
        </p:blipFill>
        <p:spPr bwMode="auto">
          <a:xfrm rot="20715506">
            <a:off x="1359456" y="3182822"/>
            <a:ext cx="6128335" cy="1079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24744"/>
            <a:ext cx="8229600" cy="4934173"/>
          </a:xfrm>
        </p:spPr>
        <p:txBody>
          <a:bodyPr/>
          <a:lstStyle/>
          <a:p>
            <a:pPr marL="0" indent="0">
              <a:buNone/>
            </a:pPr>
            <a:r>
              <a:rPr lang="en-US" dirty="0" smtClean="0"/>
              <a:t>“An </a:t>
            </a:r>
            <a:r>
              <a:rPr lang="en-US" dirty="0"/>
              <a:t>Illinois H.S.’s tragic discrimination against a transgender </a:t>
            </a:r>
            <a:r>
              <a:rPr lang="en-US" dirty="0" smtClean="0"/>
              <a:t>student.”</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25</a:t>
            </a:fld>
            <a:endParaRPr lang="en-US" dirty="0">
              <a:solidFill>
                <a:schemeClr val="tx1"/>
              </a:solidFill>
            </a:endParaRPr>
          </a:p>
        </p:txBody>
      </p:sp>
      <p:pic>
        <p:nvPicPr>
          <p:cNvPr id="1047" name="Picture 23" descr="http://www.nomoreerrors.com/images/WAshPost-Masthe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0909">
            <a:off x="2595585" y="4698930"/>
            <a:ext cx="4878922" cy="103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10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idx="1"/>
          </p:nvPr>
        </p:nvSpPr>
        <p:spPr/>
        <p:txBody>
          <a:bodyPr/>
          <a:lstStyle/>
          <a:p>
            <a:r>
              <a:rPr lang="en-US" sz="3200" dirty="0"/>
              <a:t>Transgender high school student (born male but identifying as female) requested use of girl’s locker room.</a:t>
            </a:r>
          </a:p>
          <a:p>
            <a:r>
              <a:rPr lang="en-US" sz="3200" dirty="0"/>
              <a:t>District permitted student to change inside the girls’ locker room, but only behind a curtain.</a:t>
            </a:r>
          </a:p>
          <a:p>
            <a:r>
              <a:rPr lang="en-US" sz="3200" dirty="0"/>
              <a:t>The student has said she would probably use the curtain to change.</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26</a:t>
            </a:fld>
            <a:endParaRPr lang="en-US" dirty="0">
              <a:solidFill>
                <a:schemeClr val="tx1"/>
              </a:solidFill>
            </a:endParaRPr>
          </a:p>
        </p:txBody>
      </p:sp>
    </p:spTree>
    <p:extLst>
      <p:ext uri="{BB962C8B-B14F-4D97-AF65-F5344CB8AC3E}">
        <p14:creationId xmlns:p14="http://schemas.microsoft.com/office/powerpoint/2010/main" val="382004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4474"/>
          </a:xfrm>
        </p:spPr>
        <p:txBody>
          <a:bodyPr/>
          <a:lstStyle/>
          <a:p>
            <a:r>
              <a:rPr lang="en-US" sz="2400" dirty="0" smtClean="0"/>
              <a:t>Facts…</a:t>
            </a:r>
            <a:endParaRPr lang="en-US" sz="2400" dirty="0"/>
          </a:p>
        </p:txBody>
      </p:sp>
      <p:sp>
        <p:nvSpPr>
          <p:cNvPr id="3" name="Content Placeholder 2"/>
          <p:cNvSpPr>
            <a:spLocks noGrp="1"/>
          </p:cNvSpPr>
          <p:nvPr>
            <p:ph idx="1"/>
          </p:nvPr>
        </p:nvSpPr>
        <p:spPr>
          <a:xfrm>
            <a:off x="457200" y="836712"/>
            <a:ext cx="8229600" cy="5294213"/>
          </a:xfrm>
        </p:spPr>
        <p:txBody>
          <a:bodyPr/>
          <a:lstStyle/>
          <a:p>
            <a:r>
              <a:rPr lang="en-US" sz="2400" dirty="0"/>
              <a:t>District recognizes transgender students who consistently and uniformly assert a different gender identity than biologically </a:t>
            </a:r>
            <a:r>
              <a:rPr lang="en-US" sz="2400" dirty="0" smtClean="0"/>
              <a:t>assigned,</a:t>
            </a:r>
          </a:p>
          <a:p>
            <a:r>
              <a:rPr lang="en-US" sz="2400" dirty="0" smtClean="0"/>
              <a:t>Or, if legal or medical documentation indicates gender identity is sincerely held as part of student’s core identity.</a:t>
            </a:r>
          </a:p>
          <a:p>
            <a:r>
              <a:rPr lang="en-US" sz="2400" dirty="0" smtClean="0"/>
              <a:t>District permits name changes, use of opposite sex bathroom where there are private stalls, and sex-identified sports participation under IHSAA rules. </a:t>
            </a: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27</a:t>
            </a:fld>
            <a:endParaRPr lang="en-US" dirty="0">
              <a:solidFill>
                <a:schemeClr val="tx1"/>
              </a:solidFill>
            </a:endParaRPr>
          </a:p>
        </p:txBody>
      </p:sp>
    </p:spTree>
    <p:extLst>
      <p:ext uri="{BB962C8B-B14F-4D97-AF65-F5344CB8AC3E}">
        <p14:creationId xmlns:p14="http://schemas.microsoft.com/office/powerpoint/2010/main" val="3967864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42466"/>
          </a:xfrm>
        </p:spPr>
        <p:txBody>
          <a:bodyPr/>
          <a:lstStyle/>
          <a:p>
            <a:r>
              <a:rPr lang="en-US" sz="2400" dirty="0" smtClean="0"/>
              <a:t>OCR asserts that:</a:t>
            </a:r>
            <a:endParaRPr lang="en-US" sz="2400" dirty="0"/>
          </a:p>
        </p:txBody>
      </p:sp>
      <p:sp>
        <p:nvSpPr>
          <p:cNvPr id="3" name="Content Placeholder 2"/>
          <p:cNvSpPr>
            <a:spLocks noGrp="1"/>
          </p:cNvSpPr>
          <p:nvPr>
            <p:ph idx="1"/>
          </p:nvPr>
        </p:nvSpPr>
        <p:spPr>
          <a:xfrm>
            <a:off x="457200" y="908720"/>
            <a:ext cx="8229600" cy="5222205"/>
          </a:xfrm>
        </p:spPr>
        <p:txBody>
          <a:bodyPr/>
          <a:lstStyle/>
          <a:p>
            <a:endParaRPr lang="en-US" dirty="0" smtClean="0"/>
          </a:p>
          <a:p>
            <a:r>
              <a:rPr lang="en-US" dirty="0"/>
              <a:t>However, student and OCR’s position is that decision to use curtain is voluntary.</a:t>
            </a:r>
          </a:p>
          <a:p>
            <a:r>
              <a:rPr lang="en-US" dirty="0" smtClean="0"/>
              <a:t>Requiring </a:t>
            </a:r>
            <a:r>
              <a:rPr lang="en-US" dirty="0"/>
              <a:t>transgender students to use private changing &amp; showering facilities violates Title IX</a:t>
            </a:r>
            <a:r>
              <a:rPr lang="en-US" dirty="0" smtClean="0"/>
              <a:t>.</a:t>
            </a:r>
          </a:p>
          <a:p>
            <a:r>
              <a:rPr lang="en-US" dirty="0" smtClean="0"/>
              <a:t>Transgender students should be given unfettered access to all student facilities of the gender with which they identify.</a:t>
            </a:r>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28</a:t>
            </a:fld>
            <a:endParaRPr lang="en-US" dirty="0">
              <a:solidFill>
                <a:schemeClr val="tx1"/>
              </a:solidFill>
            </a:endParaRPr>
          </a:p>
        </p:txBody>
      </p:sp>
    </p:spTree>
    <p:extLst>
      <p:ext uri="{BB962C8B-B14F-4D97-AF65-F5344CB8AC3E}">
        <p14:creationId xmlns:p14="http://schemas.microsoft.com/office/powerpoint/2010/main" val="334345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933056"/>
            <a:ext cx="7543800" cy="1295400"/>
          </a:xfrm>
        </p:spPr>
        <p:txBody>
          <a:bodyPr/>
          <a:lstStyle/>
          <a:p>
            <a:r>
              <a:rPr lang="en-US" sz="2400" dirty="0" smtClean="0"/>
              <a:t>Catherine </a:t>
            </a:r>
            <a:r>
              <a:rPr lang="en-US" sz="2400" dirty="0" err="1" smtClean="0"/>
              <a:t>Lhamon</a:t>
            </a:r>
            <a:r>
              <a:rPr lang="en-US" sz="2400" dirty="0" smtClean="0"/>
              <a:t>, Assistant Secretary for Civil Rights</a:t>
            </a:r>
            <a:endParaRPr lang="en-US" sz="2400" dirty="0"/>
          </a:p>
        </p:txBody>
      </p:sp>
      <p:sp>
        <p:nvSpPr>
          <p:cNvPr id="3" name="Content Placeholder 2"/>
          <p:cNvSpPr>
            <a:spLocks noGrp="1"/>
          </p:cNvSpPr>
          <p:nvPr>
            <p:ph idx="1"/>
          </p:nvPr>
        </p:nvSpPr>
        <p:spPr>
          <a:xfrm>
            <a:off x="611560" y="847696"/>
            <a:ext cx="8229600" cy="4411662"/>
          </a:xfrm>
        </p:spPr>
        <p:txBody>
          <a:bodyPr/>
          <a:lstStyle/>
          <a:p>
            <a:pPr marL="0" indent="0">
              <a:buNone/>
            </a:pPr>
            <a:r>
              <a:rPr lang="en-US" dirty="0"/>
              <a:t>“All students deserve the opportunity to participate equally in school programs and activities---this is a basic civil right.  Unfortunately, Township High School District 211 is not following the law because the district continues to deny a female student the  right to use the girls’ locker room.”</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29</a:t>
            </a:fld>
            <a:endParaRPr lang="en-US" dirty="0">
              <a:solidFill>
                <a:schemeClr val="tx1"/>
              </a:solidFill>
            </a:endParaRPr>
          </a:p>
        </p:txBody>
      </p:sp>
    </p:spTree>
    <p:extLst>
      <p:ext uri="{BB962C8B-B14F-4D97-AF65-F5344CB8AC3E}">
        <p14:creationId xmlns:p14="http://schemas.microsoft.com/office/powerpoint/2010/main" val="321596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5416"/>
            <a:ext cx="7772400" cy="1470025"/>
          </a:xfrm>
        </p:spPr>
        <p:txBody>
          <a:bodyPr/>
          <a:lstStyle/>
          <a:p>
            <a:r>
              <a:rPr lang="en-US" dirty="0" smtClean="0"/>
              <a:t>Overview…</a:t>
            </a:r>
            <a:endParaRPr lang="en-US" dirty="0"/>
          </a:p>
        </p:txBody>
      </p:sp>
      <p:sp>
        <p:nvSpPr>
          <p:cNvPr id="3" name="Subtitle 2"/>
          <p:cNvSpPr>
            <a:spLocks noGrp="1"/>
          </p:cNvSpPr>
          <p:nvPr>
            <p:ph type="subTitle" idx="1"/>
          </p:nvPr>
        </p:nvSpPr>
        <p:spPr>
          <a:xfrm>
            <a:off x="323528" y="1268760"/>
            <a:ext cx="8363272" cy="3240360"/>
          </a:xfrm>
        </p:spPr>
        <p:txBody>
          <a:bodyPr/>
          <a:lstStyle/>
          <a:p>
            <a:pPr marL="514350" indent="-514350" algn="l">
              <a:buAutoNum type="arabicPeriod"/>
            </a:pPr>
            <a:r>
              <a:rPr lang="en-US" sz="2400" dirty="0" smtClean="0"/>
              <a:t>The federal overreach.  Representative Cases:  </a:t>
            </a:r>
            <a:r>
              <a:rPr lang="en-US" sz="2400" i="1" dirty="0" smtClean="0"/>
              <a:t>Tustin,</a:t>
            </a:r>
            <a:r>
              <a:rPr lang="en-US" sz="2400" dirty="0" smtClean="0"/>
              <a:t>  </a:t>
            </a:r>
            <a:r>
              <a:rPr lang="en-US" sz="2400" i="1" dirty="0" smtClean="0"/>
              <a:t>Does v. Prince George’s County, MD.</a:t>
            </a:r>
          </a:p>
          <a:p>
            <a:pPr marL="514350" indent="-514350" algn="l">
              <a:buAutoNum type="arabicPeriod"/>
            </a:pPr>
            <a:r>
              <a:rPr lang="en-US" sz="2400" dirty="0" smtClean="0"/>
              <a:t>To Impute or Not Impute under Title IX: </a:t>
            </a:r>
            <a:r>
              <a:rPr lang="en-US" sz="2400" i="1" dirty="0" smtClean="0"/>
              <a:t>Salazar.</a:t>
            </a:r>
            <a:endParaRPr lang="en-US" sz="2400" dirty="0" smtClean="0"/>
          </a:p>
          <a:p>
            <a:pPr marL="514350" indent="-514350" algn="l">
              <a:buAutoNum type="arabicPeriod"/>
            </a:pPr>
            <a:r>
              <a:rPr lang="en-US" sz="2400" dirty="0" smtClean="0"/>
              <a:t>Child abuse </a:t>
            </a:r>
            <a:r>
              <a:rPr lang="en-US" sz="2400" dirty="0"/>
              <a:t>r</a:t>
            </a:r>
            <a:r>
              <a:rPr lang="en-US" sz="2400" dirty="0" smtClean="0"/>
              <a:t>eporting is a constitutional violation?   </a:t>
            </a:r>
            <a:r>
              <a:rPr lang="en-US" sz="2400" i="1" dirty="0" smtClean="0"/>
              <a:t>Ohio v. Clark, </a:t>
            </a:r>
            <a:r>
              <a:rPr lang="en-US" sz="2400" i="1" dirty="0" err="1" smtClean="0"/>
              <a:t>Wenk</a:t>
            </a:r>
            <a:r>
              <a:rPr lang="en-US" sz="2400" i="1" dirty="0" smtClean="0"/>
              <a:t> v. Riley.</a:t>
            </a:r>
          </a:p>
          <a:p>
            <a:pPr marL="514350" indent="-514350" algn="l">
              <a:buAutoNum type="arabicPeriod"/>
            </a:pPr>
            <a:r>
              <a:rPr lang="en-US" sz="2400" dirty="0" smtClean="0"/>
              <a:t>The trend towards national bullying legislation.</a:t>
            </a:r>
          </a:p>
          <a:p>
            <a:pPr marL="514350" indent="-514350" algn="l">
              <a:buAutoNum type="arabicPeriod"/>
            </a:pPr>
            <a:r>
              <a:rPr lang="en-US" sz="2400" dirty="0" smtClean="0"/>
              <a:t>Religious Discrimination, or bonafide business requirement? </a:t>
            </a:r>
            <a:r>
              <a:rPr lang="en-US" sz="2400" i="1" dirty="0" smtClean="0"/>
              <a:t>EEOC v. Abercrombie &amp; Fitch.</a:t>
            </a:r>
          </a:p>
          <a:p>
            <a:pPr marL="514350" indent="-514350" algn="l">
              <a:buAutoNum type="arabicPeriod"/>
            </a:pPr>
            <a:r>
              <a:rPr lang="en-US" sz="2400" dirty="0" smtClean="0"/>
              <a:t>The power of the federal policy maker: </a:t>
            </a:r>
            <a:r>
              <a:rPr lang="en-US" sz="2400" i="1" dirty="0" smtClean="0"/>
              <a:t>Perez v. Mortgage Bankers </a:t>
            </a:r>
            <a:r>
              <a:rPr lang="en-US" sz="2400" i="1" dirty="0" err="1" smtClean="0"/>
              <a:t>Ass’n</a:t>
            </a:r>
            <a:r>
              <a:rPr lang="en-US" sz="2400" i="1" dirty="0" smtClean="0"/>
              <a:t>.</a:t>
            </a:r>
          </a:p>
          <a:p>
            <a:pPr marL="514350" indent="-514350" algn="l">
              <a:buAutoNum type="arabicPeriod"/>
            </a:pPr>
            <a:r>
              <a:rPr lang="en-US" sz="2400" dirty="0" smtClean="0"/>
              <a:t>When FAPE isn’t enough: </a:t>
            </a:r>
            <a:r>
              <a:rPr lang="en-US" sz="2400" i="1" dirty="0" smtClean="0"/>
              <a:t>MR v. Ridley School District.</a:t>
            </a:r>
          </a:p>
          <a:p>
            <a:pPr marL="514350" indent="-514350" algn="l">
              <a:buAutoNum type="arabicPeriod"/>
            </a:pPr>
            <a:r>
              <a:rPr lang="en-US" sz="2400" dirty="0" smtClean="0"/>
              <a:t>A marriage by any other name: </a:t>
            </a:r>
            <a:r>
              <a:rPr lang="en-US" sz="2400" i="1" dirty="0" err="1" smtClean="0"/>
              <a:t>Obergefell</a:t>
            </a:r>
            <a:r>
              <a:rPr lang="en-US" sz="2400" i="1" dirty="0" smtClean="0"/>
              <a:t> v. Hodges.</a:t>
            </a:r>
          </a:p>
          <a:p>
            <a:pPr marL="514350" indent="-514350" algn="l">
              <a:buAutoNum type="arabicPeriod"/>
            </a:pPr>
            <a:r>
              <a:rPr lang="en-US" sz="2400" dirty="0" smtClean="0"/>
              <a:t>Race </a:t>
            </a:r>
            <a:r>
              <a:rPr lang="en-US" sz="2400" dirty="0" err="1" smtClean="0"/>
              <a:t>Redux</a:t>
            </a:r>
            <a:r>
              <a:rPr lang="en-US" sz="2400" dirty="0" smtClean="0"/>
              <a:t>:  </a:t>
            </a:r>
            <a:r>
              <a:rPr lang="en-US" sz="2400" i="1" dirty="0" smtClean="0"/>
              <a:t>Fisher v. University of Texas.</a:t>
            </a:r>
          </a:p>
          <a:p>
            <a:pPr algn="l"/>
            <a:endParaRPr lang="en-US" dirty="0" smtClean="0"/>
          </a:p>
          <a:p>
            <a:pPr marL="514350" indent="-514350" algn="l">
              <a:buAutoNum type="arabicPeriod"/>
            </a:pPr>
            <a:endParaRPr lang="en-US" dirty="0" smtClean="0"/>
          </a:p>
          <a:p>
            <a:pPr marL="514350" indent="-514350" algn="l">
              <a:buAutoNum type="arabicPeriod"/>
            </a:pPr>
            <a:endParaRPr lang="en-US" dirty="0"/>
          </a:p>
        </p:txBody>
      </p:sp>
      <p:sp>
        <p:nvSpPr>
          <p:cNvPr id="4" name="Slide Number Placeholder 3"/>
          <p:cNvSpPr>
            <a:spLocks noGrp="1"/>
          </p:cNvSpPr>
          <p:nvPr>
            <p:ph type="sldNum" sz="quarter" idx="12"/>
          </p:nvPr>
        </p:nvSpPr>
        <p:spPr/>
        <p:txBody>
          <a:bodyPr/>
          <a:lstStyle/>
          <a:p>
            <a:pPr>
              <a:defRPr/>
            </a:pPr>
            <a:fld id="{FC280E38-1CB6-4E3B-9D66-1E9FCC22CB36}" type="slidenum">
              <a:rPr lang="en-US" smtClean="0"/>
              <a:pPr>
                <a:defRPr/>
              </a:pPr>
              <a:t>3</a:t>
            </a:fld>
            <a:endParaRPr lang="en-US" dirty="0">
              <a:solidFill>
                <a:schemeClr val="tx1"/>
              </a:solidFill>
            </a:endParaRPr>
          </a:p>
        </p:txBody>
      </p:sp>
    </p:spTree>
    <p:extLst>
      <p:ext uri="{BB962C8B-B14F-4D97-AF65-F5344CB8AC3E}">
        <p14:creationId xmlns:p14="http://schemas.microsoft.com/office/powerpoint/2010/main" val="3303565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federal funding?</a:t>
            </a:r>
            <a:br>
              <a:rPr lang="en-US" dirty="0" smtClean="0"/>
            </a:br>
            <a:r>
              <a:rPr lang="en-US" dirty="0" smtClean="0"/>
              <a:t> </a:t>
            </a:r>
            <a:endParaRPr lang="en-US" dirty="0"/>
          </a:p>
        </p:txBody>
      </p:sp>
      <p:sp>
        <p:nvSpPr>
          <p:cNvPr id="3" name="Content Placeholder 2"/>
          <p:cNvSpPr>
            <a:spLocks noGrp="1"/>
          </p:cNvSpPr>
          <p:nvPr>
            <p:ph idx="1"/>
          </p:nvPr>
        </p:nvSpPr>
        <p:spPr/>
        <p:txBody>
          <a:bodyPr/>
          <a:lstStyle/>
          <a:p>
            <a:r>
              <a:rPr lang="en-US" dirty="0" smtClean="0"/>
              <a:t>District receives $6M in federal funds out of a $240M budget.</a:t>
            </a:r>
          </a:p>
          <a:p>
            <a:r>
              <a:rPr lang="en-US" dirty="0" smtClean="0"/>
              <a:t>Superintendent says revocation of federal funding would be “unconscionable.”</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30</a:t>
            </a:fld>
            <a:endParaRPr lang="en-US" dirty="0">
              <a:solidFill>
                <a:schemeClr val="tx1"/>
              </a:solidFill>
            </a:endParaRPr>
          </a:p>
        </p:txBody>
      </p:sp>
    </p:spTree>
    <p:extLst>
      <p:ext uri="{BB962C8B-B14F-4D97-AF65-F5344CB8AC3E}">
        <p14:creationId xmlns:p14="http://schemas.microsoft.com/office/powerpoint/2010/main" val="11006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0" y="692696"/>
            <a:ext cx="8075240" cy="1295400"/>
          </a:xfrm>
        </p:spPr>
        <p:txBody>
          <a:bodyPr/>
          <a:lstStyle/>
          <a:p>
            <a:r>
              <a:rPr lang="en-US" sz="3200" i="1" u="sng" dirty="0" smtClean="0">
                <a:hlinkClick r:id="rId2"/>
              </a:rPr>
              <a:t>But, not all courts agree…</a:t>
            </a:r>
            <a:br>
              <a:rPr lang="en-US" sz="3200" i="1" u="sng" dirty="0" smtClean="0">
                <a:hlinkClick r:id="rId2"/>
              </a:rPr>
            </a:br>
            <a:r>
              <a:rPr lang="en-US" sz="2000" i="1" u="sng" dirty="0" smtClean="0">
                <a:hlinkClick r:id="rId2"/>
              </a:rPr>
              <a:t>G.G</a:t>
            </a:r>
            <a:r>
              <a:rPr lang="en-US" sz="2000" i="1" u="sng" dirty="0">
                <a:hlinkClick r:id="rId2"/>
              </a:rPr>
              <a:t>. v. Gloucester </a:t>
            </a:r>
            <a:r>
              <a:rPr lang="en-US" sz="2000" i="1" u="sng" dirty="0" err="1">
                <a:hlinkClick r:id="rId2"/>
              </a:rPr>
              <a:t>Cnty</a:t>
            </a:r>
            <a:r>
              <a:rPr lang="en-US" sz="2000" i="1" u="sng" dirty="0">
                <a:hlinkClick r:id="rId2"/>
              </a:rPr>
              <a:t>. Sch. Bd.</a:t>
            </a:r>
            <a:r>
              <a:rPr lang="en-US" sz="2000" dirty="0"/>
              <a:t>, No. 15-54 (</a:t>
            </a:r>
            <a:r>
              <a:rPr lang="en-US" sz="2000" dirty="0" err="1"/>
              <a:t>E.D.Va</a:t>
            </a:r>
            <a:r>
              <a:rPr lang="en-US" sz="2000" dirty="0"/>
              <a:t>. Sept. 17, 2015</a:t>
            </a:r>
            <a:r>
              <a:rPr lang="en-US" sz="2000" dirty="0" smtClean="0"/>
              <a:t>).</a:t>
            </a:r>
            <a:r>
              <a:rPr lang="en-US" dirty="0"/>
              <a:t/>
            </a:r>
            <a:br>
              <a:rPr lang="en-US" dirty="0"/>
            </a:br>
            <a:endParaRPr lang="en-US" dirty="0"/>
          </a:p>
        </p:txBody>
      </p:sp>
      <p:sp>
        <p:nvSpPr>
          <p:cNvPr id="3" name="Content Placeholder 2"/>
          <p:cNvSpPr>
            <a:spLocks noGrp="1"/>
          </p:cNvSpPr>
          <p:nvPr>
            <p:ph idx="1"/>
          </p:nvPr>
        </p:nvSpPr>
        <p:spPr>
          <a:xfrm>
            <a:off x="457200" y="1484784"/>
            <a:ext cx="8229600" cy="4411662"/>
          </a:xfrm>
        </p:spPr>
        <p:txBody>
          <a:bodyPr/>
          <a:lstStyle/>
          <a:p>
            <a:r>
              <a:rPr lang="en-US" sz="2800" dirty="0" smtClean="0"/>
              <a:t>Transgender student was allowed to use boys’ restroom at beginning of 2014-2015 school year.</a:t>
            </a:r>
          </a:p>
          <a:p>
            <a:r>
              <a:rPr lang="en-US" sz="2800" dirty="0" smtClean="0"/>
              <a:t>Community members complained.</a:t>
            </a:r>
          </a:p>
          <a:p>
            <a:r>
              <a:rPr lang="en-US" sz="2800" dirty="0" smtClean="0"/>
              <a:t>School district passed a policy:</a:t>
            </a:r>
          </a:p>
          <a:p>
            <a:pPr marL="0" lvl="1" indent="0">
              <a:buClr>
                <a:srgbClr val="C00000"/>
              </a:buClr>
              <a:buNone/>
            </a:pPr>
            <a:r>
              <a:rPr lang="en-US" sz="2400" dirty="0"/>
              <a:t>Limiting the use of male and female restroom and locker room facilities “to the corresponding biological genders, and students with gender identity issues shall be provided an alternative appropriate private facility.”</a:t>
            </a:r>
          </a:p>
          <a:p>
            <a:r>
              <a:rPr lang="en-US" sz="2800" dirty="0" smtClean="0"/>
              <a:t>Principal told student he would be disciplined if he used the boys’ restroom.</a:t>
            </a:r>
          </a:p>
          <a:p>
            <a:pPr marL="344487" lvl="1" indent="0">
              <a:buNone/>
            </a:pPr>
            <a:endParaRPr lang="en-US" sz="2400" dirty="0" smtClean="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31</a:t>
            </a:fld>
            <a:endParaRPr lang="en-US" dirty="0">
              <a:solidFill>
                <a:schemeClr val="tx1"/>
              </a:solidFill>
            </a:endParaRPr>
          </a:p>
        </p:txBody>
      </p:sp>
    </p:spTree>
    <p:extLst>
      <p:ext uri="{BB962C8B-B14F-4D97-AF65-F5344CB8AC3E}">
        <p14:creationId xmlns:p14="http://schemas.microsoft.com/office/powerpoint/2010/main" val="349122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229600" cy="4411662"/>
          </a:xfrm>
        </p:spPr>
        <p:txBody>
          <a:bodyPr/>
          <a:lstStyle/>
          <a:p>
            <a:r>
              <a:rPr lang="en-US" sz="3200" dirty="0"/>
              <a:t>Student claimed a violation of Title </a:t>
            </a:r>
            <a:r>
              <a:rPr lang="en-US" sz="3200" dirty="0" smtClean="0"/>
              <a:t>IX and requested an </a:t>
            </a:r>
            <a:r>
              <a:rPr lang="en-US" sz="3200" dirty="0"/>
              <a:t>injunction to permit him to use the boys’ restroom at Gloucester High School.</a:t>
            </a:r>
          </a:p>
          <a:p>
            <a:r>
              <a:rPr lang="en-US" sz="3200" dirty="0"/>
              <a:t>The federal district court in Virginia denied </a:t>
            </a:r>
            <a:r>
              <a:rPr lang="en-US" sz="3200" dirty="0" smtClean="0"/>
              <a:t>the </a:t>
            </a:r>
            <a:r>
              <a:rPr lang="en-US" sz="3200" dirty="0"/>
              <a:t>student’s </a:t>
            </a:r>
            <a:r>
              <a:rPr lang="en-US" sz="3200" dirty="0" smtClean="0"/>
              <a:t>motion.</a:t>
            </a:r>
          </a:p>
          <a:p>
            <a:r>
              <a:rPr lang="en-US" sz="3200" dirty="0" smtClean="0"/>
              <a:t>The Court </a:t>
            </a:r>
            <a:r>
              <a:rPr lang="en-US" sz="3200" dirty="0"/>
              <a:t>premised its ruling on US ED’s </a:t>
            </a:r>
            <a:r>
              <a:rPr lang="en-US" sz="3200" dirty="0" smtClean="0"/>
              <a:t>regulations </a:t>
            </a:r>
            <a:r>
              <a:rPr lang="en-US" sz="3200" dirty="0"/>
              <a:t>which expressly allow “schools to provide separate bathroom facilities based upon sex, so long as the bathrooms are comparable.”  34 C.F.R. 106.33</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32</a:t>
            </a:fld>
            <a:endParaRPr lang="en-US" dirty="0">
              <a:solidFill>
                <a:schemeClr val="tx1"/>
              </a:solidFill>
            </a:endParaRPr>
          </a:p>
        </p:txBody>
      </p:sp>
    </p:spTree>
    <p:extLst>
      <p:ext uri="{BB962C8B-B14F-4D97-AF65-F5344CB8AC3E}">
        <p14:creationId xmlns:p14="http://schemas.microsoft.com/office/powerpoint/2010/main" val="533309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Court also rejected the request for injunction based on 14</a:t>
            </a:r>
            <a:r>
              <a:rPr lang="en-US" sz="2400" baseline="30000" dirty="0" smtClean="0"/>
              <a:t>th</a:t>
            </a:r>
            <a:r>
              <a:rPr lang="en-US" sz="2400" dirty="0" smtClean="0"/>
              <a:t> Amendment Equal Protection…</a:t>
            </a:r>
            <a:endParaRPr lang="en-US" sz="2400" dirty="0"/>
          </a:p>
        </p:txBody>
      </p:sp>
      <p:sp>
        <p:nvSpPr>
          <p:cNvPr id="3" name="Content Placeholder 2"/>
          <p:cNvSpPr>
            <a:spLocks noGrp="1"/>
          </p:cNvSpPr>
          <p:nvPr>
            <p:ph idx="1"/>
          </p:nvPr>
        </p:nvSpPr>
        <p:spPr>
          <a:xfrm>
            <a:off x="457200" y="1700808"/>
            <a:ext cx="8229600" cy="4411662"/>
          </a:xfrm>
        </p:spPr>
        <p:txBody>
          <a:bodyPr/>
          <a:lstStyle/>
          <a:p>
            <a:r>
              <a:rPr lang="en-US" dirty="0" smtClean="0"/>
              <a:t>Court focused on balancing interests of the parties:</a:t>
            </a:r>
          </a:p>
          <a:p>
            <a:pPr marL="0" indent="0">
              <a:buNone/>
            </a:pPr>
            <a:endParaRPr lang="en-US" sz="2400" dirty="0" smtClean="0"/>
          </a:p>
          <a:p>
            <a:pPr marL="0" indent="0">
              <a:buNone/>
            </a:pPr>
            <a:r>
              <a:rPr lang="en-US" sz="2400" dirty="0" smtClean="0"/>
              <a:t>				</a:t>
            </a:r>
          </a:p>
          <a:p>
            <a:pPr marL="0" indent="0">
              <a:buNone/>
            </a:pPr>
            <a:r>
              <a:rPr lang="en-US" sz="2400" dirty="0"/>
              <a:t>	</a:t>
            </a:r>
            <a:r>
              <a:rPr lang="en-US" sz="2400" dirty="0" smtClean="0"/>
              <a:t>			vs. </a:t>
            </a:r>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33</a:t>
            </a:fld>
            <a:endParaRPr lang="en-US" dirty="0">
              <a:solidFill>
                <a:schemeClr val="tx1"/>
              </a:solidFill>
            </a:endParaRPr>
          </a:p>
        </p:txBody>
      </p:sp>
      <p:sp>
        <p:nvSpPr>
          <p:cNvPr id="5" name="Rectangle 4"/>
          <p:cNvSpPr/>
          <p:nvPr/>
        </p:nvSpPr>
        <p:spPr>
          <a:xfrm>
            <a:off x="683568" y="3140968"/>
            <a:ext cx="3384376" cy="1200329"/>
          </a:xfrm>
          <a:prstGeom prst="rect">
            <a:avLst/>
          </a:prstGeom>
        </p:spPr>
        <p:txBody>
          <a:bodyPr wrap="square">
            <a:spAutoFit/>
          </a:bodyPr>
          <a:lstStyle/>
          <a:p>
            <a:r>
              <a:rPr lang="en-US" dirty="0"/>
              <a:t>Schools’ interest in protecting students’ bodily privacy </a:t>
            </a:r>
          </a:p>
        </p:txBody>
      </p:sp>
      <p:sp>
        <p:nvSpPr>
          <p:cNvPr id="6" name="Rectangle 5"/>
          <p:cNvSpPr/>
          <p:nvPr/>
        </p:nvSpPr>
        <p:spPr>
          <a:xfrm>
            <a:off x="5220072" y="3164775"/>
            <a:ext cx="3348608" cy="1200329"/>
          </a:xfrm>
          <a:prstGeom prst="rect">
            <a:avLst/>
          </a:prstGeom>
        </p:spPr>
        <p:txBody>
          <a:bodyPr wrap="square">
            <a:spAutoFit/>
          </a:bodyPr>
          <a:lstStyle/>
          <a:p>
            <a:pPr marL="0" indent="0">
              <a:buNone/>
            </a:pPr>
            <a:r>
              <a:rPr lang="en-US" dirty="0" smtClean="0"/>
              <a:t>Overturning </a:t>
            </a:r>
            <a:r>
              <a:rPr lang="en-US" dirty="0"/>
              <a:t>history of </a:t>
            </a:r>
            <a:r>
              <a:rPr lang="en-US" dirty="0" smtClean="0"/>
              <a:t>segregated </a:t>
            </a:r>
            <a:r>
              <a:rPr lang="en-US" dirty="0"/>
              <a:t>bathrooms on basis of sex.</a:t>
            </a:r>
          </a:p>
        </p:txBody>
      </p:sp>
      <p:pic>
        <p:nvPicPr>
          <p:cNvPr id="1026" name="Picture 2" descr="Image result for scales of jus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363" y="2428977"/>
            <a:ext cx="1336685" cy="115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26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06" y="396459"/>
            <a:ext cx="8128942" cy="1322804"/>
          </a:xfrm>
        </p:spPr>
        <p:txBody>
          <a:bodyPr/>
          <a:lstStyle/>
          <a:p>
            <a:r>
              <a:rPr lang="en-US" sz="2800" dirty="0" smtClean="0"/>
              <a:t>The court reasoned that the expectations of privacy of do not apply solely to the transgendered student.</a:t>
            </a:r>
            <a:endParaRPr lang="en-US" sz="28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34</a:t>
            </a:fld>
            <a:endParaRPr lang="en-US" dirty="0">
              <a:solidFill>
                <a:schemeClr val="tx1"/>
              </a:solidFill>
            </a:endParaRPr>
          </a:p>
        </p:txBody>
      </p:sp>
      <p:sp>
        <p:nvSpPr>
          <p:cNvPr id="5" name="Content Placeholder 4"/>
          <p:cNvSpPr txBox="1">
            <a:spLocks noGrp="1"/>
          </p:cNvSpPr>
          <p:nvPr>
            <p:ph idx="1"/>
          </p:nvPr>
        </p:nvSpPr>
        <p:spPr>
          <a:xfrm>
            <a:off x="457200" y="1988840"/>
            <a:ext cx="8229600" cy="4524315"/>
          </a:xfrm>
          <a:prstGeom prst="rect">
            <a:avLst/>
          </a:prstGeom>
          <a:noFill/>
        </p:spPr>
        <p:txBody>
          <a:bodyPr wrap="square" rtlCol="0">
            <a:spAutoFit/>
          </a:bodyPr>
          <a:lstStyle/>
          <a:p>
            <a:pPr marL="0" indent="0">
              <a:buNone/>
            </a:pPr>
            <a:r>
              <a:rPr lang="en-US" dirty="0" smtClean="0"/>
              <a:t>“must consider [the student’s] claims of stigma and distress against the privacy interest of the other students protected by separate restrooms… </a:t>
            </a:r>
          </a:p>
          <a:p>
            <a:pPr marL="0" indent="0">
              <a:buNone/>
            </a:pPr>
            <a:r>
              <a:rPr lang="en-US" dirty="0" smtClean="0"/>
              <a:t>“Not only is bodily privacy a constitutional right, the need for privacy is even more pronounced in the state educational system.”</a:t>
            </a:r>
          </a:p>
          <a:p>
            <a:pPr marL="0" indent="0">
              <a:buNone/>
            </a:pPr>
            <a:endParaRPr lang="en-US" dirty="0"/>
          </a:p>
          <a:p>
            <a:pPr marL="0" indent="0">
              <a:buNone/>
            </a:pPr>
            <a:r>
              <a:rPr lang="en-US" dirty="0" smtClean="0"/>
              <a:t>Student has appealed to the 4</a:t>
            </a:r>
            <a:r>
              <a:rPr lang="en-US" baseline="30000" dirty="0" smtClean="0"/>
              <a:t>th</a:t>
            </a:r>
            <a:r>
              <a:rPr lang="en-US" dirty="0" smtClean="0"/>
              <a:t> Circuit.</a:t>
            </a:r>
            <a:endParaRPr lang="en-US" dirty="0"/>
          </a:p>
        </p:txBody>
      </p:sp>
    </p:spTree>
    <p:extLst>
      <p:ext uri="{BB962C8B-B14F-4D97-AF65-F5344CB8AC3E}">
        <p14:creationId xmlns:p14="http://schemas.microsoft.com/office/powerpoint/2010/main" val="3330215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1577"/>
            <a:ext cx="7749480" cy="576064"/>
          </a:xfrm>
        </p:spPr>
        <p:txBody>
          <a:bodyPr/>
          <a:lstStyle/>
          <a:p>
            <a:r>
              <a:rPr lang="en-US" sz="2800" dirty="0" smtClean="0"/>
              <a:t>Takeaways…</a:t>
            </a:r>
            <a:endParaRPr lang="en-US" sz="2800" dirty="0"/>
          </a:p>
        </p:txBody>
      </p:sp>
      <p:sp>
        <p:nvSpPr>
          <p:cNvPr id="3" name="Content Placeholder 2"/>
          <p:cNvSpPr>
            <a:spLocks noGrp="1"/>
          </p:cNvSpPr>
          <p:nvPr>
            <p:ph idx="1"/>
          </p:nvPr>
        </p:nvSpPr>
        <p:spPr>
          <a:xfrm>
            <a:off x="615008" y="908720"/>
            <a:ext cx="8084388" cy="4411662"/>
          </a:xfrm>
        </p:spPr>
        <p:txBody>
          <a:bodyPr/>
          <a:lstStyle/>
          <a:p>
            <a:r>
              <a:rPr lang="en-US" sz="2400" dirty="0" smtClean="0"/>
              <a:t>Context matters.  Engage your community!  Be aware of shifting legal and social environment.  State laws vary.</a:t>
            </a:r>
          </a:p>
          <a:p>
            <a:r>
              <a:rPr lang="en-US" sz="2400" dirty="0" smtClean="0"/>
              <a:t>Understand the limits of federal agency “guidance” vis-à-vis the requirements of Title IX.</a:t>
            </a:r>
          </a:p>
          <a:p>
            <a:r>
              <a:rPr lang="en-US" sz="2400" dirty="0" smtClean="0"/>
              <a:t>What are your policy goals?</a:t>
            </a:r>
          </a:p>
          <a:p>
            <a:pPr lvl="1"/>
            <a:r>
              <a:rPr lang="en-US" sz="2400" dirty="0" smtClean="0"/>
              <a:t>Privacy</a:t>
            </a:r>
            <a:endParaRPr lang="en-US" sz="2400" dirty="0"/>
          </a:p>
          <a:p>
            <a:pPr lvl="1"/>
            <a:r>
              <a:rPr lang="en-US" sz="2400" dirty="0" smtClean="0"/>
              <a:t>Safety</a:t>
            </a:r>
            <a:endParaRPr lang="en-US" sz="2400" dirty="0"/>
          </a:p>
          <a:p>
            <a:pPr lvl="1"/>
            <a:r>
              <a:rPr lang="en-US" sz="2400" dirty="0"/>
              <a:t>Student </a:t>
            </a:r>
            <a:r>
              <a:rPr lang="en-US" sz="2400" dirty="0" smtClean="0"/>
              <a:t>Welfare  </a:t>
            </a:r>
            <a:endParaRPr lang="en-US" sz="2400" dirty="0"/>
          </a:p>
          <a:p>
            <a:r>
              <a:rPr lang="en-US" sz="2400" dirty="0" smtClean="0"/>
              <a:t>Working with your COSA attorney is essential.</a:t>
            </a:r>
          </a:p>
          <a:p>
            <a:pPr lvl="1"/>
            <a:r>
              <a:rPr lang="en-US" sz="2400" dirty="0" smtClean="0"/>
              <a:t>More than assessing your legal exposure.</a:t>
            </a:r>
          </a:p>
          <a:p>
            <a:pPr lvl="1"/>
            <a:r>
              <a:rPr lang="en-US" sz="2400" dirty="0" smtClean="0"/>
              <a:t>How do you achieve policy goals within legal framework?</a:t>
            </a:r>
          </a:p>
          <a:p>
            <a:pPr lvl="1"/>
            <a:endParaRPr lang="en-US" dirty="0" smtClean="0"/>
          </a:p>
          <a:p>
            <a:pPr lvl="1"/>
            <a:endParaRPr lang="en-US" dirty="0" smtClean="0"/>
          </a:p>
          <a:p>
            <a:pPr marL="344487" lvl="1" indent="0">
              <a:buNone/>
            </a:pP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35</a:t>
            </a:fld>
            <a:endParaRPr lang="en-US" dirty="0">
              <a:solidFill>
                <a:schemeClr val="tx1"/>
              </a:solidFill>
            </a:endParaRPr>
          </a:p>
        </p:txBody>
      </p:sp>
    </p:spTree>
    <p:extLst>
      <p:ext uri="{BB962C8B-B14F-4D97-AF65-F5344CB8AC3E}">
        <p14:creationId xmlns:p14="http://schemas.microsoft.com/office/powerpoint/2010/main" val="170160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435280" cy="1295400"/>
          </a:xfrm>
        </p:spPr>
        <p:txBody>
          <a:bodyPr/>
          <a:lstStyle/>
          <a:p>
            <a:r>
              <a:rPr lang="en-US" sz="2400" dirty="0" smtClean="0"/>
              <a:t>What is happening on the congressional front? The trend towards a federal definition of bullying and harassment.</a:t>
            </a:r>
            <a:endParaRPr lang="en-US" sz="2400" dirty="0"/>
          </a:p>
        </p:txBody>
      </p:sp>
      <p:sp>
        <p:nvSpPr>
          <p:cNvPr id="3" name="Content Placeholder 2"/>
          <p:cNvSpPr>
            <a:spLocks noGrp="1"/>
          </p:cNvSpPr>
          <p:nvPr>
            <p:ph idx="1"/>
          </p:nvPr>
        </p:nvSpPr>
        <p:spPr/>
        <p:txBody>
          <a:bodyPr/>
          <a:lstStyle/>
          <a:p>
            <a:r>
              <a:rPr lang="en-US" dirty="0" smtClean="0"/>
              <a:t>There is no federal definition of “bullying,” but issue likely to arise next session of Congress.</a:t>
            </a:r>
          </a:p>
          <a:p>
            <a:r>
              <a:rPr lang="en-US" dirty="0" smtClean="0"/>
              <a:t>Since the DCL in 2010 on Bullying and Harassment, there have been 11 bills floated.</a:t>
            </a:r>
          </a:p>
          <a:p>
            <a:r>
              <a:rPr lang="en-US" dirty="0" smtClean="0"/>
              <a:t>This year alone 3 bills were making the rounds.</a:t>
            </a:r>
          </a:p>
          <a:p>
            <a:r>
              <a:rPr lang="en-US" dirty="0" smtClean="0"/>
              <a:t>1 by Sen. Franken (D-MN) and Sen. Baldwin (D-WI) made it to the floor for discussion during cloture.</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36</a:t>
            </a:fld>
            <a:endParaRPr lang="en-US" dirty="0">
              <a:solidFill>
                <a:schemeClr val="tx1"/>
              </a:solidFill>
            </a:endParaRPr>
          </a:p>
        </p:txBody>
      </p:sp>
    </p:spTree>
    <p:extLst>
      <p:ext uri="{BB962C8B-B14F-4D97-AF65-F5344CB8AC3E}">
        <p14:creationId xmlns:p14="http://schemas.microsoft.com/office/powerpoint/2010/main" val="2591199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507288" cy="1295400"/>
          </a:xfrm>
        </p:spPr>
        <p:txBody>
          <a:bodyPr/>
          <a:lstStyle/>
          <a:p>
            <a:r>
              <a:rPr lang="en-US" sz="3600" dirty="0" smtClean="0"/>
              <a:t>Issues with B&amp;H bills in 2015…</a:t>
            </a:r>
            <a:endParaRPr lang="en-US" sz="3600" dirty="0"/>
          </a:p>
        </p:txBody>
      </p:sp>
      <p:sp>
        <p:nvSpPr>
          <p:cNvPr id="3" name="Content Placeholder 2"/>
          <p:cNvSpPr>
            <a:spLocks noGrp="1"/>
          </p:cNvSpPr>
          <p:nvPr>
            <p:ph idx="1"/>
          </p:nvPr>
        </p:nvSpPr>
        <p:spPr/>
        <p:txBody>
          <a:bodyPr/>
          <a:lstStyle/>
          <a:p>
            <a:r>
              <a:rPr lang="en-US" dirty="0" smtClean="0"/>
              <a:t>Congress turns to DOE OCR and federal agencies first for legal framing regardless of party.</a:t>
            </a:r>
          </a:p>
          <a:p>
            <a:r>
              <a:rPr lang="en-US" dirty="0" smtClean="0"/>
              <a:t>NSBA was expert on reframing bills as to correct legal framework.</a:t>
            </a:r>
          </a:p>
          <a:p>
            <a:r>
              <a:rPr lang="en-US" dirty="0" smtClean="0"/>
              <a:t>Strategy by supporters:</a:t>
            </a:r>
          </a:p>
          <a:p>
            <a:pPr lvl="1"/>
            <a:r>
              <a:rPr lang="en-US" dirty="0"/>
              <a:t>T</a:t>
            </a:r>
            <a:r>
              <a:rPr lang="en-US" dirty="0" smtClean="0"/>
              <a:t>o equate B&amp;H with same protections as gender and race.</a:t>
            </a:r>
          </a:p>
          <a:p>
            <a:pPr lvl="1"/>
            <a:r>
              <a:rPr lang="en-US" dirty="0" smtClean="0"/>
              <a:t>Letter by 68 congresspersons to </a:t>
            </a:r>
            <a:r>
              <a:rPr lang="en-US" dirty="0" err="1" smtClean="0"/>
              <a:t>Sec’y</a:t>
            </a:r>
            <a:r>
              <a:rPr lang="en-US" dirty="0" smtClean="0"/>
              <a:t> Duncan.</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37</a:t>
            </a:fld>
            <a:endParaRPr lang="en-US" dirty="0">
              <a:solidFill>
                <a:schemeClr val="tx1"/>
              </a:solidFill>
            </a:endParaRPr>
          </a:p>
        </p:txBody>
      </p:sp>
    </p:spTree>
    <p:extLst>
      <p:ext uri="{BB962C8B-B14F-4D97-AF65-F5344CB8AC3E}">
        <p14:creationId xmlns:p14="http://schemas.microsoft.com/office/powerpoint/2010/main" val="2188857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NSBA supports safe school environments, but urges Title IX analysis. </a:t>
            </a:r>
            <a:endParaRPr lang="en-US" sz="2800" dirty="0"/>
          </a:p>
        </p:txBody>
      </p:sp>
      <p:sp>
        <p:nvSpPr>
          <p:cNvPr id="3" name="Content Placeholder 2"/>
          <p:cNvSpPr>
            <a:spLocks noGrp="1"/>
          </p:cNvSpPr>
          <p:nvPr>
            <p:ph idx="1"/>
          </p:nvPr>
        </p:nvSpPr>
        <p:spPr/>
        <p:txBody>
          <a:bodyPr/>
          <a:lstStyle/>
          <a:p>
            <a:r>
              <a:rPr lang="en-US" sz="2800" dirty="0" smtClean="0"/>
              <a:t>Sen. Franken’s bill would have supported a greater standard for liability than Title IX.  (i.e., the OCR standard for enforcement:  severe, pervasive OR persistent).</a:t>
            </a:r>
          </a:p>
          <a:p>
            <a:r>
              <a:rPr lang="en-US" sz="2800" dirty="0" smtClean="0"/>
              <a:t>Title IX analysis holds liability for schools only:</a:t>
            </a:r>
          </a:p>
          <a:p>
            <a:pPr lvl="1"/>
            <a:r>
              <a:rPr lang="en-US" dirty="0" smtClean="0"/>
              <a:t>where harassment is severe, pervasive and objectively offensive, AND</a:t>
            </a:r>
          </a:p>
          <a:p>
            <a:pPr lvl="1"/>
            <a:r>
              <a:rPr lang="en-US" dirty="0" smtClean="0"/>
              <a:t>School was deliberately indifferent</a:t>
            </a:r>
          </a:p>
          <a:p>
            <a:pPr marL="344487" lvl="1" indent="0">
              <a:buNone/>
            </a:pPr>
            <a:endParaRPr lang="en-US" dirty="0" smtClean="0"/>
          </a:p>
          <a:p>
            <a:pPr marL="344487" lvl="1" indent="0">
              <a:buNone/>
            </a:pP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38</a:t>
            </a:fld>
            <a:endParaRPr lang="en-US" dirty="0">
              <a:solidFill>
                <a:schemeClr val="tx1"/>
              </a:solidFill>
            </a:endParaRPr>
          </a:p>
        </p:txBody>
      </p:sp>
    </p:spTree>
    <p:extLst>
      <p:ext uri="{BB962C8B-B14F-4D97-AF65-F5344CB8AC3E}">
        <p14:creationId xmlns:p14="http://schemas.microsoft.com/office/powerpoint/2010/main" val="3626282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4893">
            <a:off x="2465460" y="2290372"/>
            <a:ext cx="4933658" cy="5099695"/>
          </a:xfrm>
          <a:prstGeom prst="rect">
            <a:avLst/>
          </a:prstGeom>
          <a:ln>
            <a:noFill/>
          </a:ln>
          <a:effectLst>
            <a:outerShdw blurRad="495300" dist="393700" dir="13620000" sx="102000" sy="102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76" y="764704"/>
            <a:ext cx="7543800" cy="1295400"/>
          </a:xfrm>
        </p:spPr>
        <p:txBody>
          <a:bodyPr/>
          <a:lstStyle/>
          <a:p>
            <a:r>
              <a:rPr lang="en-US" sz="2800" dirty="0" smtClean="0"/>
              <a:t>NSBA Local governance language in ESEA reauthorization will impact how federal agencies approach federal guidance and rulemaking!</a:t>
            </a:r>
            <a:endParaRPr lang="en-US" sz="28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39</a:t>
            </a:fld>
            <a:endParaRPr lang="en-US" dirty="0">
              <a:solidFill>
                <a:schemeClr val="tx1"/>
              </a:solidFill>
            </a:endParaRPr>
          </a:p>
        </p:txBody>
      </p:sp>
    </p:spTree>
    <p:extLst>
      <p:ext uri="{BB962C8B-B14F-4D97-AF65-F5344CB8AC3E}">
        <p14:creationId xmlns:p14="http://schemas.microsoft.com/office/powerpoint/2010/main" val="2723140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7543800" cy="1224136"/>
          </a:xfrm>
        </p:spPr>
        <p:txBody>
          <a:bodyPr/>
          <a:lstStyle/>
          <a:p>
            <a:r>
              <a:rPr lang="en-US" sz="2000" i="1" dirty="0" smtClean="0"/>
              <a:t>K.M. v. Tustin Unified School District, </a:t>
            </a:r>
            <a:r>
              <a:rPr lang="en-US" sz="2000" dirty="0" smtClean="0"/>
              <a:t>Nos. 11-562259/12-56224 (9th Cir. Aug. 6, 2013), </a:t>
            </a:r>
            <a:r>
              <a:rPr lang="en-US" sz="2000" i="1" dirty="0" smtClean="0"/>
              <a:t>cert. denied</a:t>
            </a:r>
            <a:r>
              <a:rPr lang="en-US" sz="2000" dirty="0" smtClean="0"/>
              <a:t>, Nos. 13-770, 13-777 (U.S. Sup. Ct. Mar. 4, 2014) </a:t>
            </a:r>
            <a:br>
              <a:rPr lang="en-US" sz="2000" dirty="0" smtClean="0"/>
            </a:br>
            <a:endParaRPr lang="en-US" sz="2000" dirty="0"/>
          </a:p>
        </p:txBody>
      </p:sp>
      <p:sp>
        <p:nvSpPr>
          <p:cNvPr id="3" name="Content Placeholder 2"/>
          <p:cNvSpPr>
            <a:spLocks noGrp="1"/>
          </p:cNvSpPr>
          <p:nvPr>
            <p:ph idx="1"/>
          </p:nvPr>
        </p:nvSpPr>
        <p:spPr>
          <a:xfrm>
            <a:off x="1043608" y="1844824"/>
            <a:ext cx="7283152" cy="4267646"/>
          </a:xfrm>
        </p:spPr>
        <p:txBody>
          <a:bodyPr/>
          <a:lstStyle/>
          <a:p>
            <a:pPr>
              <a:buNone/>
            </a:pPr>
            <a:r>
              <a:rPr lang="en-US" dirty="0" smtClean="0"/>
              <a:t>	Issue:  Does providing FAPE under IDEA satisfy access requirements under the ADA?</a:t>
            </a:r>
            <a:endParaRPr lang="en-US" dirty="0"/>
          </a:p>
        </p:txBody>
      </p:sp>
      <p:sp>
        <p:nvSpPr>
          <p:cNvPr id="4" name="Slide Number Placeholder 3"/>
          <p:cNvSpPr>
            <a:spLocks noGrp="1"/>
          </p:cNvSpPr>
          <p:nvPr>
            <p:ph type="sldNum" sz="quarter" idx="12"/>
          </p:nvPr>
        </p:nvSpPr>
        <p:spPr>
          <a:xfrm>
            <a:off x="6588224" y="6112470"/>
            <a:ext cx="2133600" cy="457200"/>
          </a:xfrm>
        </p:spPr>
        <p:txBody>
          <a:bodyPr/>
          <a:lstStyle/>
          <a:p>
            <a:pPr>
              <a:defRPr/>
            </a:pPr>
            <a:fld id="{676BAF36-1335-495E-ABA5-BAAEC08FBD09}" type="slidenum">
              <a:rPr lang="en-US" smtClean="0"/>
              <a:pPr>
                <a:defRPr/>
              </a:pPr>
              <a:t>4</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t>Salazar v. South San Antonio Independent Sch. Dist</a:t>
            </a:r>
            <a:r>
              <a:rPr lang="en-US" sz="2800" i="1" dirty="0" smtClean="0"/>
              <a:t>. (5</a:t>
            </a:r>
            <a:r>
              <a:rPr lang="en-US" sz="2800" i="1" baseline="30000" dirty="0" smtClean="0"/>
              <a:t>th</a:t>
            </a:r>
            <a:r>
              <a:rPr lang="en-US" sz="2800" i="1" dirty="0" smtClean="0"/>
              <a:t> Cir.)</a:t>
            </a:r>
            <a:endParaRPr lang="en-US" sz="2800" dirty="0"/>
          </a:p>
        </p:txBody>
      </p:sp>
      <p:sp>
        <p:nvSpPr>
          <p:cNvPr id="3" name="Content Placeholder 2"/>
          <p:cNvSpPr>
            <a:spLocks noGrp="1"/>
          </p:cNvSpPr>
          <p:nvPr>
            <p:ph idx="1"/>
          </p:nvPr>
        </p:nvSpPr>
        <p:spPr/>
        <p:txBody>
          <a:bodyPr/>
          <a:lstStyle/>
          <a:p>
            <a:r>
              <a:rPr lang="en-US" sz="3200" b="1" kern="1200" dirty="0">
                <a:solidFill>
                  <a:schemeClr val="tx1"/>
                </a:solidFill>
              </a:rPr>
              <a:t>Issue.</a:t>
            </a:r>
            <a:r>
              <a:rPr lang="en-US" sz="3200" kern="1200" dirty="0">
                <a:solidFill>
                  <a:schemeClr val="tx1"/>
                </a:solidFill>
              </a:rPr>
              <a:t> Whether a school district </a:t>
            </a:r>
            <a:r>
              <a:rPr lang="en-US" sz="3200" kern="1200" dirty="0" smtClean="0">
                <a:solidFill>
                  <a:schemeClr val="tx1"/>
                </a:solidFill>
              </a:rPr>
              <a:t>is liable </a:t>
            </a:r>
            <a:r>
              <a:rPr lang="en-US" sz="3200" kern="1200" dirty="0">
                <a:solidFill>
                  <a:schemeClr val="tx1"/>
                </a:solidFill>
              </a:rPr>
              <a:t>under Title IX </a:t>
            </a:r>
            <a:r>
              <a:rPr lang="en-US" sz="3200" kern="1200" dirty="0" smtClean="0">
                <a:solidFill>
                  <a:schemeClr val="tx1"/>
                </a:solidFill>
              </a:rPr>
              <a:t>for </a:t>
            </a:r>
            <a:r>
              <a:rPr lang="en-US" sz="3200" kern="1200" dirty="0">
                <a:solidFill>
                  <a:schemeClr val="tx1"/>
                </a:solidFill>
              </a:rPr>
              <a:t>the sexual assault of a student by a school principal when the abuser was the only school official with actual knowledge of the wrongdoing.</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40</a:t>
            </a:fld>
            <a:endParaRPr lang="en-US" dirty="0">
              <a:solidFill>
                <a:schemeClr val="tx1"/>
              </a:solidFill>
            </a:endParaRPr>
          </a:p>
        </p:txBody>
      </p:sp>
    </p:spTree>
    <p:extLst>
      <p:ext uri="{BB962C8B-B14F-4D97-AF65-F5344CB8AC3E}">
        <p14:creationId xmlns:p14="http://schemas.microsoft.com/office/powerpoint/2010/main" val="2963979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699" y="260648"/>
            <a:ext cx="8229600" cy="4411662"/>
          </a:xfrm>
        </p:spPr>
        <p:txBody>
          <a:bodyPr/>
          <a:lstStyle/>
          <a:p>
            <a:r>
              <a:rPr lang="en-US" sz="2400" b="1" kern="1200" dirty="0">
                <a:solidFill>
                  <a:schemeClr val="tx1"/>
                </a:solidFill>
              </a:rPr>
              <a:t>Facts of the Case</a:t>
            </a:r>
            <a:r>
              <a:rPr lang="en-US" sz="2400" kern="1200" dirty="0">
                <a:solidFill>
                  <a:schemeClr val="tx1"/>
                </a:solidFill>
              </a:rPr>
              <a:t>. </a:t>
            </a:r>
            <a:endParaRPr lang="en-US" sz="2400" kern="1200" dirty="0" smtClean="0">
              <a:solidFill>
                <a:schemeClr val="tx1"/>
              </a:solidFill>
            </a:endParaRPr>
          </a:p>
          <a:p>
            <a:pPr marL="0" indent="0">
              <a:buNone/>
            </a:pPr>
            <a:endParaRPr lang="en-US" sz="2000" kern="1200" dirty="0">
              <a:solidFill>
                <a:schemeClr val="tx1"/>
              </a:solidFill>
            </a:endParaRPr>
          </a:p>
          <a:p>
            <a:pPr marL="0" indent="0">
              <a:buNone/>
            </a:pPr>
            <a:r>
              <a:rPr lang="en-US" sz="2400" kern="1200" dirty="0" smtClean="0">
                <a:solidFill>
                  <a:schemeClr val="tx1"/>
                </a:solidFill>
              </a:rPr>
              <a:t>Student Adrian </a:t>
            </a:r>
            <a:r>
              <a:rPr lang="en-US" sz="2400" kern="1200" dirty="0">
                <a:solidFill>
                  <a:schemeClr val="tx1"/>
                </a:solidFill>
              </a:rPr>
              <a:t>Salazar, filed a Title IX claim against the South San Antonio Independent School District and its former employee, Michael Alcoser, based on the alleged sexual abuse of Salazar by Alcoser. </a:t>
            </a:r>
            <a:endParaRPr lang="en-US" sz="2400" kern="1200" dirty="0" smtClean="0">
              <a:solidFill>
                <a:schemeClr val="tx1"/>
              </a:solidFill>
            </a:endParaRPr>
          </a:p>
          <a:p>
            <a:pPr marL="0" indent="0">
              <a:buNone/>
            </a:pPr>
            <a:endParaRPr lang="en-US" sz="2400" kern="1200" dirty="0">
              <a:solidFill>
                <a:schemeClr val="tx1"/>
              </a:solidFill>
            </a:endParaRPr>
          </a:p>
          <a:p>
            <a:pPr marL="0" indent="0">
              <a:buNone/>
            </a:pPr>
            <a:r>
              <a:rPr lang="en-US" sz="2400" kern="1200" dirty="0" smtClean="0">
                <a:solidFill>
                  <a:schemeClr val="tx1"/>
                </a:solidFill>
              </a:rPr>
              <a:t>The parties stipulated to the following facts:</a:t>
            </a:r>
          </a:p>
          <a:p>
            <a:pPr marL="0" indent="0">
              <a:buNone/>
            </a:pPr>
            <a:r>
              <a:rPr lang="en-US" sz="2400" kern="1200" dirty="0" smtClean="0">
                <a:solidFill>
                  <a:schemeClr val="tx1"/>
                </a:solidFill>
              </a:rPr>
              <a:t>	(</a:t>
            </a:r>
            <a:r>
              <a:rPr lang="en-US" sz="2400" kern="1200" dirty="0" err="1" smtClean="0">
                <a:solidFill>
                  <a:schemeClr val="tx1"/>
                </a:solidFill>
              </a:rPr>
              <a:t>i</a:t>
            </a:r>
            <a:r>
              <a:rPr lang="en-US" sz="2400" kern="1200" dirty="0">
                <a:solidFill>
                  <a:schemeClr val="tx1"/>
                </a:solidFill>
              </a:rPr>
              <a:t>) Alcoser abused Salazar while Alcoser was the vice principal and principal of two elementary schools in the District; </a:t>
            </a:r>
            <a:endParaRPr lang="en-US" sz="2400" kern="1200" dirty="0" smtClean="0">
              <a:solidFill>
                <a:schemeClr val="tx1"/>
              </a:solidFill>
            </a:endParaRPr>
          </a:p>
          <a:p>
            <a:pPr marL="0" indent="0">
              <a:buNone/>
            </a:pPr>
            <a:r>
              <a:rPr lang="en-US" sz="2400" kern="1200" dirty="0" smtClean="0">
                <a:solidFill>
                  <a:schemeClr val="tx1"/>
                </a:solidFill>
              </a:rPr>
              <a:t>	(</a:t>
            </a:r>
            <a:r>
              <a:rPr lang="en-US" sz="2400" kern="1200" dirty="0">
                <a:solidFill>
                  <a:schemeClr val="tx1"/>
                </a:solidFill>
              </a:rPr>
              <a:t>ii) no one with the District other than Alcoser had knowledge of Alcoser’s abusive conduct; and </a:t>
            </a:r>
            <a:endParaRPr lang="en-US" sz="2400" kern="1200" dirty="0" smtClean="0">
              <a:solidFill>
                <a:schemeClr val="tx1"/>
              </a:solidFill>
            </a:endParaRPr>
          </a:p>
          <a:p>
            <a:pPr marL="0" indent="0">
              <a:buNone/>
            </a:pPr>
            <a:r>
              <a:rPr lang="en-US" sz="2400" kern="1200" dirty="0" smtClean="0">
                <a:solidFill>
                  <a:schemeClr val="tx1"/>
                </a:solidFill>
              </a:rPr>
              <a:t>	(</a:t>
            </a:r>
            <a:r>
              <a:rPr lang="en-US" sz="2400" kern="1200" dirty="0">
                <a:solidFill>
                  <a:schemeClr val="tx1"/>
                </a:solidFill>
              </a:rPr>
              <a:t>iii) Alcoser’s abusive conduct violated the District’s policies. </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41</a:t>
            </a:fld>
            <a:endParaRPr lang="en-US" dirty="0">
              <a:solidFill>
                <a:schemeClr val="tx1"/>
              </a:solidFill>
            </a:endParaRPr>
          </a:p>
        </p:txBody>
      </p:sp>
    </p:spTree>
    <p:extLst>
      <p:ext uri="{BB962C8B-B14F-4D97-AF65-F5344CB8AC3E}">
        <p14:creationId xmlns:p14="http://schemas.microsoft.com/office/powerpoint/2010/main" val="2824028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283" y="692696"/>
            <a:ext cx="8229600" cy="4051622"/>
          </a:xfrm>
        </p:spPr>
        <p:txBody>
          <a:bodyPr/>
          <a:lstStyle/>
          <a:p>
            <a:r>
              <a:rPr lang="en-US" sz="2400" kern="1200" dirty="0">
                <a:solidFill>
                  <a:schemeClr val="tx1"/>
                </a:solidFill>
              </a:rPr>
              <a:t>Based on </a:t>
            </a:r>
            <a:r>
              <a:rPr lang="en-US" sz="2400" kern="1200" dirty="0" smtClean="0">
                <a:solidFill>
                  <a:schemeClr val="tx1"/>
                </a:solidFill>
              </a:rPr>
              <a:t>the </a:t>
            </a:r>
            <a:r>
              <a:rPr lang="en-US" sz="2400" kern="1200" dirty="0">
                <a:solidFill>
                  <a:schemeClr val="tx1"/>
                </a:solidFill>
              </a:rPr>
              <a:t>stipulations, </a:t>
            </a:r>
            <a:r>
              <a:rPr lang="en-US" sz="2400" kern="1200" dirty="0" smtClean="0">
                <a:solidFill>
                  <a:schemeClr val="tx1"/>
                </a:solidFill>
              </a:rPr>
              <a:t>School District </a:t>
            </a:r>
            <a:r>
              <a:rPr lang="en-US" sz="2400" kern="1200" dirty="0">
                <a:solidFill>
                  <a:schemeClr val="tx1"/>
                </a:solidFill>
              </a:rPr>
              <a:t>moved for judgment as a matter of law on the ground that it lacked “actual notice” of the alleged </a:t>
            </a:r>
            <a:r>
              <a:rPr lang="en-US" sz="2400" kern="1200" dirty="0" smtClean="0">
                <a:solidFill>
                  <a:schemeClr val="tx1"/>
                </a:solidFill>
              </a:rPr>
              <a:t>abuse.</a:t>
            </a:r>
          </a:p>
          <a:p>
            <a:r>
              <a:rPr lang="en-US" sz="2400" kern="1200" dirty="0" smtClean="0">
                <a:solidFill>
                  <a:schemeClr val="tx1"/>
                </a:solidFill>
              </a:rPr>
              <a:t>District </a:t>
            </a:r>
            <a:r>
              <a:rPr lang="en-US" sz="2400" kern="1200" dirty="0">
                <a:solidFill>
                  <a:schemeClr val="tx1"/>
                </a:solidFill>
              </a:rPr>
              <a:t>court denied the motion. </a:t>
            </a:r>
            <a:endParaRPr lang="en-US" sz="2400" kern="1200" dirty="0" smtClean="0">
              <a:solidFill>
                <a:schemeClr val="tx1"/>
              </a:solidFill>
            </a:endParaRPr>
          </a:p>
          <a:p>
            <a:r>
              <a:rPr lang="en-US" sz="2400" kern="1200" dirty="0" smtClean="0">
                <a:solidFill>
                  <a:schemeClr val="tx1"/>
                </a:solidFill>
              </a:rPr>
              <a:t>Jury found District </a:t>
            </a:r>
            <a:r>
              <a:rPr lang="en-US" sz="2400" kern="1200" dirty="0">
                <a:solidFill>
                  <a:schemeClr val="tx1"/>
                </a:solidFill>
              </a:rPr>
              <a:t>liable for damages under Title IX, and awarded Salazar $4.5 million in compensatory damages.  </a:t>
            </a:r>
            <a:endParaRPr lang="en-US" sz="2400" kern="1200" dirty="0" smtClean="0">
              <a:solidFill>
                <a:schemeClr val="tx1"/>
              </a:solidFill>
            </a:endParaRPr>
          </a:p>
          <a:p>
            <a:r>
              <a:rPr lang="en-US" sz="2400" kern="1200" dirty="0" smtClean="0">
                <a:solidFill>
                  <a:schemeClr val="tx1"/>
                </a:solidFill>
              </a:rPr>
              <a:t>The </a:t>
            </a:r>
            <a:r>
              <a:rPr lang="en-US" sz="2400" kern="1200" dirty="0">
                <a:solidFill>
                  <a:schemeClr val="tx1"/>
                </a:solidFill>
              </a:rPr>
              <a:t>district court permitted the award, </a:t>
            </a:r>
            <a:r>
              <a:rPr lang="en-US" sz="2400" kern="1200" dirty="0" smtClean="0">
                <a:solidFill>
                  <a:schemeClr val="tx1"/>
                </a:solidFill>
              </a:rPr>
              <a:t>imputing perpetrator’s knowledge to the district. </a:t>
            </a:r>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42</a:t>
            </a:fld>
            <a:endParaRPr lang="en-US" dirty="0">
              <a:solidFill>
                <a:schemeClr val="tx1"/>
              </a:solidFill>
            </a:endParaRPr>
          </a:p>
        </p:txBody>
      </p:sp>
    </p:spTree>
    <p:extLst>
      <p:ext uri="{BB962C8B-B14F-4D97-AF65-F5344CB8AC3E}">
        <p14:creationId xmlns:p14="http://schemas.microsoft.com/office/powerpoint/2010/main" val="1874783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20250"/>
          </a:xfrm>
        </p:spPr>
        <p:txBody>
          <a:bodyPr/>
          <a:lstStyle/>
          <a:p>
            <a:r>
              <a:rPr lang="en-US" sz="2400" dirty="0" smtClean="0"/>
              <a:t>NSBA’s brief written by Lisa Brown of Thompson &amp; Horton argues…</a:t>
            </a:r>
            <a:endParaRPr lang="en-US" sz="2400" dirty="0"/>
          </a:p>
        </p:txBody>
      </p:sp>
      <p:sp>
        <p:nvSpPr>
          <p:cNvPr id="3" name="Content Placeholder 2"/>
          <p:cNvSpPr>
            <a:spLocks noGrp="1"/>
          </p:cNvSpPr>
          <p:nvPr>
            <p:ph idx="1"/>
          </p:nvPr>
        </p:nvSpPr>
        <p:spPr>
          <a:xfrm>
            <a:off x="457200" y="1439613"/>
            <a:ext cx="8229600" cy="4411662"/>
          </a:xfrm>
        </p:spPr>
        <p:txBody>
          <a:bodyPr/>
          <a:lstStyle/>
          <a:p>
            <a:r>
              <a:rPr lang="en-US" sz="2000" dirty="0" smtClean="0"/>
              <a:t>Liability </a:t>
            </a:r>
            <a:r>
              <a:rPr lang="en-US" sz="2000" dirty="0"/>
              <a:t>regime created by the district court’s decision will dramatically expand school district liability under Title IX in a manner not contemplated by the law. </a:t>
            </a:r>
            <a:endParaRPr lang="en-US" sz="2000" dirty="0" smtClean="0"/>
          </a:p>
          <a:p>
            <a:r>
              <a:rPr lang="en-US" sz="2000" dirty="0" smtClean="0"/>
              <a:t>5</a:t>
            </a:r>
            <a:r>
              <a:rPr lang="en-US" sz="2000" baseline="30000" dirty="0" smtClean="0"/>
              <a:t>th</a:t>
            </a:r>
            <a:r>
              <a:rPr lang="en-US" sz="2000" dirty="0" smtClean="0"/>
              <a:t> Cir. should apply standard </a:t>
            </a:r>
            <a:r>
              <a:rPr lang="en-US" sz="2000" dirty="0"/>
              <a:t>set forth </a:t>
            </a:r>
            <a:r>
              <a:rPr lang="en-US" sz="2000" dirty="0" smtClean="0"/>
              <a:t>by Supremes in </a:t>
            </a:r>
            <a:r>
              <a:rPr lang="en-US" sz="2000" i="1" dirty="0" err="1"/>
              <a:t>Gebser</a:t>
            </a:r>
            <a:r>
              <a:rPr lang="en-US" sz="2000" i="1" dirty="0"/>
              <a:t> v. Lago Vista </a:t>
            </a:r>
            <a:r>
              <a:rPr lang="en-US" sz="2000" i="1" dirty="0" err="1"/>
              <a:t>Indep</a:t>
            </a:r>
            <a:r>
              <a:rPr lang="en-US" sz="2000" i="1" dirty="0"/>
              <a:t>. Sch. Dist., </a:t>
            </a:r>
            <a:r>
              <a:rPr lang="en-US" sz="2000" dirty="0"/>
              <a:t>324 U.S. 274 (1998)</a:t>
            </a:r>
            <a:r>
              <a:rPr lang="en-US" sz="2000" i="1" dirty="0"/>
              <a:t>,</a:t>
            </a:r>
            <a:r>
              <a:rPr lang="en-US" sz="2000" dirty="0"/>
              <a:t> </a:t>
            </a:r>
            <a:r>
              <a:rPr lang="en-US" sz="2000" dirty="0" smtClean="0"/>
              <a:t>that </a:t>
            </a:r>
            <a:r>
              <a:rPr lang="en-US" sz="2000" dirty="0"/>
              <a:t>the knowledge of a wrongdoer of his own sexual misconduct does not satisfy the actual knowledge requirement.  </a:t>
            </a:r>
          </a:p>
          <a:p>
            <a:r>
              <a:rPr lang="en-US" sz="2000" dirty="0" smtClean="0"/>
              <a:t>Rationale:  Likelihood of wrongdoer not reporting his/her </a:t>
            </a:r>
            <a:r>
              <a:rPr lang="en-US" sz="2000" dirty="0"/>
              <a:t>misdeeds </a:t>
            </a:r>
            <a:r>
              <a:rPr lang="en-US" sz="2000" dirty="0" smtClean="0"/>
              <a:t>means district </a:t>
            </a:r>
            <a:r>
              <a:rPr lang="en-US" sz="2000" dirty="0"/>
              <a:t>has no actual knowledge of </a:t>
            </a:r>
            <a:r>
              <a:rPr lang="en-US" sz="2000" dirty="0" smtClean="0"/>
              <a:t>harm </a:t>
            </a:r>
            <a:r>
              <a:rPr lang="en-US" sz="2000" dirty="0"/>
              <a:t>and no opportunity </a:t>
            </a:r>
            <a:r>
              <a:rPr lang="en-US" sz="2000" dirty="0" smtClean="0"/>
              <a:t>fix it. </a:t>
            </a:r>
          </a:p>
          <a:p>
            <a:r>
              <a:rPr lang="en-US" sz="2000" dirty="0" smtClean="0"/>
              <a:t>Ruling </a:t>
            </a:r>
            <a:r>
              <a:rPr lang="en-US" sz="2000" dirty="0"/>
              <a:t>would make </a:t>
            </a:r>
            <a:r>
              <a:rPr lang="en-US" sz="2000" dirty="0" smtClean="0"/>
              <a:t>school </a:t>
            </a:r>
            <a:r>
              <a:rPr lang="en-US" sz="2000" dirty="0"/>
              <a:t>district strictly liable for </a:t>
            </a:r>
            <a:r>
              <a:rPr lang="en-US" sz="2000" dirty="0" smtClean="0"/>
              <a:t>covert  </a:t>
            </a:r>
            <a:r>
              <a:rPr lang="en-US" sz="2000" dirty="0"/>
              <a:t>misconduct of </a:t>
            </a:r>
            <a:r>
              <a:rPr lang="en-US" sz="2000" dirty="0" smtClean="0"/>
              <a:t>officials, even where </a:t>
            </a:r>
            <a:r>
              <a:rPr lang="en-US" sz="2000" dirty="0"/>
              <a:t>offending official’s activities violate the district’s own policies. </a:t>
            </a:r>
            <a:endParaRPr lang="en-US" sz="2000" dirty="0" smtClean="0"/>
          </a:p>
          <a:p>
            <a:r>
              <a:rPr lang="en-US" sz="2000" dirty="0" smtClean="0"/>
              <a:t>Actual knowledge </a:t>
            </a:r>
            <a:r>
              <a:rPr lang="en-US" sz="2000" dirty="0"/>
              <a:t>or opportunity to </a:t>
            </a:r>
            <a:r>
              <a:rPr lang="en-US" sz="2000" dirty="0" smtClean="0"/>
              <a:t>correct is essential to school liability under Title IX.</a:t>
            </a: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43</a:t>
            </a:fld>
            <a:endParaRPr lang="en-US" dirty="0">
              <a:solidFill>
                <a:schemeClr val="tx1"/>
              </a:solidFill>
            </a:endParaRPr>
          </a:p>
        </p:txBody>
      </p:sp>
    </p:spTree>
    <p:extLst>
      <p:ext uri="{BB962C8B-B14F-4D97-AF65-F5344CB8AC3E}">
        <p14:creationId xmlns:p14="http://schemas.microsoft.com/office/powerpoint/2010/main" val="2918889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3448"/>
            <a:ext cx="8964488" cy="1295400"/>
          </a:xfrm>
        </p:spPr>
        <p:txBody>
          <a:bodyPr/>
          <a:lstStyle/>
          <a:p>
            <a:r>
              <a:rPr lang="x-none" sz="2400" i="1" dirty="0"/>
              <a:t>Ohio v. Clark</a:t>
            </a:r>
            <a:r>
              <a:rPr lang="x-none" sz="2400" dirty="0"/>
              <a:t>, No. 13-1352 (cert. granted, U.S. S. Ct.)</a:t>
            </a:r>
            <a:endParaRPr lang="en-US" sz="2400" dirty="0"/>
          </a:p>
        </p:txBody>
      </p:sp>
      <p:sp>
        <p:nvSpPr>
          <p:cNvPr id="3" name="Content Placeholder 2"/>
          <p:cNvSpPr>
            <a:spLocks noGrp="1"/>
          </p:cNvSpPr>
          <p:nvPr>
            <p:ph idx="1"/>
          </p:nvPr>
        </p:nvSpPr>
        <p:spPr>
          <a:xfrm>
            <a:off x="827584" y="1772816"/>
            <a:ext cx="7725544" cy="4411662"/>
          </a:xfrm>
        </p:spPr>
        <p:txBody>
          <a:bodyPr/>
          <a:lstStyle/>
          <a:p>
            <a:pPr marL="0" indent="0">
              <a:buNone/>
            </a:pPr>
            <a:r>
              <a:rPr lang="en-US" sz="2800" dirty="0" smtClean="0"/>
              <a:t>Issue: Whether </a:t>
            </a:r>
            <a:r>
              <a:rPr lang="en-US" sz="2800" dirty="0"/>
              <a:t>teachers or other school personnel who are mandatory child abuse reporters should be treated as law enforcement agents for purposes of the Confrontation Clause. </a:t>
            </a:r>
            <a:r>
              <a:rPr lang="x-none" sz="1400" dirty="0"/>
              <a:t>	</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44</a:t>
            </a:fld>
            <a:endParaRPr lang="en-US" dirty="0">
              <a:solidFill>
                <a:schemeClr val="tx1"/>
              </a:solidFill>
            </a:endParaRPr>
          </a:p>
        </p:txBody>
      </p:sp>
    </p:spTree>
    <p:extLst>
      <p:ext uri="{BB962C8B-B14F-4D97-AF65-F5344CB8AC3E}">
        <p14:creationId xmlns:p14="http://schemas.microsoft.com/office/powerpoint/2010/main" val="687718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86482"/>
          </a:xfrm>
        </p:spPr>
        <p:txBody>
          <a:bodyPr/>
          <a:lstStyle/>
          <a:p>
            <a:r>
              <a:rPr lang="en-US" sz="3600" dirty="0" smtClean="0"/>
              <a:t>Facts:</a:t>
            </a:r>
            <a:endParaRPr lang="en-US" sz="3600" dirty="0"/>
          </a:p>
        </p:txBody>
      </p:sp>
      <p:sp>
        <p:nvSpPr>
          <p:cNvPr id="3" name="Content Placeholder 2"/>
          <p:cNvSpPr>
            <a:spLocks noGrp="1"/>
          </p:cNvSpPr>
          <p:nvPr>
            <p:ph idx="1"/>
          </p:nvPr>
        </p:nvSpPr>
        <p:spPr>
          <a:xfrm>
            <a:off x="457200" y="1124744"/>
            <a:ext cx="8229600" cy="5006181"/>
          </a:xfrm>
        </p:spPr>
        <p:txBody>
          <a:bodyPr/>
          <a:lstStyle/>
          <a:p>
            <a:r>
              <a:rPr lang="x-none" sz="2400" dirty="0"/>
              <a:t>his girlfriend’s three year old son.  </a:t>
            </a:r>
            <a:endParaRPr lang="en-US" sz="2400" dirty="0"/>
          </a:p>
          <a:p>
            <a:r>
              <a:rPr lang="en-US" sz="2400" dirty="0"/>
              <a:t>Charge stemmed from CPS and Police Investigation.</a:t>
            </a:r>
          </a:p>
          <a:p>
            <a:r>
              <a:rPr lang="en-US" sz="2400" dirty="0"/>
              <a:t>CPS and Police had </a:t>
            </a:r>
            <a:r>
              <a:rPr lang="x-none" sz="2400" dirty="0"/>
              <a:t>received a report of suspected abuse from a teacher at a Head Start center.</a:t>
            </a:r>
            <a:endParaRPr lang="en-US" sz="2400" dirty="0"/>
          </a:p>
          <a:p>
            <a:r>
              <a:rPr lang="en-US" sz="2400" dirty="0"/>
              <a:t>Teacher notice </a:t>
            </a:r>
            <a:r>
              <a:rPr lang="x-none" sz="2400" dirty="0"/>
              <a:t>injuries on </a:t>
            </a:r>
            <a:r>
              <a:rPr lang="en-US" sz="2400" dirty="0"/>
              <a:t>c</a:t>
            </a:r>
            <a:r>
              <a:rPr lang="x-none" sz="2400" dirty="0"/>
              <a:t>hild’s body</a:t>
            </a:r>
            <a:r>
              <a:rPr lang="en-US" sz="2400" dirty="0"/>
              <a:t> and </a:t>
            </a:r>
            <a:r>
              <a:rPr lang="x-none" sz="2400" dirty="0"/>
              <a:t>asked child how he received the injuries.  </a:t>
            </a:r>
            <a:endParaRPr lang="en-US" sz="2400" dirty="0"/>
          </a:p>
          <a:p>
            <a:r>
              <a:rPr lang="en-US" sz="2400" dirty="0"/>
              <a:t>Child eventually identified Clark as perpetrator.</a:t>
            </a:r>
          </a:p>
          <a:p>
            <a:r>
              <a:rPr lang="en-US" sz="2400" dirty="0"/>
              <a:t>Because </a:t>
            </a:r>
            <a:r>
              <a:rPr lang="x-none" sz="2400" dirty="0"/>
              <a:t>child was deemed incompetent to testify.</a:t>
            </a:r>
            <a:endParaRPr lang="en-US" sz="2400" dirty="0"/>
          </a:p>
          <a:p>
            <a:r>
              <a:rPr lang="en-US" sz="2400" dirty="0"/>
              <a:t>But, teacher’s testimony admitted to support charge that Clark was the perpetrator.</a:t>
            </a:r>
          </a:p>
          <a:p>
            <a:r>
              <a:rPr lang="en-US" sz="2400" dirty="0"/>
              <a:t>Clark was</a:t>
            </a:r>
            <a:r>
              <a:rPr lang="x-none" sz="2400" dirty="0"/>
              <a:t> convicted and sentenced to 28 years in prison. </a:t>
            </a:r>
            <a:endParaRPr lang="en-US" sz="2400" dirty="0"/>
          </a:p>
          <a:p>
            <a:r>
              <a:rPr lang="x-none" sz="2400" dirty="0" smtClean="0"/>
              <a:t>Darius </a:t>
            </a:r>
            <a:r>
              <a:rPr lang="x-none" sz="2400" dirty="0"/>
              <a:t>Clark was charged with </a:t>
            </a:r>
            <a:r>
              <a:rPr lang="x-none" sz="2400" dirty="0" smtClean="0"/>
              <a:t>abusing</a:t>
            </a:r>
            <a:r>
              <a:rPr lang="en-US" sz="2400" dirty="0" smtClean="0"/>
              <a:t>.</a:t>
            </a:r>
            <a:r>
              <a:rPr lang="x-none" sz="1400" dirty="0"/>
              <a:t>	</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45</a:t>
            </a:fld>
            <a:endParaRPr lang="en-US" dirty="0">
              <a:solidFill>
                <a:schemeClr val="tx1"/>
              </a:solidFill>
            </a:endParaRPr>
          </a:p>
        </p:txBody>
      </p:sp>
    </p:spTree>
    <p:extLst>
      <p:ext uri="{BB962C8B-B14F-4D97-AF65-F5344CB8AC3E}">
        <p14:creationId xmlns:p14="http://schemas.microsoft.com/office/powerpoint/2010/main" val="1913322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7543800" cy="1295400"/>
          </a:xfrm>
        </p:spPr>
        <p:txBody>
          <a:bodyPr/>
          <a:lstStyle/>
          <a:p>
            <a:r>
              <a:rPr lang="en-US" sz="2800" dirty="0" smtClean="0"/>
              <a:t>Plaintiff wins in state courts…</a:t>
            </a:r>
            <a:endParaRPr lang="en-US" sz="2800" dirty="0"/>
          </a:p>
        </p:txBody>
      </p:sp>
      <p:sp>
        <p:nvSpPr>
          <p:cNvPr id="3" name="Content Placeholder 2"/>
          <p:cNvSpPr>
            <a:spLocks noGrp="1"/>
          </p:cNvSpPr>
          <p:nvPr>
            <p:ph idx="1"/>
          </p:nvPr>
        </p:nvSpPr>
        <p:spPr>
          <a:xfrm>
            <a:off x="506438" y="1516373"/>
            <a:ext cx="8229600" cy="4411662"/>
          </a:xfrm>
        </p:spPr>
        <p:txBody>
          <a:bodyPr/>
          <a:lstStyle/>
          <a:p>
            <a:r>
              <a:rPr lang="en-US" sz="2400" dirty="0"/>
              <a:t>S</a:t>
            </a:r>
            <a:r>
              <a:rPr lang="x-none" sz="2400" dirty="0" smtClean="0"/>
              <a:t>tate </a:t>
            </a:r>
            <a:r>
              <a:rPr lang="x-none" sz="2400" dirty="0"/>
              <a:t>appellate court later reversed the conviction. </a:t>
            </a:r>
            <a:endParaRPr lang="en-US" sz="2400" dirty="0" smtClean="0"/>
          </a:p>
          <a:p>
            <a:r>
              <a:rPr lang="x-none" sz="2400" dirty="0" smtClean="0"/>
              <a:t>The </a:t>
            </a:r>
            <a:r>
              <a:rPr lang="x-none" sz="2400" dirty="0"/>
              <a:t>Ohio Supreme Court upheld the reversal, finding that when teachers suspect and “investigate” child abuse, including asking questions about the identity of the perpetrator, they are acting as law enforcement agents. </a:t>
            </a:r>
            <a:endParaRPr lang="en-US" sz="2400" dirty="0" smtClean="0"/>
          </a:p>
          <a:p>
            <a:r>
              <a:rPr lang="en-US" sz="2400" dirty="0" smtClean="0"/>
              <a:t>Victim </a:t>
            </a:r>
            <a:r>
              <a:rPr lang="x-none" sz="2400" dirty="0" smtClean="0"/>
              <a:t>statements </a:t>
            </a:r>
            <a:r>
              <a:rPr lang="en-US" sz="2400" dirty="0" smtClean="0"/>
              <a:t>are </a:t>
            </a:r>
            <a:r>
              <a:rPr lang="x-none" sz="2400" dirty="0" smtClean="0"/>
              <a:t>subject </a:t>
            </a:r>
            <a:r>
              <a:rPr lang="x-none" sz="2400" dirty="0"/>
              <a:t>to the Confrontation Clause. </a:t>
            </a:r>
            <a:endParaRPr lang="en-US" sz="2400" dirty="0" smtClean="0"/>
          </a:p>
          <a:p>
            <a:r>
              <a:rPr lang="x-none" sz="2400" dirty="0" smtClean="0"/>
              <a:t>The </a:t>
            </a:r>
            <a:r>
              <a:rPr lang="x-none" sz="2400" dirty="0"/>
              <a:t>U.S. Supreme Court granted the State of Ohio’s request for review. </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46</a:t>
            </a:fld>
            <a:endParaRPr lang="en-US" dirty="0">
              <a:solidFill>
                <a:schemeClr val="tx1"/>
              </a:solidFill>
            </a:endParaRPr>
          </a:p>
        </p:txBody>
      </p:sp>
    </p:spTree>
    <p:extLst>
      <p:ext uri="{BB962C8B-B14F-4D97-AF65-F5344CB8AC3E}">
        <p14:creationId xmlns:p14="http://schemas.microsoft.com/office/powerpoint/2010/main" val="3429563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424936" cy="4502125"/>
          </a:xfrm>
        </p:spPr>
        <p:txBody>
          <a:bodyPr/>
          <a:lstStyle/>
          <a:p>
            <a:r>
              <a:rPr lang="en-US" sz="2800" dirty="0" smtClean="0"/>
              <a:t>T</a:t>
            </a:r>
            <a:r>
              <a:rPr lang="x-none" sz="2800" dirty="0" smtClean="0"/>
              <a:t>reating </a:t>
            </a:r>
            <a:r>
              <a:rPr lang="x-none" sz="2800" dirty="0"/>
              <a:t>school personnel as </a:t>
            </a:r>
            <a:r>
              <a:rPr lang="en-US" sz="2800" dirty="0" smtClean="0"/>
              <a:t>LEOs confuses educator role in </a:t>
            </a:r>
            <a:r>
              <a:rPr lang="x-none" sz="2800" dirty="0" smtClean="0"/>
              <a:t>protecting children</a:t>
            </a:r>
            <a:r>
              <a:rPr lang="en-US" sz="2800" dirty="0" smtClean="0"/>
              <a:t>.</a:t>
            </a:r>
          </a:p>
          <a:p>
            <a:r>
              <a:rPr lang="en-US" sz="2800" dirty="0" smtClean="0"/>
              <a:t>Schools have responsibility under state laws to report suspected abuse.</a:t>
            </a:r>
          </a:p>
          <a:p>
            <a:r>
              <a:rPr lang="en-US" sz="2800" dirty="0" smtClean="0"/>
              <a:t>School officials play key role in protecting children through mandated reporting.</a:t>
            </a:r>
          </a:p>
          <a:p>
            <a:r>
              <a:rPr lang="en-US" sz="2800" dirty="0" smtClean="0"/>
              <a:t>School’s role in this is not to investigate crime but to prevent further harm.</a:t>
            </a:r>
          </a:p>
          <a:p>
            <a:r>
              <a:rPr lang="en-US" sz="2800" dirty="0" smtClean="0"/>
              <a:t>Schools not equipped to provided law enforcement training to </a:t>
            </a:r>
            <a:r>
              <a:rPr lang="en-US" sz="2800" dirty="0" smtClean="0"/>
              <a:t>employees.</a:t>
            </a:r>
            <a:endParaRPr lang="en-US" sz="2800" dirty="0" smtClean="0"/>
          </a:p>
          <a:p>
            <a:r>
              <a:rPr lang="en-US" sz="2800" dirty="0" smtClean="0"/>
              <a:t>Problems with potential liability school officials are reclassified as LEOs.</a:t>
            </a:r>
            <a:r>
              <a:rPr lang="x-none" sz="2800" dirty="0" smtClean="0"/>
              <a:t> </a:t>
            </a:r>
            <a:endParaRPr lang="en-US" sz="2800" dirty="0"/>
          </a:p>
          <a:p>
            <a:pPr marL="0" indent="0">
              <a:buNone/>
            </a:pPr>
            <a:r>
              <a:rPr lang="x-none" sz="1400" dirty="0"/>
              <a:t>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47</a:t>
            </a:fld>
            <a:endParaRPr lang="en-US" dirty="0">
              <a:solidFill>
                <a:schemeClr val="tx1"/>
              </a:solidFill>
            </a:endParaRPr>
          </a:p>
        </p:txBody>
      </p:sp>
      <p:sp>
        <p:nvSpPr>
          <p:cNvPr id="5" name="Title 4"/>
          <p:cNvSpPr>
            <a:spLocks noGrp="1"/>
          </p:cNvSpPr>
          <p:nvPr>
            <p:ph type="title"/>
          </p:nvPr>
        </p:nvSpPr>
        <p:spPr/>
        <p:txBody>
          <a:bodyPr/>
          <a:lstStyle/>
          <a:p>
            <a:r>
              <a:rPr lang="x-none" sz="2800" dirty="0"/>
              <a:t>NSBA</a:t>
            </a:r>
            <a:r>
              <a:rPr lang="en-US" sz="2800" dirty="0"/>
              <a:t>’s brief </a:t>
            </a:r>
            <a:r>
              <a:rPr lang="en-US" sz="2800" dirty="0" smtClean="0"/>
              <a:t>argued: </a:t>
            </a:r>
            <a:r>
              <a:rPr lang="en-US" sz="4000" dirty="0"/>
              <a:t/>
            </a:r>
            <a:br>
              <a:rPr lang="en-US" sz="4000" dirty="0"/>
            </a:br>
            <a:endParaRPr lang="en-US" dirty="0"/>
          </a:p>
        </p:txBody>
      </p:sp>
    </p:spTree>
    <p:extLst>
      <p:ext uri="{BB962C8B-B14F-4D97-AF65-F5344CB8AC3E}">
        <p14:creationId xmlns:p14="http://schemas.microsoft.com/office/powerpoint/2010/main" val="2163912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3528" y="-171400"/>
            <a:ext cx="8504657" cy="1728192"/>
          </a:xfrm>
          <a:prstGeom prst="rect">
            <a:avLst/>
          </a:prstGeom>
        </p:spPr>
      </p:pic>
      <p:sp>
        <p:nvSpPr>
          <p:cNvPr id="3" name="Content Placeholder 2"/>
          <p:cNvSpPr>
            <a:spLocks noGrp="1"/>
          </p:cNvSpPr>
          <p:nvPr>
            <p:ph idx="1"/>
          </p:nvPr>
        </p:nvSpPr>
        <p:spPr>
          <a:xfrm>
            <a:off x="179512" y="980728"/>
            <a:ext cx="8507288" cy="5400600"/>
          </a:xfrm>
        </p:spPr>
        <p:txBody>
          <a:bodyPr/>
          <a:lstStyle/>
          <a:p>
            <a:r>
              <a:rPr lang="en-US" sz="3200" dirty="0" smtClean="0"/>
              <a:t>County </a:t>
            </a:r>
            <a:r>
              <a:rPr lang="en-US" sz="3200" dirty="0"/>
              <a:t>Assistant Prosecutor </a:t>
            </a:r>
            <a:r>
              <a:rPr lang="en-US" sz="3200" dirty="0" smtClean="0"/>
              <a:t>and Asst. U.S</a:t>
            </a:r>
            <a:r>
              <a:rPr lang="en-US" sz="3200" dirty="0"/>
              <a:t>. Solicitor General </a:t>
            </a:r>
            <a:r>
              <a:rPr lang="en-US" sz="3200" dirty="0" smtClean="0"/>
              <a:t>argued the </a:t>
            </a:r>
            <a:r>
              <a:rPr lang="en-US" sz="3200" dirty="0"/>
              <a:t>lower court rulings misinterpreted the Constitution by “viewing teachers as </a:t>
            </a:r>
            <a:r>
              <a:rPr lang="en-US" sz="3200" dirty="0" smtClean="0"/>
              <a:t>police.” </a:t>
            </a:r>
          </a:p>
          <a:p>
            <a:r>
              <a:rPr lang="en-US" sz="3200" dirty="0" smtClean="0"/>
              <a:t>Justice </a:t>
            </a:r>
            <a:r>
              <a:rPr lang="en-US" sz="3200" dirty="0"/>
              <a:t>Ginsberg </a:t>
            </a:r>
            <a:r>
              <a:rPr lang="en-US" sz="3200" dirty="0" smtClean="0"/>
              <a:t>questioned why unreliable statements by a child should </a:t>
            </a:r>
            <a:r>
              <a:rPr lang="en-US" sz="3200" dirty="0"/>
              <a:t>be deemed reliable enough to admit as </a:t>
            </a:r>
            <a:r>
              <a:rPr lang="en-US" sz="3200" dirty="0" smtClean="0"/>
              <a:t>evidence </a:t>
            </a:r>
            <a:r>
              <a:rPr lang="en-US" sz="3200" dirty="0"/>
              <a:t>if they’re from </a:t>
            </a:r>
            <a:r>
              <a:rPr lang="en-US" sz="3200" dirty="0" smtClean="0"/>
              <a:t>teachers.</a:t>
            </a:r>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48</a:t>
            </a:fld>
            <a:endParaRPr lang="en-US" dirty="0">
              <a:solidFill>
                <a:schemeClr val="tx1"/>
              </a:solidFill>
            </a:endParaRPr>
          </a:p>
        </p:txBody>
      </p:sp>
      <p:pic>
        <p:nvPicPr>
          <p:cNvPr id="1026" name="Picture 2" descr="http://p.fod4.com/p/media/abd3f37c27/GVWZaJC6QCOahCnU3OSg_Ruth%20Bader%20Ginsburg%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764687"/>
            <a:ext cx="1144793" cy="148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59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851098"/>
            <a:ext cx="7543800" cy="1641797"/>
          </a:xfrm>
        </p:spPr>
        <p:txBody>
          <a:bodyPr/>
          <a:lstStyle/>
          <a:p>
            <a:r>
              <a:rPr lang="en-US" sz="2400" dirty="0" smtClean="0"/>
              <a:t/>
            </a:r>
            <a:br>
              <a:rPr lang="en-US" sz="2400" dirty="0" smtClean="0"/>
            </a:br>
            <a:r>
              <a:rPr lang="en-US" sz="2400" dirty="0"/>
              <a:t/>
            </a:r>
            <a:br>
              <a:rPr lang="en-US" sz="2400" dirty="0"/>
            </a:br>
            <a:r>
              <a:rPr lang="en-US" sz="2400" dirty="0" smtClean="0"/>
              <a:t>Justices seemed sympathetic </a:t>
            </a:r>
            <a:r>
              <a:rPr lang="en-US" sz="2400" dirty="0"/>
              <a:t>to </a:t>
            </a:r>
            <a:r>
              <a:rPr lang="en-US" sz="2400" dirty="0" smtClean="0"/>
              <a:t>county’s </a:t>
            </a:r>
            <a:r>
              <a:rPr lang="en-US" sz="2400" dirty="0"/>
              <a:t>argument that statements small children give to their teachers </a:t>
            </a:r>
            <a:r>
              <a:rPr lang="en-US" sz="2400" dirty="0" smtClean="0"/>
              <a:t>do not equal statements to LEOs.</a:t>
            </a:r>
            <a:r>
              <a:rPr lang="en-US" sz="4000" dirty="0"/>
              <a:t/>
            </a:r>
            <a:br>
              <a:rPr lang="en-US" sz="4000" dirty="0"/>
            </a:br>
            <a:endParaRPr lang="en-US" dirty="0"/>
          </a:p>
        </p:txBody>
      </p:sp>
      <p:sp>
        <p:nvSpPr>
          <p:cNvPr id="3" name="Content Placeholder 2"/>
          <p:cNvSpPr>
            <a:spLocks noGrp="1"/>
          </p:cNvSpPr>
          <p:nvPr>
            <p:ph idx="1"/>
          </p:nvPr>
        </p:nvSpPr>
        <p:spPr>
          <a:xfrm>
            <a:off x="734888" y="2146499"/>
            <a:ext cx="8229600" cy="4107642"/>
          </a:xfrm>
        </p:spPr>
        <p:txBody>
          <a:bodyPr/>
          <a:lstStyle/>
          <a:p>
            <a:pPr marL="0" indent="0">
              <a:buNone/>
            </a:pPr>
            <a:endParaRPr lang="en-US" sz="2800" dirty="0" smtClean="0"/>
          </a:p>
          <a:p>
            <a:pPr marL="0" indent="0">
              <a:buNone/>
            </a:pPr>
            <a:r>
              <a:rPr lang="en-US" sz="2800" i="1" dirty="0" smtClean="0"/>
              <a:t>“</a:t>
            </a:r>
            <a:r>
              <a:rPr lang="en-US" sz="2800" i="1" dirty="0"/>
              <a:t>It’s a leap to assume the child </a:t>
            </a:r>
            <a:endParaRPr lang="en-US" sz="2800" i="1" dirty="0" smtClean="0"/>
          </a:p>
          <a:p>
            <a:pPr marL="0" indent="0">
              <a:buNone/>
            </a:pPr>
            <a:r>
              <a:rPr lang="en-US" sz="2800" i="1" dirty="0" smtClean="0"/>
              <a:t> understands the criminal </a:t>
            </a:r>
            <a:r>
              <a:rPr lang="en-US" sz="2800" i="1" dirty="0"/>
              <a:t>process</a:t>
            </a:r>
            <a:r>
              <a:rPr lang="en-US" sz="2800" dirty="0"/>
              <a:t>,” </a:t>
            </a:r>
            <a:r>
              <a:rPr lang="en-US" sz="2800" dirty="0" smtClean="0"/>
              <a:t>Sotomayor.</a:t>
            </a:r>
          </a:p>
          <a:p>
            <a:pPr marL="0" indent="0">
              <a:buNone/>
            </a:pPr>
            <a:endParaRPr lang="en-US" sz="2800" dirty="0" smtClean="0"/>
          </a:p>
          <a:p>
            <a:pPr marL="0" indent="0">
              <a:buNone/>
            </a:pPr>
            <a:r>
              <a:rPr lang="en-US" sz="2800" dirty="0"/>
              <a:t>	</a:t>
            </a:r>
            <a:r>
              <a:rPr lang="en-US" sz="2800" dirty="0" smtClean="0"/>
              <a:t>	</a:t>
            </a:r>
            <a:r>
              <a:rPr lang="en-US" sz="2800" i="1" dirty="0" smtClean="0"/>
              <a:t>“The </a:t>
            </a:r>
            <a:r>
              <a:rPr lang="en-US" sz="2800" i="1" dirty="0"/>
              <a:t>teacher is concerned about the </a:t>
            </a:r>
            <a:r>
              <a:rPr lang="en-US" sz="2800" i="1" dirty="0" smtClean="0"/>
              <a:t>		safety of </a:t>
            </a:r>
            <a:r>
              <a:rPr lang="en-US" sz="2800" i="1" dirty="0"/>
              <a:t>the child, period</a:t>
            </a:r>
            <a:r>
              <a:rPr lang="en-US" sz="2800" dirty="0"/>
              <a:t>,” </a:t>
            </a:r>
            <a:r>
              <a:rPr lang="en-US" sz="2800" dirty="0" smtClean="0"/>
              <a:t>Alito</a:t>
            </a:r>
            <a:r>
              <a:rPr lang="en-US" sz="2800" dirty="0"/>
              <a:t>.</a:t>
            </a:r>
          </a:p>
          <a:p>
            <a:endParaRPr lang="en-US" sz="28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49</a:t>
            </a:fld>
            <a:endParaRPr lang="en-US" dirty="0">
              <a:solidFill>
                <a:schemeClr val="tx1"/>
              </a:solidFill>
            </a:endParaRPr>
          </a:p>
        </p:txBody>
      </p:sp>
      <p:pic>
        <p:nvPicPr>
          <p:cNvPr id="7" name="Picture 4" descr="http://upload.wikimedia.org/wikipedia/commons/2/2f/Sonia_Sotomayor_in_SCOTUS_robe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741113"/>
            <a:ext cx="1053803" cy="1317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827584" y="4200320"/>
            <a:ext cx="1152128" cy="1443658"/>
          </a:xfrm>
          <a:prstGeom prst="rect">
            <a:avLst/>
          </a:prstGeom>
        </p:spPr>
      </p:pic>
    </p:spTree>
    <p:extLst>
      <p:ext uri="{BB962C8B-B14F-4D97-AF65-F5344CB8AC3E}">
        <p14:creationId xmlns:p14="http://schemas.microsoft.com/office/powerpoint/2010/main" val="3876602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A Stenographer providing captions over the internet to a student. ©2011 Caption First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111" y="44624"/>
            <a:ext cx="3120281" cy="20801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0"/>
            <a:ext cx="7543800" cy="1295400"/>
          </a:xfrm>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A high school student with hearing disabilities asked school for a word-for-word translation service called Communication Access Realtime Translation (CART) in the classroom. </a:t>
            </a:r>
          </a:p>
          <a:p>
            <a:r>
              <a:rPr lang="en-US" dirty="0" smtClean="0"/>
              <a:t>School district denied request, but offered other accommodations. </a:t>
            </a:r>
          </a:p>
          <a:p>
            <a:r>
              <a:rPr lang="en-US" sz="2800" dirty="0" smtClean="0"/>
              <a:t>Parents argued ADA’s effective communications regulation provides additional relief and is not preempted by IDEA.</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5</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7456"/>
            <a:ext cx="8424936" cy="1295400"/>
          </a:xfrm>
        </p:spPr>
        <p:txBody>
          <a:bodyPr/>
          <a:lstStyle/>
          <a:p>
            <a:r>
              <a:rPr lang="en-US" sz="2800" dirty="0" smtClean="0">
                <a:hlinkClick r:id="rId3"/>
              </a:rPr>
              <a:t>Sure enough, Court rules in favor of Defendants. </a:t>
            </a:r>
            <a:br>
              <a:rPr lang="en-US" sz="2800" dirty="0" smtClean="0">
                <a:hlinkClick r:id="rId3"/>
              </a:rPr>
            </a:br>
            <a:r>
              <a:rPr lang="en-US" sz="2400" i="1" dirty="0" smtClean="0">
                <a:hlinkClick r:id="rId3"/>
              </a:rPr>
              <a:t>Ohio </a:t>
            </a:r>
            <a:r>
              <a:rPr lang="en-US" sz="2400" i="1" dirty="0">
                <a:hlinkClick r:id="rId3"/>
              </a:rPr>
              <a:t>v. Clark</a:t>
            </a:r>
            <a:r>
              <a:rPr lang="en-US" sz="2400" dirty="0"/>
              <a:t>, No. 13–1352 (U.S. Jun. 18, 2015)</a:t>
            </a:r>
            <a:r>
              <a:rPr lang="en-US" dirty="0"/>
              <a:t/>
            </a:r>
            <a:br>
              <a:rPr lang="en-US" dirty="0"/>
            </a:br>
            <a:endParaRPr lang="en-US" dirty="0"/>
          </a:p>
        </p:txBody>
      </p:sp>
      <p:sp>
        <p:nvSpPr>
          <p:cNvPr id="3" name="Content Placeholder 2"/>
          <p:cNvSpPr>
            <a:spLocks noGrp="1"/>
          </p:cNvSpPr>
          <p:nvPr>
            <p:ph idx="1"/>
          </p:nvPr>
        </p:nvSpPr>
        <p:spPr>
          <a:xfrm>
            <a:off x="457200" y="1772816"/>
            <a:ext cx="8229600" cy="4411662"/>
          </a:xfrm>
        </p:spPr>
        <p:txBody>
          <a:bodyPr/>
          <a:lstStyle/>
          <a:p>
            <a:r>
              <a:rPr lang="en-US" dirty="0" smtClean="0"/>
              <a:t>Supreme </a:t>
            </a:r>
            <a:r>
              <a:rPr lang="en-US" dirty="0"/>
              <a:t>Court, with all the justices agreeing in the judgment, reversed the Ohio Supreme Court’s decision. </a:t>
            </a:r>
          </a:p>
          <a:p>
            <a:r>
              <a:rPr lang="en-US" dirty="0"/>
              <a:t>Justice Alito issued the Court’s opinion.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50</a:t>
            </a:fld>
            <a:endParaRPr lang="en-US" dirty="0">
              <a:solidFill>
                <a:schemeClr val="tx1"/>
              </a:solidFill>
            </a:endParaRPr>
          </a:p>
        </p:txBody>
      </p:sp>
    </p:spTree>
    <p:extLst>
      <p:ext uri="{BB962C8B-B14F-4D97-AF65-F5344CB8AC3E}">
        <p14:creationId xmlns:p14="http://schemas.microsoft.com/office/powerpoint/2010/main" val="26909273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a:t>
            </a:r>
            <a:br>
              <a:rPr lang="en-US" dirty="0"/>
            </a:br>
            <a:endParaRPr lang="en-US" dirty="0"/>
          </a:p>
        </p:txBody>
      </p:sp>
      <p:sp>
        <p:nvSpPr>
          <p:cNvPr id="3" name="Content Placeholder 2"/>
          <p:cNvSpPr>
            <a:spLocks noGrp="1"/>
          </p:cNvSpPr>
          <p:nvPr>
            <p:ph idx="1"/>
          </p:nvPr>
        </p:nvSpPr>
        <p:spPr>
          <a:xfrm>
            <a:off x="457200" y="1403946"/>
            <a:ext cx="8229600" cy="4411662"/>
          </a:xfrm>
        </p:spPr>
        <p:txBody>
          <a:bodyPr/>
          <a:lstStyle/>
          <a:p>
            <a:r>
              <a:rPr lang="en-US" dirty="0" smtClean="0"/>
              <a:t>Teachers</a:t>
            </a:r>
            <a:r>
              <a:rPr lang="en-US" dirty="0"/>
              <a:t>’ “first objective was to protect [the child].” </a:t>
            </a:r>
          </a:p>
          <a:p>
            <a:r>
              <a:rPr lang="en-US" dirty="0"/>
              <a:t>“[s]</a:t>
            </a:r>
            <a:r>
              <a:rPr lang="en-US" dirty="0" err="1"/>
              <a:t>tatements</a:t>
            </a:r>
            <a:r>
              <a:rPr lang="en-US" dirty="0"/>
              <a:t> by very young children will rarely, if ever, implicate the Confrontation Clause.” </a:t>
            </a:r>
            <a:r>
              <a:rPr lang="en-US" dirty="0" smtClean="0"/>
              <a:t>And,</a:t>
            </a:r>
            <a:endParaRPr lang="en-US" dirty="0"/>
          </a:p>
          <a:p>
            <a:r>
              <a:rPr lang="en-US" dirty="0"/>
              <a:t>Similar statement were admissible at common law</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51</a:t>
            </a:fld>
            <a:endParaRPr lang="en-US" dirty="0">
              <a:solidFill>
                <a:schemeClr val="tx1"/>
              </a:solidFill>
            </a:endParaRPr>
          </a:p>
        </p:txBody>
      </p:sp>
    </p:spTree>
    <p:extLst>
      <p:ext uri="{BB962C8B-B14F-4D97-AF65-F5344CB8AC3E}">
        <p14:creationId xmlns:p14="http://schemas.microsoft.com/office/powerpoint/2010/main" val="946910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Important to Alito was the reality of the teacher-student relationship.</a:t>
            </a:r>
            <a:endParaRPr lang="en-US" sz="2800" dirty="0"/>
          </a:p>
        </p:txBody>
      </p:sp>
      <p:sp>
        <p:nvSpPr>
          <p:cNvPr id="3" name="Content Placeholder 2"/>
          <p:cNvSpPr>
            <a:spLocks noGrp="1"/>
          </p:cNvSpPr>
          <p:nvPr>
            <p:ph idx="1"/>
          </p:nvPr>
        </p:nvSpPr>
        <p:spPr/>
        <p:txBody>
          <a:bodyPr/>
          <a:lstStyle/>
          <a:p>
            <a:r>
              <a:rPr lang="en-US" dirty="0"/>
              <a:t>Nature of relationship:  “It is common sense that the relationship between a student and his teacher is very different from that between a citizen and the police.”</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52</a:t>
            </a:fld>
            <a:endParaRPr lang="en-US" dirty="0">
              <a:solidFill>
                <a:schemeClr val="tx1"/>
              </a:solidFill>
            </a:endParaRPr>
          </a:p>
        </p:txBody>
      </p:sp>
    </p:spTree>
    <p:extLst>
      <p:ext uri="{BB962C8B-B14F-4D97-AF65-F5344CB8AC3E}">
        <p14:creationId xmlns:p14="http://schemas.microsoft.com/office/powerpoint/2010/main" val="1918512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108" y="1484784"/>
            <a:ext cx="7957784" cy="288032"/>
          </a:xfrm>
        </p:spPr>
        <p:txBody>
          <a:bodyPr/>
          <a:lstStyle/>
          <a:p>
            <a:r>
              <a:rPr lang="en-US" sz="2800" i="1" dirty="0" smtClean="0"/>
              <a:t>So, what’s next on the horizon?</a:t>
            </a:r>
            <a:r>
              <a:rPr lang="en-US" sz="2400" i="1" dirty="0" smtClean="0"/>
              <a:t/>
            </a:r>
            <a:br>
              <a:rPr lang="en-US" sz="2400" i="1" dirty="0" smtClean="0"/>
            </a:br>
            <a:r>
              <a:rPr lang="en-US" sz="2400" i="1" dirty="0" smtClean="0"/>
              <a:t/>
            </a:r>
            <a:br>
              <a:rPr lang="en-US" sz="2400" i="1" dirty="0" smtClean="0"/>
            </a:br>
            <a:r>
              <a:rPr lang="en-US" sz="2800" i="1" dirty="0" err="1" smtClean="0"/>
              <a:t>Wenk</a:t>
            </a:r>
            <a:r>
              <a:rPr lang="en-US" sz="2800" i="1" dirty="0" smtClean="0"/>
              <a:t> </a:t>
            </a:r>
            <a:r>
              <a:rPr lang="en-US" sz="2800" i="1" dirty="0"/>
              <a:t>v. </a:t>
            </a:r>
            <a:r>
              <a:rPr lang="en-US" sz="2800" i="1" dirty="0" smtClean="0"/>
              <a:t>O’Reilly </a:t>
            </a:r>
            <a:r>
              <a:rPr lang="en-US" sz="2800" dirty="0" smtClean="0"/>
              <a:t>(on petition for Cert. to US Sup. Ct.)</a:t>
            </a:r>
            <a:endParaRPr lang="en-US" sz="2800" dirty="0"/>
          </a:p>
        </p:txBody>
      </p:sp>
      <p:sp>
        <p:nvSpPr>
          <p:cNvPr id="3" name="Subtitle 2"/>
          <p:cNvSpPr>
            <a:spLocks noGrp="1"/>
          </p:cNvSpPr>
          <p:nvPr>
            <p:ph type="subTitle" idx="1"/>
          </p:nvPr>
        </p:nvSpPr>
        <p:spPr>
          <a:xfrm>
            <a:off x="838200" y="1988840"/>
            <a:ext cx="7467600" cy="1608584"/>
          </a:xfrm>
        </p:spPr>
        <p:txBody>
          <a:bodyPr/>
          <a:lstStyle/>
          <a:p>
            <a:pPr algn="l"/>
            <a:r>
              <a:rPr lang="en-US" b="1" dirty="0"/>
              <a:t>Issue.</a:t>
            </a:r>
            <a:r>
              <a:rPr lang="en-US" dirty="0"/>
              <a:t> Whether teachers or other school personnel who are mandatory child abuse reporters are entitled to qualified immunity against First Amendment retaliation claims asserted by the alleged abuser.</a:t>
            </a:r>
          </a:p>
          <a:p>
            <a:endParaRPr lang="en-US" dirty="0"/>
          </a:p>
        </p:txBody>
      </p:sp>
      <p:sp>
        <p:nvSpPr>
          <p:cNvPr id="4" name="Slide Number Placeholder 3"/>
          <p:cNvSpPr>
            <a:spLocks noGrp="1"/>
          </p:cNvSpPr>
          <p:nvPr>
            <p:ph type="sldNum" sz="quarter" idx="12"/>
          </p:nvPr>
        </p:nvSpPr>
        <p:spPr/>
        <p:txBody>
          <a:bodyPr/>
          <a:lstStyle/>
          <a:p>
            <a:pPr>
              <a:defRPr/>
            </a:pPr>
            <a:fld id="{FC280E38-1CB6-4E3B-9D66-1E9FCC22CB36}" type="slidenum">
              <a:rPr lang="en-US" smtClean="0"/>
              <a:pPr>
                <a:defRPr/>
              </a:pPr>
              <a:t>53</a:t>
            </a:fld>
            <a:endParaRPr lang="en-US" dirty="0">
              <a:solidFill>
                <a:schemeClr val="tx1"/>
              </a:solidFill>
            </a:endParaRPr>
          </a:p>
        </p:txBody>
      </p:sp>
    </p:spTree>
    <p:extLst>
      <p:ext uri="{BB962C8B-B14F-4D97-AF65-F5344CB8AC3E}">
        <p14:creationId xmlns:p14="http://schemas.microsoft.com/office/powerpoint/2010/main" val="2283916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1"/>
            <a:ext cx="7772400" cy="648072"/>
          </a:xfrm>
        </p:spPr>
        <p:txBody>
          <a:bodyPr/>
          <a:lstStyle/>
          <a:p>
            <a:r>
              <a:rPr lang="en-US" sz="3600" dirty="0" smtClean="0"/>
              <a:t>Facts…</a:t>
            </a:r>
            <a:endParaRPr lang="en-US" sz="3600" dirty="0"/>
          </a:p>
        </p:txBody>
      </p:sp>
      <p:sp>
        <p:nvSpPr>
          <p:cNvPr id="3" name="Subtitle 2"/>
          <p:cNvSpPr>
            <a:spLocks noGrp="1"/>
          </p:cNvSpPr>
          <p:nvPr>
            <p:ph type="subTitle" idx="1"/>
          </p:nvPr>
        </p:nvSpPr>
        <p:spPr>
          <a:xfrm>
            <a:off x="539552" y="836713"/>
            <a:ext cx="7992888" cy="4536503"/>
          </a:xfrm>
        </p:spPr>
        <p:txBody>
          <a:bodyPr/>
          <a:lstStyle/>
          <a:p>
            <a:pPr marL="285750" indent="-285750" algn="l">
              <a:buFont typeface="Arial" panose="020B0604020202020204" pitchFamily="34" charset="0"/>
              <a:buChar char="•"/>
            </a:pPr>
            <a:r>
              <a:rPr lang="en-US" sz="2600" dirty="0" smtClean="0"/>
              <a:t>Parent aggressively </a:t>
            </a:r>
            <a:r>
              <a:rPr lang="en-US" sz="2600" dirty="0"/>
              <a:t>engaged school staff about the needs of his </a:t>
            </a:r>
            <a:r>
              <a:rPr lang="en-US" sz="2600" dirty="0" smtClean="0"/>
              <a:t>17-year-old, special ed. daughter.</a:t>
            </a:r>
          </a:p>
          <a:p>
            <a:pPr marL="285750" indent="-285750" algn="l">
              <a:buFont typeface="Arial" panose="020B0604020202020204" pitchFamily="34" charset="0"/>
              <a:buChar char="•"/>
            </a:pPr>
            <a:endParaRPr lang="en-US" sz="2600" dirty="0" smtClean="0"/>
          </a:p>
          <a:p>
            <a:pPr marL="285750" indent="-285750" algn="l">
              <a:buFont typeface="Arial" panose="020B0604020202020204" pitchFamily="34" charset="0"/>
              <a:buChar char="•"/>
            </a:pPr>
            <a:r>
              <a:rPr lang="en-US" sz="2600" dirty="0" smtClean="0"/>
              <a:t>Father made </a:t>
            </a:r>
            <a:r>
              <a:rPr lang="en-US" sz="2600" dirty="0"/>
              <a:t>several unusual demands, including </a:t>
            </a:r>
            <a:r>
              <a:rPr lang="en-US" sz="2600" dirty="0" smtClean="0"/>
              <a:t>urging </a:t>
            </a:r>
            <a:r>
              <a:rPr lang="en-US" sz="2600" dirty="0"/>
              <a:t>district to </a:t>
            </a:r>
            <a:r>
              <a:rPr lang="en-US" sz="2600" dirty="0" smtClean="0"/>
              <a:t>help </a:t>
            </a:r>
            <a:r>
              <a:rPr lang="en-US" sz="2600" dirty="0"/>
              <a:t>daughter </a:t>
            </a:r>
            <a:r>
              <a:rPr lang="en-US" sz="2600" dirty="0" smtClean="0"/>
              <a:t>find </a:t>
            </a:r>
            <a:r>
              <a:rPr lang="en-US" sz="2600" dirty="0"/>
              <a:t>a boyfriend and </a:t>
            </a:r>
            <a:r>
              <a:rPr lang="en-US" sz="2600" dirty="0" smtClean="0"/>
              <a:t> </a:t>
            </a:r>
            <a:r>
              <a:rPr lang="en-US" sz="2600" dirty="0"/>
              <a:t>sponsor a separate prom for students with disabilities. </a:t>
            </a:r>
            <a:endParaRPr lang="en-US" sz="2600" dirty="0" smtClean="0"/>
          </a:p>
          <a:p>
            <a:pPr marL="285750" indent="-285750" algn="l">
              <a:buFont typeface="Arial" panose="020B0604020202020204" pitchFamily="34" charset="0"/>
              <a:buChar char="•"/>
            </a:pPr>
            <a:endParaRPr lang="en-US" sz="2600" dirty="0" smtClean="0"/>
          </a:p>
          <a:p>
            <a:pPr marL="285750" indent="-285750" algn="l">
              <a:buFont typeface="Arial" panose="020B0604020202020204" pitchFamily="34" charset="0"/>
              <a:buChar char="•"/>
            </a:pPr>
            <a:r>
              <a:rPr lang="en-US" sz="2600" dirty="0" smtClean="0"/>
              <a:t>Two </a:t>
            </a:r>
            <a:r>
              <a:rPr lang="en-US" sz="2600" dirty="0"/>
              <a:t>teachers reported to the Director of Pupil Services </a:t>
            </a:r>
            <a:r>
              <a:rPr lang="en-US" sz="2600" dirty="0" smtClean="0"/>
              <a:t>that </a:t>
            </a:r>
            <a:r>
              <a:rPr lang="en-US" sz="2600" dirty="0"/>
              <a:t>student </a:t>
            </a:r>
            <a:r>
              <a:rPr lang="en-US" sz="2600" dirty="0" smtClean="0"/>
              <a:t>made </a:t>
            </a:r>
            <a:r>
              <a:rPr lang="en-US" sz="2600" dirty="0"/>
              <a:t>several statements </a:t>
            </a:r>
            <a:r>
              <a:rPr lang="en-US" sz="2600" dirty="0" smtClean="0"/>
              <a:t>about home interaction with father.</a:t>
            </a:r>
          </a:p>
          <a:p>
            <a:pPr marL="285750" indent="-285750" algn="l">
              <a:buFont typeface="Arial" panose="020B0604020202020204" pitchFamily="34" charset="0"/>
              <a:buChar char="•"/>
            </a:pPr>
            <a:endParaRPr lang="en-US" sz="2600" dirty="0" smtClean="0"/>
          </a:p>
          <a:p>
            <a:pPr marL="285750" indent="-285750" algn="l">
              <a:buFont typeface="Arial" panose="020B0604020202020204" pitchFamily="34" charset="0"/>
              <a:buChar char="•"/>
            </a:pPr>
            <a:r>
              <a:rPr lang="en-US" sz="2600" dirty="0" smtClean="0"/>
              <a:t>The DPS made </a:t>
            </a:r>
            <a:r>
              <a:rPr lang="en-US" sz="2600" dirty="0"/>
              <a:t>a report of suspected abuse.  </a:t>
            </a:r>
          </a:p>
        </p:txBody>
      </p:sp>
      <p:sp>
        <p:nvSpPr>
          <p:cNvPr id="4" name="Slide Number Placeholder 3"/>
          <p:cNvSpPr>
            <a:spLocks noGrp="1"/>
          </p:cNvSpPr>
          <p:nvPr>
            <p:ph type="sldNum" sz="quarter" idx="12"/>
          </p:nvPr>
        </p:nvSpPr>
        <p:spPr/>
        <p:txBody>
          <a:bodyPr/>
          <a:lstStyle/>
          <a:p>
            <a:pPr>
              <a:defRPr/>
            </a:pPr>
            <a:fld id="{FC280E38-1CB6-4E3B-9D66-1E9FCC22CB36}" type="slidenum">
              <a:rPr lang="en-US" smtClean="0"/>
              <a:pPr>
                <a:defRPr/>
              </a:pPr>
              <a:t>54</a:t>
            </a:fld>
            <a:endParaRPr lang="en-US" dirty="0">
              <a:solidFill>
                <a:schemeClr val="tx1"/>
              </a:solidFill>
            </a:endParaRPr>
          </a:p>
        </p:txBody>
      </p:sp>
    </p:spTree>
    <p:extLst>
      <p:ext uri="{BB962C8B-B14F-4D97-AF65-F5344CB8AC3E}">
        <p14:creationId xmlns:p14="http://schemas.microsoft.com/office/powerpoint/2010/main" val="1207101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77151"/>
            <a:ext cx="7772400" cy="605929"/>
          </a:xfrm>
        </p:spPr>
        <p:txBody>
          <a:bodyPr/>
          <a:lstStyle/>
          <a:p>
            <a:r>
              <a:rPr lang="en-US" sz="2800" dirty="0" smtClean="0"/>
              <a:t>Disturbing allegations, but no finding of wrongdoing.</a:t>
            </a:r>
            <a:endParaRPr lang="en-US" sz="2800" dirty="0"/>
          </a:p>
        </p:txBody>
      </p:sp>
      <p:sp>
        <p:nvSpPr>
          <p:cNvPr id="3" name="Subtitle 2"/>
          <p:cNvSpPr>
            <a:spLocks noGrp="1"/>
          </p:cNvSpPr>
          <p:nvPr>
            <p:ph type="subTitle" idx="1"/>
          </p:nvPr>
        </p:nvSpPr>
        <p:spPr>
          <a:xfrm>
            <a:off x="610474" y="1196752"/>
            <a:ext cx="7561926" cy="5256584"/>
          </a:xfrm>
        </p:spPr>
        <p:txBody>
          <a:bodyPr/>
          <a:lstStyle/>
          <a:p>
            <a:pPr marL="342900" indent="-342900" algn="l">
              <a:buFont typeface="Arial" panose="020B0604020202020204" pitchFamily="34" charset="0"/>
              <a:buChar char="•"/>
            </a:pPr>
            <a:r>
              <a:rPr lang="en-US" sz="2400" dirty="0" smtClean="0"/>
              <a:t>Allegations involved touching of private parts and other behavior.</a:t>
            </a:r>
          </a:p>
          <a:p>
            <a:pPr marL="342900" indent="-342900" algn="l">
              <a:buFont typeface="Arial" panose="020B0604020202020204" pitchFamily="34" charset="0"/>
              <a:buChar char="•"/>
            </a:pPr>
            <a:endParaRPr lang="en-US" sz="2400" dirty="0" smtClean="0"/>
          </a:p>
          <a:p>
            <a:pPr marL="342900" indent="-342900" algn="l">
              <a:buFont typeface="Arial" panose="020B0604020202020204" pitchFamily="34" charset="0"/>
              <a:buChar char="•"/>
            </a:pPr>
            <a:r>
              <a:rPr lang="en-US" sz="2400" dirty="0" smtClean="0"/>
              <a:t>Nonetheless, investigations </a:t>
            </a:r>
            <a:r>
              <a:rPr lang="en-US" sz="2400" dirty="0"/>
              <a:t>by child protective services and law enforcement resulted in no further legal action against the father. </a:t>
            </a:r>
            <a:endParaRPr lang="en-US" sz="2400" dirty="0" smtClean="0"/>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smtClean="0"/>
              <a:t>As a result, father </a:t>
            </a:r>
            <a:r>
              <a:rPr lang="en-US" sz="2400" dirty="0"/>
              <a:t>brought suit in federal court against several school officials, asserting that they had violated the First Amendment by making the report of suspected abuse in retaliation for his advocacy for his daughter.</a:t>
            </a:r>
            <a:endParaRPr lang="en-US" sz="2400" dirty="0" smtClean="0"/>
          </a:p>
        </p:txBody>
      </p:sp>
      <p:sp>
        <p:nvSpPr>
          <p:cNvPr id="4" name="Slide Number Placeholder 3"/>
          <p:cNvSpPr>
            <a:spLocks noGrp="1"/>
          </p:cNvSpPr>
          <p:nvPr>
            <p:ph type="sldNum" sz="quarter" idx="12"/>
          </p:nvPr>
        </p:nvSpPr>
        <p:spPr/>
        <p:txBody>
          <a:bodyPr/>
          <a:lstStyle/>
          <a:p>
            <a:pPr>
              <a:defRPr/>
            </a:pPr>
            <a:fld id="{FC280E38-1CB6-4E3B-9D66-1E9FCC22CB36}" type="slidenum">
              <a:rPr lang="en-US" smtClean="0"/>
              <a:pPr>
                <a:defRPr/>
              </a:pPr>
              <a:t>55</a:t>
            </a:fld>
            <a:endParaRPr lang="en-US" dirty="0">
              <a:solidFill>
                <a:schemeClr val="tx1"/>
              </a:solidFill>
            </a:endParaRPr>
          </a:p>
        </p:txBody>
      </p:sp>
    </p:spTree>
    <p:extLst>
      <p:ext uri="{BB962C8B-B14F-4D97-AF65-F5344CB8AC3E}">
        <p14:creationId xmlns:p14="http://schemas.microsoft.com/office/powerpoint/2010/main" val="13108901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424"/>
            <a:ext cx="7543800" cy="1295400"/>
          </a:xfrm>
        </p:spPr>
        <p:txBody>
          <a:bodyPr/>
          <a:lstStyle/>
          <a:p>
            <a:r>
              <a:rPr lang="en-US" sz="2800" dirty="0" smtClean="0"/>
              <a:t>Federal courts agreed with father.</a:t>
            </a:r>
            <a:endParaRPr lang="en-US" sz="2800" dirty="0"/>
          </a:p>
        </p:txBody>
      </p:sp>
      <p:sp>
        <p:nvSpPr>
          <p:cNvPr id="3" name="Subtitle 2"/>
          <p:cNvSpPr>
            <a:spLocks noGrp="1"/>
          </p:cNvSpPr>
          <p:nvPr>
            <p:ph idx="1"/>
          </p:nvPr>
        </p:nvSpPr>
        <p:spPr>
          <a:xfrm>
            <a:off x="395536" y="1196752"/>
            <a:ext cx="8229600" cy="4411662"/>
          </a:xfrm>
        </p:spPr>
        <p:txBody>
          <a:bodyPr>
            <a:normAutofit fontScale="25000" lnSpcReduction="20000"/>
          </a:bodyPr>
          <a:lstStyle/>
          <a:p>
            <a:pPr marL="457200" indent="-457200" algn="l">
              <a:buFont typeface="Arial" panose="020B0604020202020204" pitchFamily="34" charset="0"/>
              <a:buChar char="•"/>
            </a:pPr>
            <a:r>
              <a:rPr lang="en-US" sz="8600" dirty="0" smtClean="0"/>
              <a:t>The federal district court:</a:t>
            </a:r>
          </a:p>
          <a:p>
            <a:pPr marL="457200" indent="-457200" algn="l">
              <a:buFont typeface="Arial" panose="020B0604020202020204" pitchFamily="34" charset="0"/>
              <a:buChar char="•"/>
            </a:pPr>
            <a:endParaRPr lang="en-US" sz="8600" dirty="0" smtClean="0"/>
          </a:p>
          <a:p>
            <a:pPr marL="914400" lvl="1" indent="-457200" algn="l">
              <a:buFont typeface="Arial" panose="020B0604020202020204" pitchFamily="34" charset="0"/>
              <a:buChar char="•"/>
            </a:pPr>
            <a:r>
              <a:rPr lang="en-US" sz="8600" dirty="0"/>
              <a:t>Denied the administrators’ request for qualified immunity,</a:t>
            </a:r>
          </a:p>
          <a:p>
            <a:pPr marL="914400" lvl="1" indent="-457200" algn="l">
              <a:buFont typeface="Arial" panose="020B0604020202020204" pitchFamily="34" charset="0"/>
              <a:buChar char="•"/>
            </a:pPr>
            <a:r>
              <a:rPr lang="en-US" sz="8600" dirty="0"/>
              <a:t>Allowed case against Director of Pupil Services to proceed to trial. </a:t>
            </a:r>
          </a:p>
          <a:p>
            <a:pPr marL="457200" indent="-457200" algn="l">
              <a:buFont typeface="Arial" panose="020B0604020202020204" pitchFamily="34" charset="0"/>
              <a:buChar char="•"/>
            </a:pPr>
            <a:endParaRPr lang="en-US" sz="8600" dirty="0" smtClean="0"/>
          </a:p>
          <a:p>
            <a:pPr marL="457200" indent="-457200" algn="l">
              <a:buFont typeface="Arial" panose="020B0604020202020204" pitchFamily="34" charset="0"/>
              <a:buChar char="•"/>
            </a:pPr>
            <a:r>
              <a:rPr lang="en-US" sz="8600" dirty="0"/>
              <a:t>On appeal the Sixth </a:t>
            </a:r>
            <a:r>
              <a:rPr lang="en-US" sz="8600" dirty="0" smtClean="0"/>
              <a:t>Circuit:</a:t>
            </a:r>
          </a:p>
          <a:p>
            <a:pPr marL="457200" indent="-457200" algn="l">
              <a:buFont typeface="Arial" panose="020B0604020202020204" pitchFamily="34" charset="0"/>
              <a:buChar char="•"/>
            </a:pPr>
            <a:endParaRPr lang="en-US" sz="8600" dirty="0" smtClean="0"/>
          </a:p>
          <a:p>
            <a:pPr marL="914400" lvl="1" indent="-457200" algn="l">
              <a:buFont typeface="Arial" panose="020B0604020202020204" pitchFamily="34" charset="0"/>
              <a:buChar char="•"/>
            </a:pPr>
            <a:r>
              <a:rPr lang="en-US" sz="8600" dirty="0" smtClean="0"/>
              <a:t>Upheld </a:t>
            </a:r>
            <a:r>
              <a:rPr lang="en-US" sz="8600" dirty="0"/>
              <a:t>the denial of qualified immunity and summary </a:t>
            </a:r>
            <a:r>
              <a:rPr lang="en-US" sz="8600" dirty="0" smtClean="0"/>
              <a:t>judgment. </a:t>
            </a:r>
          </a:p>
          <a:p>
            <a:pPr marL="914400" lvl="1" indent="-457200" algn="l">
              <a:buFont typeface="Arial" panose="020B0604020202020204" pitchFamily="34" charset="0"/>
              <a:buChar char="•"/>
            </a:pPr>
            <a:r>
              <a:rPr lang="en-US" sz="8600" dirty="0" smtClean="0"/>
              <a:t>Declared </a:t>
            </a:r>
            <a:r>
              <a:rPr lang="en-US" sz="8600" dirty="0"/>
              <a:t>reasonable official would have understood that filing a child abuse report in bad faith </a:t>
            </a:r>
            <a:r>
              <a:rPr lang="en-US" sz="8600" dirty="0" smtClean="0"/>
              <a:t>violates parent’s </a:t>
            </a:r>
            <a:r>
              <a:rPr lang="en-US" sz="8600" dirty="0"/>
              <a:t>free speech rights.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FC280E38-1CB6-4E3B-9D66-1E9FCC22CB36}" type="slidenum">
              <a:rPr lang="en-US" smtClean="0"/>
              <a:pPr>
                <a:defRPr/>
              </a:pPr>
              <a:t>56</a:t>
            </a:fld>
            <a:endParaRPr lang="en-US" dirty="0">
              <a:solidFill>
                <a:schemeClr val="tx1"/>
              </a:solidFill>
            </a:endParaRPr>
          </a:p>
        </p:txBody>
      </p:sp>
    </p:spTree>
    <p:extLst>
      <p:ext uri="{BB962C8B-B14F-4D97-AF65-F5344CB8AC3E}">
        <p14:creationId xmlns:p14="http://schemas.microsoft.com/office/powerpoint/2010/main" val="2959214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960" y="-243408"/>
            <a:ext cx="7772400" cy="764704"/>
          </a:xfrm>
        </p:spPr>
        <p:txBody>
          <a:bodyPr/>
          <a:lstStyle/>
          <a:p>
            <a:r>
              <a:rPr lang="en-US" sz="2000" dirty="0" smtClean="0"/>
              <a:t>NSBA’s Legal strategy… builds on </a:t>
            </a:r>
            <a:r>
              <a:rPr lang="en-US" sz="2000" i="1" dirty="0" smtClean="0"/>
              <a:t>Ohio v. Clark.</a:t>
            </a:r>
            <a:endParaRPr lang="en-US" sz="2000" i="1" dirty="0"/>
          </a:p>
        </p:txBody>
      </p:sp>
      <p:sp>
        <p:nvSpPr>
          <p:cNvPr id="3" name="Subtitle 2"/>
          <p:cNvSpPr>
            <a:spLocks noGrp="1"/>
          </p:cNvSpPr>
          <p:nvPr>
            <p:ph type="subTitle" idx="1"/>
          </p:nvPr>
        </p:nvSpPr>
        <p:spPr>
          <a:xfrm>
            <a:off x="196672" y="521296"/>
            <a:ext cx="8784976" cy="5101706"/>
          </a:xfrm>
        </p:spPr>
        <p:txBody>
          <a:bodyPr>
            <a:noAutofit/>
          </a:bodyPr>
          <a:lstStyle/>
          <a:p>
            <a:pPr marL="571500" indent="-571500" algn="l">
              <a:buFont typeface="Arial" panose="020B0604020202020204" pitchFamily="34" charset="0"/>
              <a:buChar char="•"/>
            </a:pPr>
            <a:r>
              <a:rPr lang="en-US" sz="2000" dirty="0" smtClean="0"/>
              <a:t>Urge High Court review </a:t>
            </a:r>
            <a:r>
              <a:rPr lang="en-US" sz="2000" dirty="0"/>
              <a:t>and reversal </a:t>
            </a:r>
            <a:r>
              <a:rPr lang="en-US" sz="2000" dirty="0" smtClean="0"/>
              <a:t>6</a:t>
            </a:r>
            <a:r>
              <a:rPr lang="en-US" sz="2000" baseline="30000" dirty="0" smtClean="0"/>
              <a:t>th</a:t>
            </a:r>
            <a:r>
              <a:rPr lang="en-US" sz="2000" dirty="0" smtClean="0"/>
              <a:t> Circuit.</a:t>
            </a:r>
          </a:p>
          <a:p>
            <a:pPr marL="571500" indent="-571500" algn="l">
              <a:buFont typeface="Arial" panose="020B0604020202020204" pitchFamily="34" charset="0"/>
              <a:buChar char="•"/>
            </a:pPr>
            <a:endParaRPr lang="en-US" sz="2000" dirty="0" smtClean="0"/>
          </a:p>
          <a:p>
            <a:pPr marL="571500" indent="-571500" algn="l">
              <a:buFont typeface="Arial" panose="020B0604020202020204" pitchFamily="34" charset="0"/>
              <a:buChar char="•"/>
            </a:pPr>
            <a:r>
              <a:rPr lang="en-US" sz="2000" dirty="0" smtClean="0"/>
              <a:t>Qualified Immunity is </a:t>
            </a:r>
            <a:r>
              <a:rPr lang="en-US" sz="2000" dirty="0"/>
              <a:t>critical to maintaining the important role school personnel play in reporting suspected child abuse. </a:t>
            </a:r>
            <a:endParaRPr lang="en-US" sz="2000" dirty="0" smtClean="0"/>
          </a:p>
          <a:p>
            <a:pPr marL="571500" indent="-571500" algn="l">
              <a:buFont typeface="Arial" panose="020B0604020202020204" pitchFamily="34" charset="0"/>
              <a:buChar char="•"/>
            </a:pPr>
            <a:endParaRPr lang="en-US" sz="2000" dirty="0" smtClean="0"/>
          </a:p>
          <a:p>
            <a:pPr marL="571500" indent="-571500" algn="l">
              <a:buFont typeface="Arial" panose="020B0604020202020204" pitchFamily="34" charset="0"/>
              <a:buChar char="•"/>
            </a:pPr>
            <a:r>
              <a:rPr lang="en-US" sz="2000" dirty="0" smtClean="0"/>
              <a:t>State </a:t>
            </a:r>
            <a:r>
              <a:rPr lang="en-US" sz="2000" dirty="0"/>
              <a:t>law immunity exists </a:t>
            </a:r>
            <a:r>
              <a:rPr lang="en-US" sz="2000" dirty="0" smtClean="0"/>
              <a:t>to </a:t>
            </a:r>
            <a:r>
              <a:rPr lang="en-US" sz="2000" dirty="0"/>
              <a:t>protect mandatory reporters </a:t>
            </a:r>
            <a:r>
              <a:rPr lang="en-US" sz="2000" dirty="0" smtClean="0"/>
              <a:t>when </a:t>
            </a:r>
            <a:r>
              <a:rPr lang="en-US" sz="2000" dirty="0"/>
              <a:t>reasonable grounds exist to suspect </a:t>
            </a:r>
            <a:r>
              <a:rPr lang="en-US" sz="2000" dirty="0" smtClean="0"/>
              <a:t>abuse.</a:t>
            </a:r>
          </a:p>
          <a:p>
            <a:pPr marL="571500" indent="-571500" algn="l">
              <a:buFont typeface="Arial" panose="020B0604020202020204" pitchFamily="34" charset="0"/>
              <a:buChar char="•"/>
            </a:pPr>
            <a:endParaRPr lang="en-US" sz="2000" dirty="0" smtClean="0"/>
          </a:p>
          <a:p>
            <a:pPr marL="571500" indent="-571500" algn="l">
              <a:buFont typeface="Arial" panose="020B0604020202020204" pitchFamily="34" charset="0"/>
              <a:buChar char="•"/>
            </a:pPr>
            <a:r>
              <a:rPr lang="en-US" sz="2000" dirty="0" smtClean="0"/>
              <a:t>Investigative findings by CPS </a:t>
            </a:r>
            <a:r>
              <a:rPr lang="en-US" sz="2000" dirty="0"/>
              <a:t>or law enforcement </a:t>
            </a:r>
            <a:r>
              <a:rPr lang="en-US" sz="2000" dirty="0" smtClean="0"/>
              <a:t>of no abuse are irrelevant to qualified immunity.  </a:t>
            </a:r>
          </a:p>
          <a:p>
            <a:pPr marL="571500" indent="-571500" algn="l">
              <a:buFont typeface="Arial" panose="020B0604020202020204" pitchFamily="34" charset="0"/>
              <a:buChar char="•"/>
            </a:pPr>
            <a:endParaRPr lang="en-US" sz="2000" dirty="0"/>
          </a:p>
          <a:p>
            <a:pPr marL="571500" indent="-571500" algn="l">
              <a:buFont typeface="Arial" panose="020B0604020202020204" pitchFamily="34" charset="0"/>
              <a:buChar char="•"/>
            </a:pPr>
            <a:r>
              <a:rPr lang="en-US" sz="2000" dirty="0"/>
              <a:t>R</a:t>
            </a:r>
            <a:r>
              <a:rPr lang="en-US" sz="2000" dirty="0" smtClean="0"/>
              <a:t>eporting laws recognize vulnerability </a:t>
            </a:r>
            <a:r>
              <a:rPr lang="en-US" sz="2000" dirty="0"/>
              <a:t>to subsequent legal claims brought by the suspected abuser would discourage mandatory </a:t>
            </a:r>
            <a:r>
              <a:rPr lang="en-US" sz="2000" dirty="0" smtClean="0"/>
              <a:t>reporting.</a:t>
            </a:r>
          </a:p>
          <a:p>
            <a:pPr marL="571500" indent="-571500" algn="l">
              <a:buFont typeface="Arial" panose="020B0604020202020204" pitchFamily="34" charset="0"/>
              <a:buChar char="•"/>
            </a:pPr>
            <a:endParaRPr lang="en-US" sz="2000" dirty="0" smtClean="0"/>
          </a:p>
          <a:p>
            <a:pPr marL="571500" indent="-571500" algn="l">
              <a:buFont typeface="Arial" panose="020B0604020202020204" pitchFamily="34" charset="0"/>
              <a:buChar char="•"/>
            </a:pPr>
            <a:r>
              <a:rPr lang="en-US" sz="2000" dirty="0" smtClean="0"/>
              <a:t>Effectiveness </a:t>
            </a:r>
            <a:r>
              <a:rPr lang="en-US" sz="2000" dirty="0"/>
              <a:t>of reporting laws intended to protect children from further abuse at the earliest point </a:t>
            </a:r>
            <a:r>
              <a:rPr lang="en-US" sz="2000" dirty="0" smtClean="0"/>
              <a:t>possible would be severely hindered.  </a:t>
            </a:r>
            <a:endParaRPr lang="en-US" sz="2000" dirty="0"/>
          </a:p>
          <a:p>
            <a:endParaRPr lang="en-US" sz="500" dirty="0"/>
          </a:p>
        </p:txBody>
      </p:sp>
      <p:sp>
        <p:nvSpPr>
          <p:cNvPr id="4" name="Slide Number Placeholder 3"/>
          <p:cNvSpPr>
            <a:spLocks noGrp="1"/>
          </p:cNvSpPr>
          <p:nvPr>
            <p:ph type="sldNum" sz="quarter" idx="12"/>
          </p:nvPr>
        </p:nvSpPr>
        <p:spPr/>
        <p:txBody>
          <a:bodyPr/>
          <a:lstStyle/>
          <a:p>
            <a:pPr>
              <a:defRPr/>
            </a:pPr>
            <a:fld id="{FC280E38-1CB6-4E3B-9D66-1E9FCC22CB36}" type="slidenum">
              <a:rPr lang="en-US" smtClean="0"/>
              <a:pPr>
                <a:defRPr/>
              </a:pPr>
              <a:t>57</a:t>
            </a:fld>
            <a:endParaRPr lang="en-US" dirty="0">
              <a:solidFill>
                <a:schemeClr val="tx1"/>
              </a:solidFill>
            </a:endParaRPr>
          </a:p>
        </p:txBody>
      </p:sp>
    </p:spTree>
    <p:extLst>
      <p:ext uri="{BB962C8B-B14F-4D97-AF65-F5344CB8AC3E}">
        <p14:creationId xmlns:p14="http://schemas.microsoft.com/office/powerpoint/2010/main" val="1637187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at cave 60's batman tv 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3734"/>
            <a:ext cx="4294807" cy="3233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67544" y="764704"/>
            <a:ext cx="4464496" cy="1440160"/>
          </a:xfrm>
        </p:spPr>
        <p:txBody>
          <a:bodyPr/>
          <a:lstStyle/>
          <a:p>
            <a:r>
              <a:rPr lang="en-US" dirty="0" smtClean="0"/>
              <a:t>Meanwhile, back at the </a:t>
            </a:r>
            <a:br>
              <a:rPr lang="en-US" dirty="0" smtClean="0"/>
            </a:br>
            <a:r>
              <a:rPr lang="en-US" dirty="0" smtClean="0"/>
              <a:t>Bat Cave…</a:t>
            </a:r>
            <a:endParaRPr lang="en-US" dirty="0"/>
          </a:p>
        </p:txBody>
      </p:sp>
      <p:sp>
        <p:nvSpPr>
          <p:cNvPr id="3" name="Subtitle 2"/>
          <p:cNvSpPr>
            <a:spLocks noGrp="1"/>
          </p:cNvSpPr>
          <p:nvPr>
            <p:ph type="subTitle" idx="1"/>
          </p:nvPr>
        </p:nvSpPr>
        <p:spPr>
          <a:xfrm>
            <a:off x="637007" y="3400710"/>
            <a:ext cx="7439020" cy="3168352"/>
          </a:xfrm>
        </p:spPr>
        <p:txBody>
          <a:bodyPr/>
          <a:lstStyle/>
          <a:p>
            <a:r>
              <a:rPr lang="en-US" dirty="0" smtClean="0"/>
              <a:t>The school district and the parent settled the case.</a:t>
            </a:r>
          </a:p>
          <a:p>
            <a:endParaRPr lang="en-US" dirty="0"/>
          </a:p>
          <a:p>
            <a:r>
              <a:rPr lang="en-US" dirty="0" smtClean="0"/>
              <a:t>School district is petitioning the Supreme Court to hear the case, because of its importance as a matter of public policy. </a:t>
            </a:r>
            <a:endParaRPr lang="en-US" dirty="0"/>
          </a:p>
        </p:txBody>
      </p:sp>
      <p:sp>
        <p:nvSpPr>
          <p:cNvPr id="4" name="Slide Number Placeholder 3"/>
          <p:cNvSpPr>
            <a:spLocks noGrp="1"/>
          </p:cNvSpPr>
          <p:nvPr>
            <p:ph type="sldNum" sz="quarter" idx="12"/>
          </p:nvPr>
        </p:nvSpPr>
        <p:spPr/>
        <p:txBody>
          <a:bodyPr/>
          <a:lstStyle/>
          <a:p>
            <a:pPr>
              <a:defRPr/>
            </a:pPr>
            <a:fld id="{FC280E38-1CB6-4E3B-9D66-1E9FCC22CB36}" type="slidenum">
              <a:rPr lang="en-US" smtClean="0"/>
              <a:pPr>
                <a:defRPr/>
              </a:pPr>
              <a:t>58</a:t>
            </a:fld>
            <a:endParaRPr lang="en-US" dirty="0">
              <a:solidFill>
                <a:schemeClr val="tx1"/>
              </a:solidFill>
            </a:endParaRPr>
          </a:p>
        </p:txBody>
      </p:sp>
    </p:spTree>
    <p:extLst>
      <p:ext uri="{BB962C8B-B14F-4D97-AF65-F5344CB8AC3E}">
        <p14:creationId xmlns:p14="http://schemas.microsoft.com/office/powerpoint/2010/main" val="8845738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83838"/>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90" y="4149080"/>
            <a:ext cx="10370566" cy="252028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59</a:t>
            </a:fld>
            <a:endParaRPr lang="en-US"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70" y="44624"/>
            <a:ext cx="8663950" cy="4685786"/>
          </a:xfrm>
          <a:prstGeom prst="rect">
            <a:avLst/>
          </a:prstGeom>
        </p:spPr>
      </p:pic>
    </p:spTree>
    <p:extLst>
      <p:ext uri="{BB962C8B-B14F-4D97-AF65-F5344CB8AC3E}">
        <p14:creationId xmlns:p14="http://schemas.microsoft.com/office/powerpoint/2010/main" val="239080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067128" cy="1084982"/>
          </a:xfrm>
        </p:spPr>
        <p:txBody>
          <a:bodyPr/>
          <a:lstStyle/>
          <a:p>
            <a:r>
              <a:rPr lang="en-US" sz="2800" dirty="0" smtClean="0"/>
              <a:t>Hearing Officer and Fed. Ct. rule for school…</a:t>
            </a:r>
            <a:endParaRPr lang="en-US" sz="2800" dirty="0"/>
          </a:p>
        </p:txBody>
      </p:sp>
      <p:sp>
        <p:nvSpPr>
          <p:cNvPr id="3" name="Content Placeholder 2"/>
          <p:cNvSpPr>
            <a:spLocks noGrp="1"/>
          </p:cNvSpPr>
          <p:nvPr>
            <p:ph idx="1"/>
          </p:nvPr>
        </p:nvSpPr>
        <p:spPr>
          <a:xfrm>
            <a:off x="457200" y="1340768"/>
            <a:ext cx="8229600" cy="4411662"/>
          </a:xfrm>
        </p:spPr>
        <p:txBody>
          <a:bodyPr/>
          <a:lstStyle/>
          <a:p>
            <a:r>
              <a:rPr lang="en-US" dirty="0" smtClean="0"/>
              <a:t>School district complied with IDEA; and </a:t>
            </a:r>
          </a:p>
          <a:p>
            <a:r>
              <a:rPr lang="en-US" dirty="0" smtClean="0"/>
              <a:t>ADA claims were foreclosed by the failure of the IDEA claims. </a:t>
            </a:r>
          </a:p>
          <a:p>
            <a:r>
              <a:rPr lang="en-US" dirty="0" smtClean="0"/>
              <a:t>Plaintiffs appeal to 9</a:t>
            </a:r>
            <a:r>
              <a:rPr lang="en-US" baseline="30000" dirty="0" smtClean="0"/>
              <a:t>th</a:t>
            </a:r>
            <a:r>
              <a:rPr lang="en-US" dirty="0" smtClean="0"/>
              <a:t> Circuit:</a:t>
            </a:r>
          </a:p>
          <a:p>
            <a:pPr lvl="1"/>
            <a:r>
              <a:rPr lang="en-US" dirty="0" smtClean="0"/>
              <a:t>ADA’s effective communications regulation creates obligations in addition to IDEA requirements.</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6388"/>
            <a:ext cx="7543800" cy="1682452"/>
          </a:xfrm>
        </p:spPr>
        <p:txBody>
          <a:bodyPr/>
          <a:lstStyle/>
          <a:p>
            <a:r>
              <a:rPr lang="en-US" sz="2400" i="1" dirty="0"/>
              <a:t>Equal Employment Opportunity Commission (EEOC) v. Abercrombie &amp; Fitch, </a:t>
            </a:r>
            <a:r>
              <a:rPr lang="en-US" sz="2400" dirty="0"/>
              <a:t>No. 14-86 (U.S. S. Ct. cert. granted)</a:t>
            </a:r>
            <a:r>
              <a:rPr lang="en-US" sz="4000" dirty="0"/>
              <a:t/>
            </a:r>
            <a:br>
              <a:rPr lang="en-US" sz="4000" dirty="0"/>
            </a:br>
            <a:endParaRPr lang="en-US" dirty="0"/>
          </a:p>
        </p:txBody>
      </p:sp>
      <p:sp>
        <p:nvSpPr>
          <p:cNvPr id="3" name="Content Placeholder 2"/>
          <p:cNvSpPr>
            <a:spLocks noGrp="1"/>
          </p:cNvSpPr>
          <p:nvPr>
            <p:ph idx="1"/>
          </p:nvPr>
        </p:nvSpPr>
        <p:spPr>
          <a:xfrm>
            <a:off x="457200" y="1601788"/>
            <a:ext cx="8229600" cy="3790602"/>
          </a:xfrm>
        </p:spPr>
        <p:txBody>
          <a:bodyPr/>
          <a:lstStyle/>
          <a:p>
            <a:pPr marL="0" indent="0">
              <a:buNone/>
            </a:pPr>
            <a:endParaRPr lang="en-US" sz="1400" dirty="0"/>
          </a:p>
          <a:p>
            <a:pPr marL="0" indent="0">
              <a:buNone/>
            </a:pPr>
            <a:r>
              <a:rPr lang="en-US" sz="2800" dirty="0" smtClean="0"/>
              <a:t>Issue: Whether </a:t>
            </a:r>
            <a:r>
              <a:rPr lang="en-US" sz="2800" dirty="0"/>
              <a:t>an employer may be held liable under Title VII of the Civil Rights Act for failing to provide a religious accommodation to an applicant when the employer had no actual knowledge of the applicant’s faith or the need for an accommodation</a:t>
            </a:r>
            <a:r>
              <a:rPr lang="en-US" sz="2800" dirty="0" smtClean="0"/>
              <a:t>.</a:t>
            </a:r>
          </a:p>
          <a:p>
            <a:pPr marL="0" indent="0">
              <a:buNone/>
            </a:pPr>
            <a:endParaRPr lang="en-US" sz="1800" dirty="0"/>
          </a:p>
          <a:p>
            <a:pPr marL="0" indent="0">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60</a:t>
            </a:fld>
            <a:endParaRPr lang="en-US" dirty="0">
              <a:solidFill>
                <a:schemeClr val="tx1"/>
              </a:solidFill>
            </a:endParaRPr>
          </a:p>
        </p:txBody>
      </p:sp>
    </p:spTree>
    <p:extLst>
      <p:ext uri="{BB962C8B-B14F-4D97-AF65-F5344CB8AC3E}">
        <p14:creationId xmlns:p14="http://schemas.microsoft.com/office/powerpoint/2010/main" val="31061919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7543800" cy="1295400"/>
          </a:xfrm>
        </p:spPr>
        <p:txBody>
          <a:bodyPr/>
          <a:lstStyle/>
          <a:p>
            <a:r>
              <a:rPr lang="en-US" sz="4000" dirty="0">
                <a:solidFill>
                  <a:srgbClr val="191919">
                    <a:lumMod val="95000"/>
                    <a:lumOff val="5000"/>
                  </a:srgbClr>
                </a:solidFill>
              </a:rPr>
              <a:t>Facts:</a:t>
            </a:r>
            <a:endParaRPr lang="en-US" dirty="0"/>
          </a:p>
        </p:txBody>
      </p:sp>
      <p:sp>
        <p:nvSpPr>
          <p:cNvPr id="3" name="Content Placeholder 2"/>
          <p:cNvSpPr>
            <a:spLocks noGrp="1"/>
          </p:cNvSpPr>
          <p:nvPr>
            <p:ph idx="1"/>
          </p:nvPr>
        </p:nvSpPr>
        <p:spPr>
          <a:xfrm>
            <a:off x="457200" y="836712"/>
            <a:ext cx="8229600" cy="4411662"/>
          </a:xfrm>
        </p:spPr>
        <p:txBody>
          <a:bodyPr/>
          <a:lstStyle/>
          <a:p>
            <a:r>
              <a:rPr lang="en-US" sz="2400" dirty="0" smtClean="0">
                <a:solidFill>
                  <a:srgbClr val="191919">
                    <a:lumMod val="95000"/>
                    <a:lumOff val="5000"/>
                  </a:srgbClr>
                </a:solidFill>
              </a:rPr>
              <a:t>A </a:t>
            </a:r>
            <a:r>
              <a:rPr lang="en-US" sz="2400" dirty="0">
                <a:solidFill>
                  <a:srgbClr val="191919">
                    <a:lumMod val="95000"/>
                    <a:lumOff val="5000"/>
                  </a:srgbClr>
                </a:solidFill>
              </a:rPr>
              <a:t>young woman applied to Abercrombie &amp; Fitch to be a sales associate. </a:t>
            </a:r>
            <a:endParaRPr lang="en-US" sz="2400" dirty="0" smtClean="0">
              <a:solidFill>
                <a:srgbClr val="191919">
                  <a:lumMod val="95000"/>
                  <a:lumOff val="5000"/>
                </a:srgbClr>
              </a:solidFill>
            </a:endParaRPr>
          </a:p>
          <a:p>
            <a:r>
              <a:rPr lang="en-US" sz="2400" dirty="0" smtClean="0">
                <a:solidFill>
                  <a:srgbClr val="191919">
                    <a:lumMod val="95000"/>
                    <a:lumOff val="5000"/>
                  </a:srgbClr>
                </a:solidFill>
              </a:rPr>
              <a:t>Company </a:t>
            </a:r>
            <a:r>
              <a:rPr lang="en-US" sz="2400" dirty="0">
                <a:solidFill>
                  <a:srgbClr val="191919">
                    <a:lumMod val="95000"/>
                    <a:lumOff val="5000"/>
                  </a:srgbClr>
                </a:solidFill>
              </a:rPr>
              <a:t>requires sales associates to wear clothes consistent with the Abercrombie style.  No hat are allowed. </a:t>
            </a:r>
            <a:endParaRPr lang="en-US" sz="2400" dirty="0" smtClean="0">
              <a:solidFill>
                <a:srgbClr val="191919">
                  <a:lumMod val="95000"/>
                  <a:lumOff val="5000"/>
                </a:srgbClr>
              </a:solidFill>
            </a:endParaRPr>
          </a:p>
          <a:p>
            <a:r>
              <a:rPr lang="en-US" sz="2400" dirty="0" smtClean="0">
                <a:solidFill>
                  <a:srgbClr val="191919">
                    <a:lumMod val="95000"/>
                    <a:lumOff val="5000"/>
                  </a:srgbClr>
                </a:solidFill>
              </a:rPr>
              <a:t>Applicant</a:t>
            </a:r>
            <a:r>
              <a:rPr lang="en-US" sz="2400" dirty="0">
                <a:solidFill>
                  <a:srgbClr val="191919">
                    <a:lumMod val="95000"/>
                    <a:lumOff val="5000"/>
                  </a:srgbClr>
                </a:solidFill>
              </a:rPr>
              <a:t>, who was aware of the appearance policy, and wore black head scarf to interview. </a:t>
            </a:r>
            <a:endParaRPr lang="en-US" sz="2400" dirty="0" smtClean="0">
              <a:solidFill>
                <a:srgbClr val="191919">
                  <a:lumMod val="95000"/>
                  <a:lumOff val="5000"/>
                </a:srgbClr>
              </a:solidFill>
            </a:endParaRPr>
          </a:p>
          <a:p>
            <a:r>
              <a:rPr lang="en-US" sz="2400" dirty="0" smtClean="0">
                <a:solidFill>
                  <a:srgbClr val="191919">
                    <a:lumMod val="95000"/>
                    <a:lumOff val="5000"/>
                  </a:srgbClr>
                </a:solidFill>
              </a:rPr>
              <a:t>Store </a:t>
            </a:r>
            <a:r>
              <a:rPr lang="en-US" sz="2400" dirty="0">
                <a:solidFill>
                  <a:srgbClr val="191919">
                    <a:lumMod val="95000"/>
                    <a:lumOff val="5000"/>
                  </a:srgbClr>
                </a:solidFill>
              </a:rPr>
              <a:t>manager conducting interview had no knowledge about applicant’s religion or that head scarf was a religious </a:t>
            </a:r>
            <a:r>
              <a:rPr lang="en-US" sz="2400" dirty="0" smtClean="0">
                <a:solidFill>
                  <a:srgbClr val="191919">
                    <a:lumMod val="95000"/>
                    <a:lumOff val="5000"/>
                  </a:srgbClr>
                </a:solidFill>
              </a:rPr>
              <a:t>observance.</a:t>
            </a:r>
          </a:p>
          <a:p>
            <a:r>
              <a:rPr lang="en-US" sz="2400" dirty="0" smtClean="0">
                <a:solidFill>
                  <a:srgbClr val="191919">
                    <a:lumMod val="95000"/>
                    <a:lumOff val="5000"/>
                  </a:srgbClr>
                </a:solidFill>
              </a:rPr>
              <a:t>The </a:t>
            </a:r>
            <a:r>
              <a:rPr lang="en-US" sz="2400" dirty="0">
                <a:solidFill>
                  <a:srgbClr val="191919">
                    <a:lumMod val="95000"/>
                    <a:lumOff val="5000"/>
                  </a:srgbClr>
                </a:solidFill>
              </a:rPr>
              <a:t>manager explained the appearance policy, but applicant had not questions or concerns. </a:t>
            </a:r>
            <a:endParaRPr lang="en-US" sz="2400" dirty="0" smtClean="0">
              <a:solidFill>
                <a:srgbClr val="191919">
                  <a:lumMod val="95000"/>
                  <a:lumOff val="5000"/>
                </a:srgbClr>
              </a:solidFill>
            </a:endParaRPr>
          </a:p>
          <a:p>
            <a:r>
              <a:rPr lang="en-US" sz="2400" dirty="0" smtClean="0">
                <a:solidFill>
                  <a:srgbClr val="191919">
                    <a:lumMod val="95000"/>
                    <a:lumOff val="5000"/>
                  </a:srgbClr>
                </a:solidFill>
              </a:rPr>
              <a:t>Abercrombie </a:t>
            </a:r>
            <a:r>
              <a:rPr lang="en-US" sz="2400" dirty="0">
                <a:solidFill>
                  <a:srgbClr val="191919">
                    <a:lumMod val="95000"/>
                    <a:lumOff val="5000"/>
                  </a:srgbClr>
                </a:solidFill>
              </a:rPr>
              <a:t>did not hire the applicant. </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61</a:t>
            </a:fld>
            <a:endParaRPr lang="en-US" dirty="0">
              <a:solidFill>
                <a:schemeClr val="tx1"/>
              </a:solidFill>
            </a:endParaRPr>
          </a:p>
        </p:txBody>
      </p:sp>
    </p:spTree>
    <p:extLst>
      <p:ext uri="{BB962C8B-B14F-4D97-AF65-F5344CB8AC3E}">
        <p14:creationId xmlns:p14="http://schemas.microsoft.com/office/powerpoint/2010/main" val="16861496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sz="2800" dirty="0" smtClean="0">
                <a:solidFill>
                  <a:srgbClr val="191919">
                    <a:lumMod val="95000"/>
                    <a:lumOff val="5000"/>
                  </a:srgbClr>
                </a:solidFill>
              </a:rPr>
              <a:t>-The </a:t>
            </a:r>
            <a:r>
              <a:rPr lang="en-US" sz="2800" dirty="0">
                <a:solidFill>
                  <a:srgbClr val="191919">
                    <a:lumMod val="95000"/>
                    <a:lumOff val="5000"/>
                  </a:srgbClr>
                </a:solidFill>
              </a:rPr>
              <a:t>EEOC </a:t>
            </a:r>
            <a:r>
              <a:rPr lang="en-US" sz="2800" dirty="0" smtClean="0">
                <a:solidFill>
                  <a:srgbClr val="191919">
                    <a:lumMod val="95000"/>
                    <a:lumOff val="5000"/>
                  </a:srgbClr>
                </a:solidFill>
              </a:rPr>
              <a:t>filed suit on behalf of the plaintiff, alleging </a:t>
            </a:r>
            <a:r>
              <a:rPr lang="en-US" sz="2800" dirty="0">
                <a:solidFill>
                  <a:srgbClr val="191919">
                    <a:lumMod val="95000"/>
                    <a:lumOff val="5000"/>
                  </a:srgbClr>
                </a:solidFill>
              </a:rPr>
              <a:t>Abercrombie violated Title VII for failing to accommodate the applicant’s religious practice of wearing a head scarf. </a:t>
            </a:r>
            <a:endParaRPr lang="en-US" sz="2800" dirty="0" smtClean="0">
              <a:solidFill>
                <a:srgbClr val="191919">
                  <a:lumMod val="95000"/>
                  <a:lumOff val="5000"/>
                </a:srgbClr>
              </a:solidFill>
            </a:endParaRPr>
          </a:p>
          <a:p>
            <a:pPr marL="0" lvl="0" indent="0">
              <a:buNone/>
            </a:pPr>
            <a:r>
              <a:rPr lang="en-US" sz="2800" dirty="0" smtClean="0">
                <a:solidFill>
                  <a:srgbClr val="191919">
                    <a:lumMod val="95000"/>
                    <a:lumOff val="5000"/>
                  </a:srgbClr>
                </a:solidFill>
              </a:rPr>
              <a:t>-Tenth Circuit reversed district court, because plaintiff had failed request a religious accommodation.</a:t>
            </a:r>
          </a:p>
          <a:p>
            <a:pPr marL="0" lvl="0" indent="0">
              <a:buNone/>
            </a:pPr>
            <a:r>
              <a:rPr lang="en-US" sz="2800" dirty="0" smtClean="0">
                <a:solidFill>
                  <a:srgbClr val="191919">
                    <a:lumMod val="95000"/>
                    <a:lumOff val="5000"/>
                  </a:srgbClr>
                </a:solidFill>
              </a:rPr>
              <a:t>-The U.S. Supreme Court granted the EEOC’s request for review.</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62</a:t>
            </a:fld>
            <a:endParaRPr lang="en-US" dirty="0">
              <a:solidFill>
                <a:schemeClr val="tx1"/>
              </a:solidFill>
            </a:endParaRPr>
          </a:p>
        </p:txBody>
      </p:sp>
    </p:spTree>
    <p:extLst>
      <p:ext uri="{BB962C8B-B14F-4D97-AF65-F5344CB8AC3E}">
        <p14:creationId xmlns:p14="http://schemas.microsoft.com/office/powerpoint/2010/main" val="3712711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616" y="-387424"/>
            <a:ext cx="7543800" cy="1295400"/>
          </a:xfrm>
        </p:spPr>
        <p:txBody>
          <a:bodyPr/>
          <a:lstStyle/>
          <a:p>
            <a:r>
              <a:rPr lang="en-US" sz="2400" dirty="0"/>
              <a:t>The joint brief NSBA filed with other state and local government organizations argued</a:t>
            </a:r>
          </a:p>
        </p:txBody>
      </p:sp>
      <p:sp>
        <p:nvSpPr>
          <p:cNvPr id="3" name="Content Placeholder 2"/>
          <p:cNvSpPr>
            <a:spLocks noGrp="1"/>
          </p:cNvSpPr>
          <p:nvPr>
            <p:ph idx="1"/>
          </p:nvPr>
        </p:nvSpPr>
        <p:spPr>
          <a:xfrm>
            <a:off x="457200" y="980728"/>
            <a:ext cx="8229600" cy="4411662"/>
          </a:xfrm>
        </p:spPr>
        <p:txBody>
          <a:bodyPr/>
          <a:lstStyle/>
          <a:p>
            <a:r>
              <a:rPr lang="en-US" sz="2800" dirty="0" smtClean="0"/>
              <a:t>Supreme should </a:t>
            </a:r>
            <a:r>
              <a:rPr lang="en-US" sz="2800" dirty="0"/>
              <a:t>adopt </a:t>
            </a:r>
            <a:r>
              <a:rPr lang="en-US" sz="2800" dirty="0" smtClean="0"/>
              <a:t>prevailing </a:t>
            </a:r>
            <a:r>
              <a:rPr lang="en-US" sz="2800" dirty="0"/>
              <a:t>view that employers may be held liable for failing to provide a religious accommodation only where the applicant/employee has notified the employer of his religious views and the need for an accommodation. </a:t>
            </a:r>
            <a:endParaRPr lang="en-US" sz="2800" dirty="0" smtClean="0"/>
          </a:p>
          <a:p>
            <a:r>
              <a:rPr lang="en-US" sz="2800" dirty="0" smtClean="0"/>
              <a:t>EEOC took </a:t>
            </a:r>
            <a:r>
              <a:rPr lang="en-US" sz="2800" dirty="0"/>
              <a:t>a new position on this issue contrary to its previous guidance that placed the burden on employees to inform their employers of the need for religious accommodation. </a:t>
            </a:r>
            <a:endParaRPr lang="en-US" sz="2800" dirty="0" smtClean="0"/>
          </a:p>
          <a:p>
            <a:endParaRPr lang="en-US" sz="18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63</a:t>
            </a:fld>
            <a:endParaRPr lang="en-US" dirty="0">
              <a:solidFill>
                <a:schemeClr val="tx1"/>
              </a:solidFill>
            </a:endParaRPr>
          </a:p>
        </p:txBody>
      </p:sp>
    </p:spTree>
    <p:extLst>
      <p:ext uri="{BB962C8B-B14F-4D97-AF65-F5344CB8AC3E}">
        <p14:creationId xmlns:p14="http://schemas.microsoft.com/office/powerpoint/2010/main" val="1810210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91264" cy="5654253"/>
          </a:xfrm>
        </p:spPr>
        <p:txBody>
          <a:bodyPr/>
          <a:lstStyle/>
          <a:p>
            <a:r>
              <a:rPr lang="en-US" sz="3200" dirty="0" smtClean="0"/>
              <a:t>EEOC’s shift place school </a:t>
            </a:r>
            <a:r>
              <a:rPr lang="en-US" sz="3200" dirty="0"/>
              <a:t>boards, in a no-win situation, facing potential liability regardless of the action they take: </a:t>
            </a:r>
            <a:endParaRPr lang="en-US" sz="3200" dirty="0" smtClean="0"/>
          </a:p>
          <a:p>
            <a:pPr lvl="1"/>
            <a:r>
              <a:rPr lang="en-US" sz="2800" dirty="0" smtClean="0"/>
              <a:t>if </a:t>
            </a:r>
            <a:r>
              <a:rPr lang="en-US" sz="2800" dirty="0"/>
              <a:t>they fail to make inquiries about an individual’s need for religious accommodation they risk liability under Title VII, but if they do ask such questions based on stereotypes, they may face claims under other anti-discrimination laws. </a:t>
            </a:r>
          </a:p>
          <a:p>
            <a:endParaRPr lang="en-US" sz="32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64</a:t>
            </a:fld>
            <a:endParaRPr lang="en-US" dirty="0">
              <a:solidFill>
                <a:schemeClr val="tx1"/>
              </a:solidFill>
            </a:endParaRPr>
          </a:p>
        </p:txBody>
      </p:sp>
    </p:spTree>
    <p:extLst>
      <p:ext uri="{BB962C8B-B14F-4D97-AF65-F5344CB8AC3E}">
        <p14:creationId xmlns:p14="http://schemas.microsoft.com/office/powerpoint/2010/main" val="1000428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37" y="-94977"/>
            <a:ext cx="7614719" cy="1286103"/>
          </a:xfrm>
        </p:spPr>
        <p:txBody>
          <a:bodyPr/>
          <a:lstStyle/>
          <a:p>
            <a:r>
              <a:rPr lang="en-US" sz="2400" dirty="0" smtClean="0"/>
              <a:t>The </a:t>
            </a:r>
            <a:r>
              <a:rPr lang="en-US" sz="2400" dirty="0"/>
              <a:t>case was argued on February 25, 2015.</a:t>
            </a:r>
            <a:r>
              <a:rPr lang="en-US" sz="4000" dirty="0"/>
              <a:t/>
            </a:r>
            <a:br>
              <a:rPr lang="en-US" sz="4000" dirty="0"/>
            </a:br>
            <a:endParaRPr lang="en-US" dirty="0"/>
          </a:p>
        </p:txBody>
      </p:sp>
      <p:sp>
        <p:nvSpPr>
          <p:cNvPr id="3" name="Content Placeholder 2"/>
          <p:cNvSpPr>
            <a:spLocks noGrp="1"/>
          </p:cNvSpPr>
          <p:nvPr>
            <p:ph idx="1"/>
          </p:nvPr>
        </p:nvSpPr>
        <p:spPr>
          <a:xfrm>
            <a:off x="348916" y="1124744"/>
            <a:ext cx="8337884" cy="4267646"/>
          </a:xfrm>
        </p:spPr>
        <p:txBody>
          <a:bodyPr/>
          <a:lstStyle/>
          <a:p>
            <a:r>
              <a:rPr lang="en-US" sz="2400" dirty="0"/>
              <a:t>Chief Justice </a:t>
            </a:r>
            <a:r>
              <a:rPr lang="en-US" sz="2400" dirty="0" smtClean="0"/>
              <a:t>Roberts </a:t>
            </a:r>
            <a:r>
              <a:rPr lang="en-US" sz="2400" dirty="0"/>
              <a:t>and Justices </a:t>
            </a:r>
            <a:r>
              <a:rPr lang="en-US" sz="2400" dirty="0" smtClean="0"/>
              <a:t>Scalia &amp; Kennedy questioned what </a:t>
            </a:r>
            <a:r>
              <a:rPr lang="en-US" sz="2400" dirty="0"/>
              <a:t>level of certainty of a potential religious clash would trigger the need for accommodation. </a:t>
            </a:r>
            <a:endParaRPr lang="en-US" sz="2400" dirty="0" smtClean="0"/>
          </a:p>
          <a:p>
            <a:r>
              <a:rPr lang="en-US" sz="2400" dirty="0"/>
              <a:t>D</a:t>
            </a:r>
            <a:r>
              <a:rPr lang="en-US" sz="2400" dirty="0" smtClean="0"/>
              <a:t>eputy </a:t>
            </a:r>
            <a:r>
              <a:rPr lang="en-US" sz="2400" dirty="0"/>
              <a:t>S</a:t>
            </a:r>
            <a:r>
              <a:rPr lang="en-US" sz="2400" dirty="0" smtClean="0"/>
              <a:t>olicitor General: employer doubt </a:t>
            </a:r>
            <a:r>
              <a:rPr lang="en-US" sz="2400" dirty="0"/>
              <a:t>about </a:t>
            </a:r>
            <a:r>
              <a:rPr lang="en-US" sz="2400" dirty="0" smtClean="0"/>
              <a:t>possible </a:t>
            </a:r>
            <a:r>
              <a:rPr lang="en-US" sz="2400" dirty="0"/>
              <a:t>clash between workplace rules and </a:t>
            </a:r>
            <a:r>
              <a:rPr lang="en-US" sz="2400" dirty="0" smtClean="0"/>
              <a:t>applicant’s </a:t>
            </a:r>
            <a:r>
              <a:rPr lang="en-US" sz="2400" dirty="0"/>
              <a:t>religious </a:t>
            </a:r>
            <a:r>
              <a:rPr lang="en-US" sz="2400" dirty="0" smtClean="0"/>
              <a:t>practices should result in dialogue over the </a:t>
            </a:r>
            <a:r>
              <a:rPr lang="en-US" sz="2400" dirty="0"/>
              <a:t>issue. </a:t>
            </a:r>
          </a:p>
          <a:p>
            <a:r>
              <a:rPr lang="en-US" sz="2400" dirty="0"/>
              <a:t>Justice Scalia </a:t>
            </a:r>
            <a:r>
              <a:rPr lang="en-US" sz="2400" dirty="0" smtClean="0"/>
              <a:t>dismissed  DSG’s view and supported the Appellate Court saying, “If </a:t>
            </a:r>
            <a:r>
              <a:rPr lang="en-US" sz="2400" dirty="0"/>
              <a:t>you want to sue me for denying you a job for a religious reason, the burden is on you to say, ‘I’m wearing a headscarf for a religious reason.’ </a:t>
            </a:r>
            <a:r>
              <a:rPr lang="en-US" sz="2400" dirty="0" smtClean="0"/>
              <a:t>”</a:t>
            </a:r>
          </a:p>
          <a:p>
            <a:endParaRPr lang="en-US" sz="26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65</a:t>
            </a:fld>
            <a:endParaRPr lang="en-US" dirty="0">
              <a:solidFill>
                <a:schemeClr val="tx1"/>
              </a:solidFill>
            </a:endParaRPr>
          </a:p>
        </p:txBody>
      </p:sp>
    </p:spTree>
    <p:extLst>
      <p:ext uri="{BB962C8B-B14F-4D97-AF65-F5344CB8AC3E}">
        <p14:creationId xmlns:p14="http://schemas.microsoft.com/office/powerpoint/2010/main" val="1551598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3n8a8pro7vhmx.cloudfront.net/thenewcivilrightsmovement/pages/10580/meta_images/original/Alito3.jpg?140494164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85" r="14924"/>
          <a:stretch/>
        </p:blipFill>
        <p:spPr bwMode="auto">
          <a:xfrm>
            <a:off x="7092280" y="307726"/>
            <a:ext cx="1368152" cy="1101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576" y="0"/>
            <a:ext cx="6635080" cy="1295400"/>
          </a:xfrm>
        </p:spPr>
        <p:txBody>
          <a:bodyPr/>
          <a:lstStyle/>
          <a:p>
            <a:r>
              <a:rPr lang="en-US" sz="2400" dirty="0"/>
              <a:t>Justice Alito </a:t>
            </a:r>
            <a:r>
              <a:rPr lang="en-US" sz="2400" dirty="0" smtClean="0"/>
              <a:t>was thought to be </a:t>
            </a:r>
            <a:r>
              <a:rPr lang="en-US" sz="2400" dirty="0"/>
              <a:t>the vote that </a:t>
            </a:r>
            <a:r>
              <a:rPr lang="en-US" sz="2400" dirty="0" smtClean="0"/>
              <a:t>would drive </a:t>
            </a:r>
            <a:r>
              <a:rPr lang="en-US" sz="2400" dirty="0"/>
              <a:t>the decision.</a:t>
            </a:r>
          </a:p>
        </p:txBody>
      </p:sp>
      <p:sp>
        <p:nvSpPr>
          <p:cNvPr id="3" name="Content Placeholder 2"/>
          <p:cNvSpPr>
            <a:spLocks noGrp="1"/>
          </p:cNvSpPr>
          <p:nvPr>
            <p:ph idx="1"/>
          </p:nvPr>
        </p:nvSpPr>
        <p:spPr>
          <a:xfrm>
            <a:off x="426005" y="1609626"/>
            <a:ext cx="7818403" cy="4411662"/>
          </a:xfrm>
        </p:spPr>
        <p:txBody>
          <a:bodyPr/>
          <a:lstStyle/>
          <a:p>
            <a:r>
              <a:rPr lang="en-US" sz="2400" dirty="0" smtClean="0"/>
              <a:t> </a:t>
            </a:r>
            <a:r>
              <a:rPr lang="en-US" sz="2400" dirty="0"/>
              <a:t>“There would be no reason for not hiring </a:t>
            </a:r>
            <a:r>
              <a:rPr lang="en-US" sz="2400" dirty="0" smtClean="0"/>
              <a:t>[her] unless </a:t>
            </a:r>
            <a:r>
              <a:rPr lang="en-US" sz="2400" dirty="0"/>
              <a:t>you assumed that she was going to wear a scarf every </a:t>
            </a:r>
            <a:r>
              <a:rPr lang="en-US" sz="2400" dirty="0" smtClean="0"/>
              <a:t>day.” </a:t>
            </a:r>
          </a:p>
          <a:p>
            <a:r>
              <a:rPr lang="en-US" sz="2400" dirty="0" smtClean="0"/>
              <a:t>“</a:t>
            </a:r>
            <a:r>
              <a:rPr lang="en-US" sz="2400" dirty="0"/>
              <a:t>Just because she wore a scarf on that one day wouldn’t mean that she necessarily was going to wear it every day.” </a:t>
            </a:r>
            <a:endParaRPr lang="en-US" sz="2400" dirty="0" smtClean="0"/>
          </a:p>
          <a:p>
            <a:r>
              <a:rPr lang="en-US" sz="2400" dirty="0" smtClean="0"/>
              <a:t>“</a:t>
            </a:r>
            <a:r>
              <a:rPr lang="en-US" sz="2400" dirty="0"/>
              <a:t>Maybe she’s just having a bad hair day,” he suggested. “Would you reject her for that? No.” </a:t>
            </a:r>
            <a:endParaRPr lang="en-US" sz="2400" dirty="0" smtClean="0"/>
          </a:p>
          <a:p>
            <a:r>
              <a:rPr lang="en-US" sz="2400" dirty="0" smtClean="0"/>
              <a:t>“</a:t>
            </a:r>
            <a:r>
              <a:rPr lang="en-US" sz="2400" dirty="0"/>
              <a:t>The reason that she was rejected was because you assumed she was going to do this every day, and the only reason why she would do it every day is because she had a religious reason.”</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66</a:t>
            </a:fld>
            <a:endParaRPr lang="en-US" dirty="0">
              <a:solidFill>
                <a:schemeClr val="tx1"/>
              </a:solidFill>
            </a:endParaRPr>
          </a:p>
        </p:txBody>
      </p:sp>
    </p:spTree>
    <p:extLst>
      <p:ext uri="{BB962C8B-B14F-4D97-AF65-F5344CB8AC3E}">
        <p14:creationId xmlns:p14="http://schemas.microsoft.com/office/powerpoint/2010/main" val="3701448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EEOC v. Abercrombie &amp; Fitch Stores, 14-86 (U.S. Jun. 1, 2015)</a:t>
            </a:r>
            <a:br>
              <a:rPr lang="en-US" sz="2400" dirty="0"/>
            </a:br>
            <a:endParaRPr lang="en-US" sz="2400" dirty="0"/>
          </a:p>
        </p:txBody>
      </p:sp>
      <p:sp>
        <p:nvSpPr>
          <p:cNvPr id="3" name="Content Placeholder 2"/>
          <p:cNvSpPr>
            <a:spLocks noGrp="1"/>
          </p:cNvSpPr>
          <p:nvPr>
            <p:ph idx="1"/>
          </p:nvPr>
        </p:nvSpPr>
        <p:spPr/>
        <p:txBody>
          <a:bodyPr/>
          <a:lstStyle/>
          <a:p>
            <a:r>
              <a:rPr lang="en-US" dirty="0" smtClean="0"/>
              <a:t>8-1 split.</a:t>
            </a:r>
          </a:p>
          <a:p>
            <a:r>
              <a:rPr lang="en-US" dirty="0" smtClean="0"/>
              <a:t>Reversed 10</a:t>
            </a:r>
            <a:r>
              <a:rPr lang="en-US" baseline="30000" dirty="0" smtClean="0"/>
              <a:t>th</a:t>
            </a:r>
            <a:r>
              <a:rPr lang="en-US" dirty="0" smtClean="0"/>
              <a:t> Circuit’s decision.</a:t>
            </a:r>
          </a:p>
          <a:p>
            <a:r>
              <a:rPr lang="en-US" dirty="0" smtClean="0"/>
              <a:t>Held:  In </a:t>
            </a:r>
            <a:r>
              <a:rPr lang="en-US" dirty="0"/>
              <a:t>a disparate-treatment claim, an applicant need show only that his need for an accommodation was a motivating factor in the employer’s decision, not that the employer had knowledge of his </a:t>
            </a:r>
            <a:r>
              <a:rPr lang="en-US" dirty="0" smtClean="0"/>
              <a:t>need.</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67</a:t>
            </a:fld>
            <a:endParaRPr lang="en-US" dirty="0">
              <a:solidFill>
                <a:schemeClr val="tx1"/>
              </a:solidFill>
            </a:endParaRPr>
          </a:p>
        </p:txBody>
      </p:sp>
    </p:spTree>
    <p:extLst>
      <p:ext uri="{BB962C8B-B14F-4D97-AF65-F5344CB8AC3E}">
        <p14:creationId xmlns:p14="http://schemas.microsoft.com/office/powerpoint/2010/main" val="2745590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543800" cy="1295400"/>
          </a:xfrm>
        </p:spPr>
        <p:txBody>
          <a:bodyPr/>
          <a:lstStyle/>
          <a:p>
            <a:r>
              <a:rPr lang="en-US" sz="2400" dirty="0" smtClean="0"/>
              <a:t>Justice Scalia, writing for the majority, said…</a:t>
            </a:r>
            <a:endParaRPr lang="en-US" sz="2400" dirty="0"/>
          </a:p>
        </p:txBody>
      </p:sp>
      <p:sp>
        <p:nvSpPr>
          <p:cNvPr id="3" name="Content Placeholder 2"/>
          <p:cNvSpPr>
            <a:spLocks noGrp="1"/>
          </p:cNvSpPr>
          <p:nvPr>
            <p:ph idx="1"/>
          </p:nvPr>
        </p:nvSpPr>
        <p:spPr>
          <a:xfrm>
            <a:off x="424086" y="1484784"/>
            <a:ext cx="8229600" cy="4536504"/>
          </a:xfrm>
        </p:spPr>
        <p:txBody>
          <a:bodyPr/>
          <a:lstStyle/>
          <a:p>
            <a:r>
              <a:rPr lang="en-US" sz="2800" dirty="0" smtClean="0"/>
              <a:t>Title </a:t>
            </a:r>
            <a:r>
              <a:rPr lang="en-US" sz="2800" dirty="0"/>
              <a:t>VII “does not impose a knowledge requirement.” </a:t>
            </a:r>
          </a:p>
          <a:p>
            <a:r>
              <a:rPr lang="en-US" sz="2800" dirty="0" smtClean="0"/>
              <a:t>Instead</a:t>
            </a:r>
            <a:r>
              <a:rPr lang="en-US" sz="2800" dirty="0"/>
              <a:t>, </a:t>
            </a:r>
            <a:r>
              <a:rPr lang="en-US" sz="2800" dirty="0" smtClean="0"/>
              <a:t>what matter is not what the employer knows, but what he intends, what his motives are.</a:t>
            </a:r>
          </a:p>
          <a:p>
            <a:r>
              <a:rPr lang="en-US" sz="2800" dirty="0" smtClean="0"/>
              <a:t>There is no actual</a:t>
            </a:r>
            <a:r>
              <a:rPr lang="en-US" sz="2800" dirty="0"/>
              <a:t> knowledge requirement to Title </a:t>
            </a:r>
            <a:r>
              <a:rPr lang="en-US" sz="2800" dirty="0" smtClean="0"/>
              <a:t>VII.</a:t>
            </a:r>
          </a:p>
          <a:p>
            <a:r>
              <a:rPr lang="en-US" sz="2800" dirty="0" smtClean="0"/>
              <a:t>Court said that requirement </a:t>
            </a:r>
            <a:r>
              <a:rPr lang="en-US" sz="2800" dirty="0"/>
              <a:t>can only be added by Congress, in its legislative capacity.</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68</a:t>
            </a:fld>
            <a:endParaRPr lang="en-US" dirty="0">
              <a:solidFill>
                <a:schemeClr val="tx1"/>
              </a:solidFill>
            </a:endParaRPr>
          </a:p>
        </p:txBody>
      </p:sp>
    </p:spTree>
    <p:extLst>
      <p:ext uri="{BB962C8B-B14F-4D97-AF65-F5344CB8AC3E}">
        <p14:creationId xmlns:p14="http://schemas.microsoft.com/office/powerpoint/2010/main" val="2709025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94" y="332656"/>
            <a:ext cx="7543800" cy="652934"/>
          </a:xfrm>
        </p:spPr>
        <p:txBody>
          <a:bodyPr/>
          <a:lstStyle/>
          <a:p>
            <a:r>
              <a:rPr lang="en-US" sz="2400" dirty="0" smtClean="0"/>
              <a:t>Rule of the case for practical purposes…</a:t>
            </a:r>
            <a:endParaRPr lang="en-US" sz="2400" dirty="0"/>
          </a:p>
        </p:txBody>
      </p:sp>
      <p:sp>
        <p:nvSpPr>
          <p:cNvPr id="3" name="Content Placeholder 2"/>
          <p:cNvSpPr>
            <a:spLocks noGrp="1"/>
          </p:cNvSpPr>
          <p:nvPr>
            <p:ph idx="1"/>
          </p:nvPr>
        </p:nvSpPr>
        <p:spPr>
          <a:xfrm>
            <a:off x="323528" y="1196752"/>
            <a:ext cx="8229600" cy="4411662"/>
          </a:xfrm>
        </p:spPr>
        <p:txBody>
          <a:bodyPr/>
          <a:lstStyle/>
          <a:p>
            <a:r>
              <a:rPr lang="en-US" sz="2400" dirty="0" smtClean="0"/>
              <a:t>Employer may </a:t>
            </a:r>
            <a:r>
              <a:rPr lang="en-US" sz="2400" dirty="0"/>
              <a:t>not take an adverse employment action against an applicant or employee because of any aspect of that individual’s religious observance or </a:t>
            </a:r>
            <a:r>
              <a:rPr lang="en-US" sz="2400" dirty="0" smtClean="0"/>
              <a:t>practice.</a:t>
            </a:r>
          </a:p>
          <a:p>
            <a:pPr marL="0" indent="0">
              <a:buNone/>
            </a:pPr>
            <a:r>
              <a:rPr lang="en-US" sz="2400" dirty="0" smtClean="0"/>
              <a:t> </a:t>
            </a:r>
          </a:p>
          <a:p>
            <a:r>
              <a:rPr lang="en-US" sz="2400" i="1" dirty="0" smtClean="0">
                <a:solidFill>
                  <a:srgbClr val="FF0000"/>
                </a:solidFill>
              </a:rPr>
              <a:t>Unless</a:t>
            </a:r>
            <a:r>
              <a:rPr lang="en-US" sz="2400" dirty="0" smtClean="0"/>
              <a:t> </a:t>
            </a:r>
            <a:r>
              <a:rPr lang="en-US" sz="2400" dirty="0"/>
              <a:t>the employer </a:t>
            </a:r>
            <a:r>
              <a:rPr lang="en-US" sz="2400" dirty="0" smtClean="0"/>
              <a:t>show it </a:t>
            </a:r>
            <a:r>
              <a:rPr lang="en-US" sz="2400" dirty="0"/>
              <a:t>is unable to reasonably accommodate that observance or practice without undue hardship</a:t>
            </a:r>
            <a:r>
              <a:rPr lang="en-US" sz="2400" dirty="0" smtClean="0"/>
              <a:t>.</a:t>
            </a:r>
          </a:p>
          <a:p>
            <a:endParaRPr lang="en-US" sz="2400" dirty="0"/>
          </a:p>
          <a:p>
            <a:r>
              <a:rPr lang="en-US" sz="2400" dirty="0" smtClean="0"/>
              <a:t>Burying head in the sand, won’t work: If you see something that doesn’t mesh with your policy (i.e., dress code), just ask, “Do you need a reasonable accommodation?”</a:t>
            </a:r>
          </a:p>
          <a:p>
            <a:endParaRPr lang="en-US" sz="20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69</a:t>
            </a:fld>
            <a:endParaRPr lang="en-US" dirty="0">
              <a:solidFill>
                <a:schemeClr val="tx1"/>
              </a:solidFill>
            </a:endParaRPr>
          </a:p>
        </p:txBody>
      </p:sp>
    </p:spTree>
    <p:extLst>
      <p:ext uri="{BB962C8B-B14F-4D97-AF65-F5344CB8AC3E}">
        <p14:creationId xmlns:p14="http://schemas.microsoft.com/office/powerpoint/2010/main" val="112783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624" y="477416"/>
            <a:ext cx="7543800" cy="1295400"/>
          </a:xfrm>
        </p:spPr>
        <p:txBody>
          <a:bodyPr/>
          <a:lstStyle/>
          <a:p>
            <a:r>
              <a:rPr lang="en-US" sz="3200" dirty="0" smtClean="0">
                <a:solidFill>
                  <a:srgbClr val="004080"/>
                </a:solidFill>
              </a:rPr>
              <a:t>At the 9</a:t>
            </a:r>
            <a:r>
              <a:rPr lang="en-US" sz="3200" baseline="30000" dirty="0" smtClean="0">
                <a:solidFill>
                  <a:srgbClr val="004080"/>
                </a:solidFill>
              </a:rPr>
              <a:t>th</a:t>
            </a:r>
            <a:r>
              <a:rPr lang="en-US" sz="3200" dirty="0" smtClean="0">
                <a:solidFill>
                  <a:srgbClr val="004080"/>
                </a:solidFill>
              </a:rPr>
              <a:t> Cir…</a:t>
            </a:r>
            <a:endParaRPr lang="en-US" dirty="0"/>
          </a:p>
        </p:txBody>
      </p:sp>
      <p:sp>
        <p:nvSpPr>
          <p:cNvPr id="3" name="Content Placeholder 2"/>
          <p:cNvSpPr>
            <a:spLocks noGrp="1"/>
          </p:cNvSpPr>
          <p:nvPr>
            <p:ph idx="1"/>
          </p:nvPr>
        </p:nvSpPr>
        <p:spPr>
          <a:xfrm>
            <a:off x="457200" y="2599283"/>
            <a:ext cx="8229600" cy="3710037"/>
          </a:xfrm>
        </p:spPr>
        <p:txBody>
          <a:bodyPr/>
          <a:lstStyle/>
          <a:p>
            <a:r>
              <a:rPr lang="en-US" dirty="0" smtClean="0"/>
              <a:t>Ruled in favor of students…</a:t>
            </a:r>
          </a:p>
          <a:p>
            <a:r>
              <a:rPr lang="en-US" dirty="0" smtClean="0"/>
              <a:t>Parents entitled to “Primary consideration” regarding specific services…</a:t>
            </a:r>
          </a:p>
          <a:p>
            <a:r>
              <a:rPr lang="en-US" dirty="0" smtClean="0"/>
              <a:t>Regardless of appropriateness of IEP team determinations. </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a:t>
            </a:fld>
            <a:endParaRPr lang="en-US" dirty="0">
              <a:solidFill>
                <a:schemeClr val="tx1"/>
              </a:solidFill>
            </a:endParaRPr>
          </a:p>
        </p:txBody>
      </p:sp>
      <p:pic>
        <p:nvPicPr>
          <p:cNvPr id="7170" name="Picture 2" descr="https://www.firearmspolicy.org/wp-content/uploads/2014/12/9th-circuit-emble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62707"/>
            <a:ext cx="2592288" cy="2590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was 8-1. Who was the 1?</a:t>
            </a:r>
            <a:endParaRPr lang="en-US" dirty="0"/>
          </a:p>
        </p:txBody>
      </p:sp>
      <p:sp>
        <p:nvSpPr>
          <p:cNvPr id="3" name="Content Placeholder 2"/>
          <p:cNvSpPr>
            <a:spLocks noGrp="1"/>
          </p:cNvSpPr>
          <p:nvPr>
            <p:ph idx="1"/>
          </p:nvPr>
        </p:nvSpPr>
        <p:spPr>
          <a:xfrm>
            <a:off x="430942" y="3573016"/>
            <a:ext cx="8579296" cy="1800200"/>
          </a:xfrm>
        </p:spPr>
        <p:txBody>
          <a:bodyPr/>
          <a:lstStyle/>
          <a:p>
            <a:r>
              <a:rPr lang="en-US" dirty="0" smtClean="0"/>
              <a:t>Why?  Because, unlike </a:t>
            </a:r>
            <a:r>
              <a:rPr lang="en-US" dirty="0"/>
              <a:t>the majority, he said, </a:t>
            </a:r>
            <a:r>
              <a:rPr lang="en-US" i="1" dirty="0"/>
              <a:t>“Mere application of a neutral policy cannot constitute ‘intentional </a:t>
            </a:r>
            <a:r>
              <a:rPr lang="en-US" i="1" dirty="0" smtClean="0"/>
              <a:t>discrimination</a:t>
            </a:r>
            <a:r>
              <a:rPr lang="en-US" i="1" dirty="0"/>
              <a:t>,</a:t>
            </a:r>
            <a:r>
              <a:rPr lang="en-US" i="1" dirty="0" smtClean="0"/>
              <a:t>'” </a:t>
            </a:r>
            <a:r>
              <a:rPr lang="en-US" dirty="0" smtClean="0"/>
              <a:t>Thomas.</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70</a:t>
            </a:fld>
            <a:endParaRPr lang="en-US" dirty="0">
              <a:solidFill>
                <a:schemeClr val="tx1"/>
              </a:solidFill>
            </a:endParaRPr>
          </a:p>
        </p:txBody>
      </p:sp>
      <p:pic>
        <p:nvPicPr>
          <p:cNvPr id="6" name="Picture 5"/>
          <p:cNvPicPr>
            <a:picLocks noChangeAspect="1"/>
          </p:cNvPicPr>
          <p:nvPr/>
        </p:nvPicPr>
        <p:blipFill>
          <a:blip r:embed="rId2"/>
          <a:stretch>
            <a:fillRect/>
          </a:stretch>
        </p:blipFill>
        <p:spPr>
          <a:xfrm>
            <a:off x="3707904" y="1556792"/>
            <a:ext cx="1203495" cy="1656184"/>
          </a:xfrm>
          <a:prstGeom prst="rect">
            <a:avLst/>
          </a:prstGeom>
        </p:spPr>
      </p:pic>
    </p:spTree>
    <p:extLst>
      <p:ext uri="{BB962C8B-B14F-4D97-AF65-F5344CB8AC3E}">
        <p14:creationId xmlns:p14="http://schemas.microsoft.com/office/powerpoint/2010/main" val="40606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1052736"/>
            <a:ext cx="7543800" cy="1295400"/>
          </a:xfrm>
        </p:spPr>
        <p:txBody>
          <a:bodyPr/>
          <a:lstStyle/>
          <a:p>
            <a:r>
              <a:rPr lang="en-US" sz="2400" i="1" dirty="0"/>
              <a:t>Perez v. Mortgage Bankers Association, </a:t>
            </a:r>
            <a:r>
              <a:rPr lang="en-US" sz="2400" i="1" dirty="0" smtClean="0"/>
              <a:t/>
            </a:r>
            <a:br>
              <a:rPr lang="en-US" sz="2400" i="1" dirty="0" smtClean="0"/>
            </a:br>
            <a:r>
              <a:rPr lang="en-US" sz="2400" dirty="0" smtClean="0"/>
              <a:t>No</a:t>
            </a:r>
            <a:r>
              <a:rPr lang="en-US" sz="2400" dirty="0"/>
              <a:t>. 13-1041 (U.S. S. Ct. March 9, 2015)</a:t>
            </a:r>
          </a:p>
        </p:txBody>
      </p:sp>
      <p:sp>
        <p:nvSpPr>
          <p:cNvPr id="3" name="Content Placeholder 2"/>
          <p:cNvSpPr>
            <a:spLocks noGrp="1"/>
          </p:cNvSpPr>
          <p:nvPr>
            <p:ph idx="1"/>
          </p:nvPr>
        </p:nvSpPr>
        <p:spPr>
          <a:xfrm>
            <a:off x="457200" y="2617738"/>
            <a:ext cx="8229600" cy="4411662"/>
          </a:xfrm>
        </p:spPr>
        <p:txBody>
          <a:bodyPr/>
          <a:lstStyle/>
          <a:p>
            <a:r>
              <a:rPr lang="en-US" dirty="0" smtClean="0"/>
              <a:t>Issue:</a:t>
            </a:r>
          </a:p>
          <a:p>
            <a:r>
              <a:rPr lang="en-US" sz="3200" dirty="0" smtClean="0"/>
              <a:t>Does </a:t>
            </a:r>
            <a:r>
              <a:rPr lang="x-none" sz="3200" dirty="0" smtClean="0"/>
              <a:t>a </a:t>
            </a:r>
            <a:r>
              <a:rPr lang="x-none" sz="3200" dirty="0"/>
              <a:t>federal agency </a:t>
            </a:r>
            <a:r>
              <a:rPr lang="en-US" sz="3200" dirty="0"/>
              <a:t>need </a:t>
            </a:r>
            <a:r>
              <a:rPr lang="en-US" sz="3200" dirty="0" smtClean="0"/>
              <a:t>to </a:t>
            </a:r>
            <a:r>
              <a:rPr lang="x-none" sz="3200" dirty="0"/>
              <a:t>provide notice and an opportunity for interested parties to comment when it proposes to alter an interpretive rule adopted to clarify an agency </a:t>
            </a:r>
            <a:r>
              <a:rPr lang="x-none" sz="3200" dirty="0" smtClean="0"/>
              <a:t>regulation</a:t>
            </a:r>
            <a:r>
              <a:rPr lang="en-US" sz="3200" dirty="0" smtClean="0"/>
              <a:t>?</a:t>
            </a:r>
            <a:endParaRPr lang="en-US" sz="3200"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71</a:t>
            </a:fld>
            <a:endParaRPr lang="en-US" dirty="0">
              <a:solidFill>
                <a:schemeClr val="tx1"/>
              </a:solidFill>
            </a:endParaRPr>
          </a:p>
        </p:txBody>
      </p:sp>
      <p:pic>
        <p:nvPicPr>
          <p:cNvPr id="10242" name="Picture 2" descr="MBA - Mortgage Bankers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326157"/>
            <a:ext cx="2552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d/d9/Thomas_Perez_official_portrai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854"/>
          <a:stretch/>
        </p:blipFill>
        <p:spPr bwMode="auto">
          <a:xfrm>
            <a:off x="1619672" y="216594"/>
            <a:ext cx="1152127" cy="115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251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
            </a:r>
            <a:br>
              <a:rPr lang="en-US" sz="2000" dirty="0"/>
            </a:br>
            <a:r>
              <a:rPr lang="en-US" sz="2000" i="1" dirty="0"/>
              <a:t> </a:t>
            </a:r>
            <a:r>
              <a:rPr lang="en-US" sz="2000" dirty="0"/>
              <a:t/>
            </a:r>
            <a:br>
              <a:rPr lang="en-US" sz="2000" dirty="0"/>
            </a:br>
            <a:endParaRPr lang="en-US" sz="2000" dirty="0"/>
          </a:p>
        </p:txBody>
      </p:sp>
      <p:sp>
        <p:nvSpPr>
          <p:cNvPr id="3" name="Content Placeholder 2"/>
          <p:cNvSpPr>
            <a:spLocks noGrp="1"/>
          </p:cNvSpPr>
          <p:nvPr>
            <p:ph idx="1"/>
          </p:nvPr>
        </p:nvSpPr>
        <p:spPr>
          <a:xfrm>
            <a:off x="457200" y="332656"/>
            <a:ext cx="8229600" cy="5798269"/>
          </a:xfrm>
        </p:spPr>
        <p:txBody>
          <a:bodyPr/>
          <a:lstStyle/>
          <a:p>
            <a:pPr marL="0" indent="0">
              <a:buNone/>
            </a:pPr>
            <a:r>
              <a:rPr lang="en-US" sz="2800" i="1" dirty="0" smtClean="0"/>
              <a:t>Flippy Floppy Facts:</a:t>
            </a:r>
          </a:p>
          <a:p>
            <a:r>
              <a:rPr lang="x-none" sz="2400" dirty="0" smtClean="0"/>
              <a:t>DOL </a:t>
            </a:r>
            <a:r>
              <a:rPr lang="x-none" sz="2400" dirty="0"/>
              <a:t>issued an opinion letter changing its interpretation of a regulation under the </a:t>
            </a:r>
            <a:r>
              <a:rPr lang="x-none" sz="2400" dirty="0" smtClean="0"/>
              <a:t>F</a:t>
            </a:r>
            <a:r>
              <a:rPr lang="en-US" sz="2400" dirty="0" smtClean="0"/>
              <a:t>LSA regarding exempt employees.</a:t>
            </a:r>
          </a:p>
          <a:p>
            <a:r>
              <a:rPr lang="x-none" sz="2400" dirty="0" smtClean="0"/>
              <a:t>In </a:t>
            </a:r>
            <a:r>
              <a:rPr lang="x-none" sz="2400" dirty="0"/>
              <a:t>2001, DOL had issued </a:t>
            </a:r>
            <a:r>
              <a:rPr lang="x-none" sz="2400" dirty="0" smtClean="0"/>
              <a:t>opinion </a:t>
            </a:r>
            <a:r>
              <a:rPr lang="x-none" sz="2400" dirty="0"/>
              <a:t>letter stating that mortgage loan officers are not exempt administrative employees.  </a:t>
            </a:r>
            <a:endParaRPr lang="en-US" sz="2400" dirty="0" smtClean="0"/>
          </a:p>
          <a:p>
            <a:r>
              <a:rPr lang="x-none" sz="2400" dirty="0" smtClean="0"/>
              <a:t>In </a:t>
            </a:r>
            <a:r>
              <a:rPr lang="x-none" sz="2400" dirty="0"/>
              <a:t>2006, DOL issued another letter, stating mortgage loan officers are </a:t>
            </a:r>
            <a:r>
              <a:rPr lang="x-none" sz="2400" dirty="0" smtClean="0"/>
              <a:t>exempt</a:t>
            </a:r>
            <a:r>
              <a:rPr lang="en-US" sz="2400" dirty="0" smtClean="0"/>
              <a:t>.</a:t>
            </a:r>
          </a:p>
          <a:p>
            <a:r>
              <a:rPr lang="en-US" sz="2400" dirty="0" smtClean="0"/>
              <a:t>I</a:t>
            </a:r>
            <a:r>
              <a:rPr lang="x-none" sz="2400" dirty="0" smtClean="0"/>
              <a:t>n </a:t>
            </a:r>
            <a:r>
              <a:rPr lang="x-none" sz="2400" dirty="0"/>
              <a:t>2010, DOL withdrew its 2006 opinion letter, </a:t>
            </a:r>
            <a:r>
              <a:rPr lang="x-none" sz="2400" dirty="0" smtClean="0"/>
              <a:t>reverting </a:t>
            </a:r>
            <a:r>
              <a:rPr lang="x-none" sz="2400" dirty="0"/>
              <a:t>to its initial position. </a:t>
            </a:r>
            <a:endParaRPr lang="en-US" sz="2400" dirty="0" smtClean="0"/>
          </a:p>
          <a:p>
            <a:r>
              <a:rPr lang="x-none" sz="2400" dirty="0" smtClean="0"/>
              <a:t>DOL </a:t>
            </a:r>
            <a:r>
              <a:rPr lang="x-none" sz="2400" dirty="0"/>
              <a:t>took all these actions without engaging in any notice and comment rulemaking. </a:t>
            </a:r>
            <a:endParaRPr lang="en-US" sz="2400" dirty="0"/>
          </a:p>
          <a:p>
            <a:r>
              <a:rPr lang="x-none" sz="1600" dirty="0"/>
              <a:t>	</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72</a:t>
            </a:fld>
            <a:endParaRPr lang="en-US" dirty="0">
              <a:solidFill>
                <a:schemeClr val="tx1"/>
              </a:solidFill>
            </a:endParaRPr>
          </a:p>
        </p:txBody>
      </p:sp>
    </p:spTree>
    <p:extLst>
      <p:ext uri="{BB962C8B-B14F-4D97-AF65-F5344CB8AC3E}">
        <p14:creationId xmlns:p14="http://schemas.microsoft.com/office/powerpoint/2010/main" val="3254174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8"/>
            <a:ext cx="7543800" cy="930680"/>
          </a:xfrm>
        </p:spPr>
        <p:txBody>
          <a:bodyPr/>
          <a:lstStyle/>
          <a:p>
            <a:r>
              <a:rPr lang="en-US" sz="3200" dirty="0" smtClean="0"/>
              <a:t>NSBA argued in its brief…</a:t>
            </a:r>
            <a:endParaRPr lang="en-US" sz="3200" dirty="0"/>
          </a:p>
        </p:txBody>
      </p:sp>
      <p:sp>
        <p:nvSpPr>
          <p:cNvPr id="3" name="Content Placeholder 2"/>
          <p:cNvSpPr>
            <a:spLocks noGrp="1"/>
          </p:cNvSpPr>
          <p:nvPr>
            <p:ph idx="1"/>
          </p:nvPr>
        </p:nvSpPr>
        <p:spPr>
          <a:xfrm>
            <a:off x="457200" y="1340768"/>
            <a:ext cx="8229600" cy="4411662"/>
          </a:xfrm>
        </p:spPr>
        <p:txBody>
          <a:bodyPr/>
          <a:lstStyle/>
          <a:p>
            <a:r>
              <a:rPr lang="x-none" sz="2400" dirty="0" smtClean="0"/>
              <a:t>Court </a:t>
            </a:r>
            <a:r>
              <a:rPr lang="x-none" sz="2400" dirty="0"/>
              <a:t>should restore the balance between agency discretion and the reliance interests of regulated entities that the Administrative Procedures Act sought to protect. </a:t>
            </a:r>
            <a:endParaRPr lang="en-US" sz="2400" dirty="0" smtClean="0"/>
          </a:p>
          <a:p>
            <a:r>
              <a:rPr lang="en-US" sz="2400" dirty="0" smtClean="0"/>
              <a:t>T</a:t>
            </a:r>
            <a:r>
              <a:rPr lang="x-none" sz="2400" dirty="0" smtClean="0"/>
              <a:t>here </a:t>
            </a:r>
            <a:r>
              <a:rPr lang="x-none" sz="2400" dirty="0"/>
              <a:t>are dangers and inequities in allowing federal agencies to be both the author and the interpreter of their own regulations. </a:t>
            </a:r>
            <a:endParaRPr lang="en-US" sz="2400" dirty="0" smtClean="0"/>
          </a:p>
          <a:p>
            <a:r>
              <a:rPr lang="x-none" sz="2400" dirty="0" smtClean="0"/>
              <a:t>Where </a:t>
            </a:r>
            <a:r>
              <a:rPr lang="x-none" sz="2400" dirty="0"/>
              <a:t>interpretive rules are given the same force and effect as regulations, notice and comment procedures are necessary to ensure that agencies do not have the power to impose new onerous conditions </a:t>
            </a:r>
            <a:r>
              <a:rPr lang="x-none" sz="2400" dirty="0" smtClean="0"/>
              <a:t>arbitrarily</a:t>
            </a:r>
            <a:r>
              <a:rPr lang="en-US" sz="2400" dirty="0" smtClean="0"/>
              <a:t>.</a:t>
            </a:r>
          </a:p>
          <a:p>
            <a:r>
              <a:rPr lang="en-US" sz="2400" dirty="0" smtClean="0"/>
              <a:t>Particularly important to require agencies to consider t</a:t>
            </a:r>
            <a:r>
              <a:rPr lang="x-none" sz="2400" dirty="0" smtClean="0"/>
              <a:t>he </a:t>
            </a:r>
            <a:r>
              <a:rPr lang="x-none" sz="2400" dirty="0"/>
              <a:t>financial and operational constraints facing the regulated entities. </a:t>
            </a:r>
            <a:endParaRPr lang="en-US" sz="40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73</a:t>
            </a:fld>
            <a:endParaRPr lang="en-US" dirty="0">
              <a:solidFill>
                <a:schemeClr val="tx1"/>
              </a:solidFill>
            </a:endParaRPr>
          </a:p>
        </p:txBody>
      </p:sp>
    </p:spTree>
    <p:extLst>
      <p:ext uri="{BB962C8B-B14F-4D97-AF65-F5344CB8AC3E}">
        <p14:creationId xmlns:p14="http://schemas.microsoft.com/office/powerpoint/2010/main" val="319303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z="2400" dirty="0"/>
              <a:t>The Court heard oral argument on </a:t>
            </a:r>
            <a:r>
              <a:rPr lang="en-US" sz="2400" dirty="0"/>
              <a:t>December 1, 2014 and issued its unanimous decision on March 9, 2015.</a:t>
            </a:r>
          </a:p>
        </p:txBody>
      </p:sp>
      <p:sp>
        <p:nvSpPr>
          <p:cNvPr id="3" name="Content Placeholder 2"/>
          <p:cNvSpPr>
            <a:spLocks noGrp="1"/>
          </p:cNvSpPr>
          <p:nvPr>
            <p:ph idx="1"/>
          </p:nvPr>
        </p:nvSpPr>
        <p:spPr>
          <a:xfrm>
            <a:off x="457200" y="1772816"/>
            <a:ext cx="8229600" cy="4051622"/>
          </a:xfrm>
        </p:spPr>
        <p:txBody>
          <a:bodyPr/>
          <a:lstStyle/>
          <a:p>
            <a:r>
              <a:rPr lang="en-US" sz="2800" dirty="0" smtClean="0"/>
              <a:t>Held:</a:t>
            </a:r>
          </a:p>
          <a:p>
            <a:pPr lvl="1"/>
            <a:r>
              <a:rPr lang="en-US" sz="2400" dirty="0" smtClean="0"/>
              <a:t>The </a:t>
            </a:r>
            <a:r>
              <a:rPr lang="en-US" sz="2400" dirty="0"/>
              <a:t>Administrative Procedures Act (APA) clearly exempted interpretive rules from notice and comment requirements, both when a federal agency initially issues the interpretation and when the agency seeks to change it. </a:t>
            </a:r>
            <a:endParaRPr lang="en-US" sz="2400" dirty="0" smtClean="0"/>
          </a:p>
          <a:p>
            <a:pPr lvl="1"/>
            <a:r>
              <a:rPr lang="en-US" sz="2400" dirty="0" smtClean="0"/>
              <a:t>The </a:t>
            </a:r>
            <a:r>
              <a:rPr lang="en-US" sz="2400" dirty="0"/>
              <a:t>APA “sets forth the full extent of judicial authority to review executive agency action for procedural correctness.” </a:t>
            </a:r>
            <a:endParaRPr lang="en-US" sz="2400" dirty="0" smtClean="0"/>
          </a:p>
          <a:p>
            <a:pPr lvl="1"/>
            <a:r>
              <a:rPr lang="en-US" sz="2400" dirty="0" smtClean="0"/>
              <a:t>Recourse of regulated </a:t>
            </a:r>
            <a:r>
              <a:rPr lang="en-US" sz="2400" dirty="0"/>
              <a:t>entities </a:t>
            </a:r>
            <a:r>
              <a:rPr lang="en-US" sz="2400" dirty="0" smtClean="0"/>
              <a:t>against </a:t>
            </a:r>
            <a:r>
              <a:rPr lang="en-US" sz="2400" dirty="0"/>
              <a:t>agency decisions that skirt notice and comment provisions </a:t>
            </a:r>
            <a:r>
              <a:rPr lang="en-US" sz="2400" dirty="0" smtClean="0"/>
              <a:t>is to challenge in court as arbitrary </a:t>
            </a:r>
            <a:r>
              <a:rPr lang="en-US" sz="2400" dirty="0"/>
              <a:t>and capricious.</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74</a:t>
            </a:fld>
            <a:endParaRPr lang="en-US" dirty="0">
              <a:solidFill>
                <a:schemeClr val="tx1"/>
              </a:solidFill>
            </a:endParaRPr>
          </a:p>
        </p:txBody>
      </p:sp>
    </p:spTree>
    <p:extLst>
      <p:ext uri="{BB962C8B-B14F-4D97-AF65-F5344CB8AC3E}">
        <p14:creationId xmlns:p14="http://schemas.microsoft.com/office/powerpoint/2010/main" val="2682578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543800" cy="1084982"/>
          </a:xfrm>
        </p:spPr>
        <p:txBody>
          <a:bodyPr/>
          <a:lstStyle/>
          <a:p>
            <a:r>
              <a:rPr lang="en-US" sz="2400" i="1" kern="1200" dirty="0">
                <a:solidFill>
                  <a:schemeClr val="tx1"/>
                </a:solidFill>
              </a:rPr>
              <a:t>Ridley School Dist. v. M.R</a:t>
            </a:r>
            <a:r>
              <a:rPr lang="en-US" sz="2400" kern="1200" dirty="0">
                <a:solidFill>
                  <a:schemeClr val="tx1"/>
                </a:solidFill>
              </a:rPr>
              <a:t>., No. 13-1547 (U.S. S. Ct. cert. denied May18, 2015)</a:t>
            </a:r>
            <a:r>
              <a:rPr lang="en-US" sz="4000" kern="1200" dirty="0">
                <a:solidFill>
                  <a:schemeClr val="tx1"/>
                </a:solidFill>
              </a:rPr>
              <a:t/>
            </a:r>
            <a:br>
              <a:rPr lang="en-US" sz="4000" kern="1200" dirty="0">
                <a:solidFill>
                  <a:schemeClr val="tx1"/>
                </a:solidFill>
              </a:rPr>
            </a:br>
            <a:endParaRPr lang="en-US" dirty="0"/>
          </a:p>
        </p:txBody>
      </p:sp>
      <p:sp>
        <p:nvSpPr>
          <p:cNvPr id="3" name="Content Placeholder 2"/>
          <p:cNvSpPr>
            <a:spLocks noGrp="1"/>
          </p:cNvSpPr>
          <p:nvPr>
            <p:ph idx="1"/>
          </p:nvPr>
        </p:nvSpPr>
        <p:spPr>
          <a:xfrm>
            <a:off x="457200" y="961554"/>
            <a:ext cx="8229600" cy="4411662"/>
          </a:xfrm>
        </p:spPr>
        <p:txBody>
          <a:bodyPr/>
          <a:lstStyle/>
          <a:p>
            <a:pPr marL="0" indent="0">
              <a:buNone/>
            </a:pPr>
            <a:r>
              <a:rPr lang="en-US" sz="2400" kern="1200" dirty="0" smtClean="0">
                <a:solidFill>
                  <a:schemeClr val="tx1"/>
                </a:solidFill>
              </a:rPr>
              <a:t>Issue:</a:t>
            </a:r>
          </a:p>
          <a:p>
            <a:pPr marL="0" indent="0">
              <a:buNone/>
            </a:pPr>
            <a:endParaRPr lang="en-US" sz="2000" kern="1200" dirty="0">
              <a:solidFill>
                <a:schemeClr val="tx1"/>
              </a:solidFill>
            </a:endParaRPr>
          </a:p>
          <a:p>
            <a:pPr marL="0" indent="0">
              <a:buNone/>
            </a:pPr>
            <a:r>
              <a:rPr lang="en-US" sz="2400" kern="1200" dirty="0" smtClean="0">
                <a:solidFill>
                  <a:schemeClr val="tx1"/>
                </a:solidFill>
              </a:rPr>
              <a:t>Whether </a:t>
            </a:r>
            <a:r>
              <a:rPr lang="en-US" sz="2400" kern="1200" dirty="0">
                <a:solidFill>
                  <a:schemeClr val="tx1"/>
                </a:solidFill>
              </a:rPr>
              <a:t>a school district is liable under the stay put provision of the Individuals with Disabilities Education Act (IDEA) for tuition reimbursement for a unilateral private placement of a student with disabilities </a:t>
            </a:r>
            <a:r>
              <a:rPr lang="en-US" sz="2400" b="1" i="1" u="sng" kern="1200" dirty="0" smtClean="0">
                <a:solidFill>
                  <a:srgbClr val="FF0000"/>
                </a:solidFill>
              </a:rPr>
              <a:t>after</a:t>
            </a:r>
            <a:r>
              <a:rPr lang="en-US" sz="2400" kern="1200" dirty="0" smtClean="0">
                <a:solidFill>
                  <a:schemeClr val="tx1"/>
                </a:solidFill>
              </a:rPr>
              <a:t>  a school district </a:t>
            </a:r>
            <a:r>
              <a:rPr lang="en-US" sz="2400" kern="1200" dirty="0">
                <a:solidFill>
                  <a:schemeClr val="tx1"/>
                </a:solidFill>
              </a:rPr>
              <a:t>is found by a court to have offered the student a free appropriate public education (FAPE) in a public school setting.</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75</a:t>
            </a:fld>
            <a:endParaRPr lang="en-US" dirty="0">
              <a:solidFill>
                <a:schemeClr val="tx1"/>
              </a:solidFill>
            </a:endParaRPr>
          </a:p>
        </p:txBody>
      </p:sp>
      <p:pic>
        <p:nvPicPr>
          <p:cNvPr id="12292" name="Picture 4" descr="http://www.ridleysd.k12.pa.us/cms/lib2/PA01001042/Centricity/Domain/843/Ridley-High-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365104"/>
            <a:ext cx="2112169" cy="171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877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46522"/>
          </a:xfrm>
        </p:spPr>
        <p:txBody>
          <a:bodyPr/>
          <a:lstStyle/>
          <a:p>
            <a:r>
              <a:rPr lang="en-US" sz="3600" dirty="0" smtClean="0"/>
              <a:t>Facts…</a:t>
            </a:r>
            <a:endParaRPr lang="en-US" sz="3600" dirty="0"/>
          </a:p>
        </p:txBody>
      </p:sp>
      <p:sp>
        <p:nvSpPr>
          <p:cNvPr id="3" name="Content Placeholder 2"/>
          <p:cNvSpPr>
            <a:spLocks noGrp="1"/>
          </p:cNvSpPr>
          <p:nvPr>
            <p:ph idx="1"/>
          </p:nvPr>
        </p:nvSpPr>
        <p:spPr>
          <a:xfrm>
            <a:off x="485836" y="1417638"/>
            <a:ext cx="8229600" cy="4411662"/>
          </a:xfrm>
        </p:spPr>
        <p:txBody>
          <a:bodyPr/>
          <a:lstStyle/>
          <a:p>
            <a:r>
              <a:rPr lang="en-US" sz="2400" kern="1200" dirty="0" smtClean="0">
                <a:solidFill>
                  <a:schemeClr val="tx1"/>
                </a:solidFill>
              </a:rPr>
              <a:t>Parents disagreed with proposed IEP after Kindergarten and 1</a:t>
            </a:r>
            <a:r>
              <a:rPr lang="en-US" sz="2400" kern="1200" baseline="30000" dirty="0" smtClean="0">
                <a:solidFill>
                  <a:schemeClr val="tx1"/>
                </a:solidFill>
              </a:rPr>
              <a:t>st</a:t>
            </a:r>
            <a:r>
              <a:rPr lang="en-US" sz="2400" kern="1200" dirty="0" smtClean="0">
                <a:solidFill>
                  <a:schemeClr val="tx1"/>
                </a:solidFill>
              </a:rPr>
              <a:t> grade.</a:t>
            </a:r>
          </a:p>
          <a:p>
            <a:r>
              <a:rPr lang="en-US" sz="2400" kern="1200" dirty="0" smtClean="0">
                <a:solidFill>
                  <a:schemeClr val="tx1"/>
                </a:solidFill>
              </a:rPr>
              <a:t>B</a:t>
            </a:r>
            <a:r>
              <a:rPr lang="x-none" sz="2400" kern="1200" dirty="0" smtClean="0">
                <a:solidFill>
                  <a:schemeClr val="tx1"/>
                </a:solidFill>
              </a:rPr>
              <a:t>eginning second </a:t>
            </a:r>
            <a:r>
              <a:rPr lang="x-none" sz="2400" kern="1200" dirty="0">
                <a:solidFill>
                  <a:schemeClr val="tx1"/>
                </a:solidFill>
              </a:rPr>
              <a:t>grade </a:t>
            </a:r>
            <a:r>
              <a:rPr lang="en-US" sz="2400" kern="1200" dirty="0" smtClean="0">
                <a:solidFill>
                  <a:schemeClr val="tx1"/>
                </a:solidFill>
              </a:rPr>
              <a:t>parents enrolled student </a:t>
            </a:r>
            <a:r>
              <a:rPr lang="x-none" sz="2400" kern="1200" dirty="0" smtClean="0">
                <a:solidFill>
                  <a:schemeClr val="tx1"/>
                </a:solidFill>
              </a:rPr>
              <a:t>in </a:t>
            </a:r>
            <a:r>
              <a:rPr lang="x-none" sz="2400" kern="1200" dirty="0">
                <a:solidFill>
                  <a:schemeClr val="tx1"/>
                </a:solidFill>
              </a:rPr>
              <a:t>a private school. </a:t>
            </a:r>
            <a:endParaRPr lang="en-US" sz="2400" kern="1200" dirty="0" smtClean="0">
              <a:solidFill>
                <a:schemeClr val="tx1"/>
              </a:solidFill>
            </a:endParaRPr>
          </a:p>
          <a:p>
            <a:r>
              <a:rPr lang="en-US" sz="2400" kern="1200" dirty="0" smtClean="0">
                <a:solidFill>
                  <a:schemeClr val="tx1"/>
                </a:solidFill>
              </a:rPr>
              <a:t>Parents claimed lack of FAPE.</a:t>
            </a:r>
          </a:p>
          <a:p>
            <a:r>
              <a:rPr lang="x-none" sz="2400" kern="1200" dirty="0" smtClean="0">
                <a:solidFill>
                  <a:schemeClr val="tx1"/>
                </a:solidFill>
              </a:rPr>
              <a:t>Nearly </a:t>
            </a:r>
            <a:r>
              <a:rPr lang="x-none" sz="2400" kern="1200" dirty="0">
                <a:solidFill>
                  <a:schemeClr val="tx1"/>
                </a:solidFill>
              </a:rPr>
              <a:t>two years later, </a:t>
            </a:r>
            <a:r>
              <a:rPr lang="x-none" sz="2400" kern="1200" dirty="0" smtClean="0">
                <a:solidFill>
                  <a:schemeClr val="tx1"/>
                </a:solidFill>
              </a:rPr>
              <a:t>court </a:t>
            </a:r>
            <a:r>
              <a:rPr lang="x-none" sz="2400" kern="1200" dirty="0">
                <a:solidFill>
                  <a:schemeClr val="tx1"/>
                </a:solidFill>
              </a:rPr>
              <a:t>ruled in favor of the school district, finding the IEP had offered FAPE. </a:t>
            </a:r>
            <a:endParaRPr lang="en-US" sz="2400" kern="1200" dirty="0" smtClean="0">
              <a:solidFill>
                <a:schemeClr val="tx1"/>
              </a:solidFill>
            </a:endParaRPr>
          </a:p>
          <a:p>
            <a:r>
              <a:rPr lang="x-none" sz="2400" kern="1200" dirty="0" smtClean="0">
                <a:solidFill>
                  <a:schemeClr val="tx1"/>
                </a:solidFill>
              </a:rPr>
              <a:t>On </a:t>
            </a:r>
            <a:r>
              <a:rPr lang="x-none" sz="2400" kern="1200" dirty="0">
                <a:solidFill>
                  <a:schemeClr val="tx1"/>
                </a:solidFill>
              </a:rPr>
              <a:t>appeal </a:t>
            </a:r>
            <a:r>
              <a:rPr lang="x-none" sz="2400" kern="1200" dirty="0" smtClean="0">
                <a:solidFill>
                  <a:schemeClr val="tx1"/>
                </a:solidFill>
              </a:rPr>
              <a:t>Third </a:t>
            </a:r>
            <a:r>
              <a:rPr lang="x-none" sz="2400" kern="1200" dirty="0">
                <a:solidFill>
                  <a:schemeClr val="tx1"/>
                </a:solidFill>
              </a:rPr>
              <a:t>Circuit Court of Appeals agreed. </a:t>
            </a:r>
            <a:endParaRPr lang="en-US" sz="2400" kern="1200" dirty="0" smtClean="0">
              <a:solidFill>
                <a:schemeClr val="tx1"/>
              </a:solidFill>
            </a:endParaRPr>
          </a:p>
          <a:p>
            <a:r>
              <a:rPr lang="en-US" sz="2400" kern="1200" dirty="0" smtClean="0">
                <a:solidFill>
                  <a:schemeClr val="tx1"/>
                </a:solidFill>
              </a:rPr>
              <a:t>P</a:t>
            </a:r>
            <a:r>
              <a:rPr lang="x-none" sz="2400" kern="1200" dirty="0" smtClean="0">
                <a:solidFill>
                  <a:schemeClr val="tx1"/>
                </a:solidFill>
              </a:rPr>
              <a:t>arents </a:t>
            </a:r>
            <a:r>
              <a:rPr lang="x-none" sz="2400" kern="1200" dirty="0">
                <a:solidFill>
                  <a:schemeClr val="tx1"/>
                </a:solidFill>
              </a:rPr>
              <a:t>filed a separate action seeking tuition reimbursement </a:t>
            </a:r>
            <a:r>
              <a:rPr lang="x-none" sz="2400" kern="1200" dirty="0" smtClean="0">
                <a:solidFill>
                  <a:schemeClr val="tx1"/>
                </a:solidFill>
              </a:rPr>
              <a:t>through </a:t>
            </a:r>
            <a:r>
              <a:rPr lang="x-none" sz="2400" kern="1200" dirty="0">
                <a:solidFill>
                  <a:schemeClr val="tx1"/>
                </a:solidFill>
              </a:rPr>
              <a:t>the </a:t>
            </a:r>
            <a:r>
              <a:rPr lang="en-US" sz="2400" kern="1200" dirty="0" smtClean="0">
                <a:solidFill>
                  <a:schemeClr val="tx1"/>
                </a:solidFill>
              </a:rPr>
              <a:t>end o</a:t>
            </a:r>
            <a:r>
              <a:rPr lang="x-none" sz="2400" kern="1200" dirty="0" smtClean="0">
                <a:solidFill>
                  <a:schemeClr val="tx1"/>
                </a:solidFill>
              </a:rPr>
              <a:t>f </a:t>
            </a:r>
            <a:r>
              <a:rPr lang="x-none" sz="2400" kern="1200" dirty="0">
                <a:solidFill>
                  <a:schemeClr val="tx1"/>
                </a:solidFill>
              </a:rPr>
              <a:t>all the judicial appeals. </a:t>
            </a:r>
            <a:endParaRPr lang="en-US" sz="2400" kern="1200" dirty="0" smtClean="0">
              <a:solidFill>
                <a:schemeClr val="tx1"/>
              </a:solidFill>
            </a:endParaRPr>
          </a:p>
          <a:p>
            <a:r>
              <a:rPr lang="x-none" sz="2400" kern="1200" dirty="0" smtClean="0">
                <a:solidFill>
                  <a:schemeClr val="tx1"/>
                </a:solidFill>
              </a:rPr>
              <a:t>Third </a:t>
            </a:r>
            <a:r>
              <a:rPr lang="x-none" sz="2400" kern="1200" dirty="0">
                <a:solidFill>
                  <a:schemeClr val="tx1"/>
                </a:solidFill>
              </a:rPr>
              <a:t>Circuit granted the parents’ request for reimbursement. </a:t>
            </a:r>
            <a:endParaRPr lang="en-US" sz="2400" kern="1200"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76</a:t>
            </a:fld>
            <a:endParaRPr lang="en-US" dirty="0">
              <a:solidFill>
                <a:schemeClr val="tx1"/>
              </a:solidFill>
            </a:endParaRPr>
          </a:p>
        </p:txBody>
      </p:sp>
    </p:spTree>
    <p:extLst>
      <p:ext uri="{BB962C8B-B14F-4D97-AF65-F5344CB8AC3E}">
        <p14:creationId xmlns:p14="http://schemas.microsoft.com/office/powerpoint/2010/main" val="13749735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Supremes ask Obama Administration for input…</a:t>
            </a:r>
            <a:endParaRPr lang="en-US" sz="2800" dirty="0"/>
          </a:p>
        </p:txBody>
      </p:sp>
      <p:sp>
        <p:nvSpPr>
          <p:cNvPr id="3" name="Content Placeholder 2"/>
          <p:cNvSpPr>
            <a:spLocks noGrp="1"/>
          </p:cNvSpPr>
          <p:nvPr>
            <p:ph idx="1"/>
          </p:nvPr>
        </p:nvSpPr>
        <p:spPr>
          <a:xfrm>
            <a:off x="457200" y="1916831"/>
            <a:ext cx="8229600" cy="4214093"/>
          </a:xfrm>
        </p:spPr>
        <p:txBody>
          <a:bodyPr/>
          <a:lstStyle/>
          <a:p>
            <a:r>
              <a:rPr lang="en-US" sz="2400" kern="1200" dirty="0" smtClean="0">
                <a:solidFill>
                  <a:schemeClr val="tx1"/>
                </a:solidFill>
              </a:rPr>
              <a:t>On </a:t>
            </a:r>
            <a:r>
              <a:rPr lang="en-US" sz="2400" kern="1200" dirty="0">
                <a:solidFill>
                  <a:schemeClr val="tx1"/>
                </a:solidFill>
              </a:rPr>
              <a:t>October 6, 2014, the Court requested that the U.S. Solicitor General provide its view of whether the Court should grant review in this case. </a:t>
            </a:r>
            <a:endParaRPr lang="en-US" sz="2400" kern="1200" dirty="0" smtClean="0">
              <a:solidFill>
                <a:schemeClr val="tx1"/>
              </a:solidFill>
            </a:endParaRPr>
          </a:p>
          <a:p>
            <a:r>
              <a:rPr lang="en-US" sz="2400" kern="1200" dirty="0" smtClean="0">
                <a:solidFill>
                  <a:schemeClr val="tx1"/>
                </a:solidFill>
              </a:rPr>
              <a:t>On </a:t>
            </a:r>
            <a:r>
              <a:rPr lang="en-US" sz="2400" kern="1200" dirty="0">
                <a:solidFill>
                  <a:schemeClr val="tx1"/>
                </a:solidFill>
              </a:rPr>
              <a:t>November 14, NSBA General Counsel Francisco Negrón and Deputy General Counsel Naomi Gittins along with Ridley School District’s counsel met with the U.S. Deputy Solicitor General to advocate our position urging the Supreme Court to grant certiorari. </a:t>
            </a:r>
            <a:endParaRPr lang="en-US" sz="2400" kern="1200"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77</a:t>
            </a:fld>
            <a:endParaRPr lang="en-US" dirty="0">
              <a:solidFill>
                <a:schemeClr val="tx1"/>
              </a:solidFill>
            </a:endParaRPr>
          </a:p>
        </p:txBody>
      </p:sp>
    </p:spTree>
    <p:extLst>
      <p:ext uri="{BB962C8B-B14F-4D97-AF65-F5344CB8AC3E}">
        <p14:creationId xmlns:p14="http://schemas.microsoft.com/office/powerpoint/2010/main" val="3685505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7543800" cy="1295400"/>
          </a:xfrm>
        </p:spPr>
        <p:txBody>
          <a:bodyPr/>
          <a:lstStyle/>
          <a:p>
            <a:r>
              <a:rPr lang="en-US" sz="2800" dirty="0" smtClean="0"/>
              <a:t>NSBA’s position:</a:t>
            </a:r>
            <a:endParaRPr lang="en-US" sz="2800" dirty="0"/>
          </a:p>
        </p:txBody>
      </p:sp>
      <p:sp>
        <p:nvSpPr>
          <p:cNvPr id="3" name="Content Placeholder 2"/>
          <p:cNvSpPr>
            <a:spLocks noGrp="1"/>
          </p:cNvSpPr>
          <p:nvPr>
            <p:ph idx="1"/>
          </p:nvPr>
        </p:nvSpPr>
        <p:spPr>
          <a:xfrm>
            <a:off x="457200" y="835968"/>
            <a:ext cx="8229600" cy="4609256"/>
          </a:xfrm>
        </p:spPr>
        <p:txBody>
          <a:bodyPr/>
          <a:lstStyle/>
          <a:p>
            <a:r>
              <a:rPr lang="en-US" sz="2000" kern="1200" dirty="0" smtClean="0">
                <a:solidFill>
                  <a:schemeClr val="tx1"/>
                </a:solidFill>
              </a:rPr>
              <a:t>Encouraged </a:t>
            </a:r>
            <a:r>
              <a:rPr lang="en-US" sz="2000" kern="1200" dirty="0">
                <a:solidFill>
                  <a:schemeClr val="tx1"/>
                </a:solidFill>
              </a:rPr>
              <a:t>the Supreme Court to take this case because of its significant impact to our membership. </a:t>
            </a:r>
            <a:endParaRPr lang="en-US" sz="2000" kern="1200" dirty="0" smtClean="0">
              <a:solidFill>
                <a:schemeClr val="tx1"/>
              </a:solidFill>
            </a:endParaRPr>
          </a:p>
          <a:p>
            <a:r>
              <a:rPr lang="en-US" sz="2000" kern="1200" dirty="0" smtClean="0">
                <a:solidFill>
                  <a:schemeClr val="tx1"/>
                </a:solidFill>
              </a:rPr>
              <a:t>There is a circuit split.</a:t>
            </a:r>
          </a:p>
          <a:p>
            <a:r>
              <a:rPr lang="en-US" sz="2000" kern="1200" dirty="0" smtClean="0">
                <a:solidFill>
                  <a:schemeClr val="tx1"/>
                </a:solidFill>
              </a:rPr>
              <a:t>Court rulings:</a:t>
            </a:r>
          </a:p>
          <a:p>
            <a:r>
              <a:rPr lang="en-US" sz="2000" kern="1200" dirty="0" smtClean="0">
                <a:solidFill>
                  <a:schemeClr val="tx1"/>
                </a:solidFill>
              </a:rPr>
              <a:t>1.	Penalize </a:t>
            </a:r>
            <a:r>
              <a:rPr lang="en-US" sz="2000" kern="1200" dirty="0">
                <a:solidFill>
                  <a:schemeClr val="tx1"/>
                </a:solidFill>
              </a:rPr>
              <a:t>school districts despite their full compliance with their FAPE obligations under the </a:t>
            </a:r>
            <a:r>
              <a:rPr lang="en-US" sz="2000" kern="1200" dirty="0" smtClean="0">
                <a:solidFill>
                  <a:schemeClr val="tx1"/>
                </a:solidFill>
              </a:rPr>
              <a:t>IDEA.</a:t>
            </a:r>
          </a:p>
          <a:p>
            <a:r>
              <a:rPr lang="en-US" sz="2000" kern="1200" dirty="0" smtClean="0">
                <a:solidFill>
                  <a:schemeClr val="tx1"/>
                </a:solidFill>
              </a:rPr>
              <a:t>2.	Encourage </a:t>
            </a:r>
            <a:r>
              <a:rPr lang="en-US" sz="2000" kern="1200" dirty="0">
                <a:solidFill>
                  <a:schemeClr val="tx1"/>
                </a:solidFill>
              </a:rPr>
              <a:t>parents to continue to pursue costly extended litigation and private </a:t>
            </a:r>
            <a:r>
              <a:rPr lang="en-US" sz="2000" kern="1200" dirty="0" smtClean="0">
                <a:solidFill>
                  <a:schemeClr val="tx1"/>
                </a:solidFill>
              </a:rPr>
              <a:t>placements.</a:t>
            </a:r>
          </a:p>
          <a:p>
            <a:r>
              <a:rPr lang="en-US" sz="2000" kern="1200" dirty="0" smtClean="0">
                <a:solidFill>
                  <a:schemeClr val="tx1"/>
                </a:solidFill>
              </a:rPr>
              <a:t>3.	Discourage collaborative </a:t>
            </a:r>
            <a:r>
              <a:rPr lang="en-US" sz="2000" kern="1200" dirty="0">
                <a:solidFill>
                  <a:schemeClr val="tx1"/>
                </a:solidFill>
              </a:rPr>
              <a:t>resolution of IDEA </a:t>
            </a:r>
            <a:r>
              <a:rPr lang="en-US" sz="2000" kern="1200" dirty="0" smtClean="0">
                <a:solidFill>
                  <a:schemeClr val="tx1"/>
                </a:solidFill>
              </a:rPr>
              <a:t>claims.</a:t>
            </a:r>
          </a:p>
          <a:p>
            <a:pPr marL="0" indent="0" algn="ctr">
              <a:buNone/>
            </a:pPr>
            <a:r>
              <a:rPr lang="en-US" sz="2000" kern="1200" dirty="0" smtClean="0">
                <a:solidFill>
                  <a:schemeClr val="tx1"/>
                </a:solidFill>
              </a:rPr>
              <a:t>________________________________________</a:t>
            </a:r>
          </a:p>
          <a:p>
            <a:pPr marL="0" indent="0" algn="ctr">
              <a:buNone/>
            </a:pPr>
            <a:r>
              <a:rPr lang="en-US" sz="2000" dirty="0"/>
              <a:t>	</a:t>
            </a:r>
          </a:p>
          <a:p>
            <a:r>
              <a:rPr lang="en-US" sz="2000" dirty="0" smtClean="0"/>
              <a:t>The </a:t>
            </a:r>
            <a:r>
              <a:rPr lang="en-US" sz="2000" dirty="0"/>
              <a:t>Solicitor General submitted its views to the Court on April 10, 2015, urging court not to take the case. </a:t>
            </a:r>
          </a:p>
          <a:p>
            <a:endParaRPr lang="en-US" sz="2000" dirty="0" smtClean="0"/>
          </a:p>
          <a:p>
            <a:r>
              <a:rPr lang="en-US" sz="2000" dirty="0" smtClean="0"/>
              <a:t>On </a:t>
            </a:r>
            <a:r>
              <a:rPr lang="en-US" sz="2000" dirty="0"/>
              <a:t>May 18, 2015, the Court denied review.</a:t>
            </a:r>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78</a:t>
            </a:fld>
            <a:endParaRPr lang="en-US" dirty="0">
              <a:solidFill>
                <a:schemeClr val="tx1"/>
              </a:solidFill>
            </a:endParaRPr>
          </a:p>
        </p:txBody>
      </p:sp>
    </p:spTree>
    <p:extLst>
      <p:ext uri="{BB962C8B-B14F-4D97-AF65-F5344CB8AC3E}">
        <p14:creationId xmlns:p14="http://schemas.microsoft.com/office/powerpoint/2010/main" val="37739479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38"/>
            <a:ext cx="7543800" cy="1020762"/>
          </a:xfrm>
        </p:spPr>
        <p:txBody>
          <a:bodyPr/>
          <a:lstStyle/>
          <a:p>
            <a:pPr algn="ctr"/>
            <a:r>
              <a:rPr lang="en-US" sz="3600" dirty="0" err="1" smtClean="0"/>
              <a:t>Obergefell</a:t>
            </a:r>
            <a:r>
              <a:rPr lang="en-US" sz="3600" dirty="0" smtClean="0"/>
              <a:t> v. Hodges</a:t>
            </a:r>
            <a:endParaRPr lang="en-US" sz="3600" dirty="0"/>
          </a:p>
        </p:txBody>
      </p:sp>
      <p:pic>
        <p:nvPicPr>
          <p:cNvPr id="4" name="Picture 3"/>
          <p:cNvPicPr>
            <a:picLocks noChangeAspect="1"/>
          </p:cNvPicPr>
          <p:nvPr/>
        </p:nvPicPr>
        <p:blipFill>
          <a:blip r:embed="rId2"/>
          <a:stretch>
            <a:fillRect/>
          </a:stretch>
        </p:blipFill>
        <p:spPr>
          <a:xfrm>
            <a:off x="539552" y="149985"/>
            <a:ext cx="1368152" cy="1406156"/>
          </a:xfrm>
          <a:prstGeom prst="rect">
            <a:avLst/>
          </a:prstGeom>
        </p:spPr>
      </p:pic>
      <p:sp>
        <p:nvSpPr>
          <p:cNvPr id="3" name="Content Placeholder 2"/>
          <p:cNvSpPr>
            <a:spLocks noGrp="1"/>
          </p:cNvSpPr>
          <p:nvPr>
            <p:ph idx="1"/>
          </p:nvPr>
        </p:nvSpPr>
        <p:spPr>
          <a:xfrm>
            <a:off x="457200" y="1371600"/>
            <a:ext cx="8229600" cy="4759325"/>
          </a:xfrm>
        </p:spPr>
        <p:txBody>
          <a:bodyPr/>
          <a:lstStyle/>
          <a:p>
            <a:r>
              <a:rPr lang="en-US" dirty="0" smtClean="0"/>
              <a:t>SCOTUS issues its first sweeping civil rights decision in 40+ years.</a:t>
            </a:r>
          </a:p>
          <a:p>
            <a:r>
              <a:rPr lang="en-US" dirty="0" smtClean="0"/>
              <a:t>a.  14th Amendment and Equal Protection analysis</a:t>
            </a:r>
          </a:p>
          <a:p>
            <a:r>
              <a:rPr lang="en-US" dirty="0" smtClean="0"/>
              <a:t>b.  State law changes and how they will affect school districts:</a:t>
            </a:r>
          </a:p>
          <a:p>
            <a:r>
              <a:rPr lang="en-US" dirty="0"/>
              <a:t>	</a:t>
            </a:r>
            <a:r>
              <a:rPr lang="en-US" dirty="0" smtClean="0"/>
              <a:t>i.  Employment considerations</a:t>
            </a:r>
          </a:p>
          <a:p>
            <a:r>
              <a:rPr lang="en-US" dirty="0"/>
              <a:t>	</a:t>
            </a:r>
            <a:r>
              <a:rPr lang="en-US" dirty="0" smtClean="0"/>
              <a:t>ii. Student-related issues (parent rights)</a:t>
            </a:r>
            <a:endParaRPr lang="en-US" dirty="0"/>
          </a:p>
        </p:txBody>
      </p:sp>
    </p:spTree>
    <p:extLst>
      <p:ext uri="{BB962C8B-B14F-4D97-AF65-F5344CB8AC3E}">
        <p14:creationId xmlns:p14="http://schemas.microsoft.com/office/powerpoint/2010/main" val="2240710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543800" cy="940966"/>
          </a:xfrm>
        </p:spPr>
        <p:txBody>
          <a:bodyPr/>
          <a:lstStyle/>
          <a:p>
            <a:r>
              <a:rPr lang="en-US" sz="3200" dirty="0" smtClean="0"/>
              <a:t>NSBA joined CSBA’s brief on certiorari…</a:t>
            </a:r>
            <a:endParaRPr lang="en-US" sz="3200" dirty="0"/>
          </a:p>
        </p:txBody>
      </p:sp>
      <p:sp>
        <p:nvSpPr>
          <p:cNvPr id="3" name="Content Placeholder 2"/>
          <p:cNvSpPr>
            <a:spLocks noGrp="1"/>
          </p:cNvSpPr>
          <p:nvPr>
            <p:ph idx="1"/>
          </p:nvPr>
        </p:nvSpPr>
        <p:spPr>
          <a:xfrm>
            <a:off x="457200" y="1340768"/>
            <a:ext cx="8229600" cy="4411662"/>
          </a:xfrm>
        </p:spPr>
        <p:txBody>
          <a:bodyPr/>
          <a:lstStyle/>
          <a:p>
            <a:r>
              <a:rPr lang="en-US" dirty="0" smtClean="0"/>
              <a:t>Need to clarify IDEA is the governing statute re: educational services students with disabilities. </a:t>
            </a:r>
          </a:p>
          <a:p>
            <a:r>
              <a:rPr lang="en-US" dirty="0" smtClean="0"/>
              <a:t>ADA’s effective communications regulation provides some rights, but must be interpreted in </a:t>
            </a:r>
            <a:r>
              <a:rPr lang="en-US" i="1" dirty="0" err="1" smtClean="0"/>
              <a:t>pari</a:t>
            </a:r>
            <a:r>
              <a:rPr lang="en-US" i="1" dirty="0" smtClean="0"/>
              <a:t> </a:t>
            </a:r>
            <a:r>
              <a:rPr lang="en-US" i="1" dirty="0" err="1" smtClean="0"/>
              <a:t>materia</a:t>
            </a:r>
            <a:r>
              <a:rPr lang="en-US" dirty="0" smtClean="0"/>
              <a:t> IDEA’s collaborative framework.</a:t>
            </a:r>
          </a:p>
          <a:p>
            <a:r>
              <a:rPr lang="en-US" dirty="0" smtClean="0"/>
              <a:t>Such interpretation should not alter the IEP process, causing undue financial and administrative burdens on schools. </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6" y="260648"/>
            <a:ext cx="7543800" cy="508918"/>
          </a:xfrm>
        </p:spPr>
        <p:txBody>
          <a:bodyPr/>
          <a:lstStyle/>
          <a:p>
            <a:r>
              <a:rPr lang="en-US" sz="2800" dirty="0" smtClean="0"/>
              <a:t>NSBA Resource. </a:t>
            </a:r>
            <a:endParaRPr lang="en-US" sz="28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80</a:t>
            </a:fld>
            <a:endParaRPr lang="en-US" dirty="0">
              <a:solidFill>
                <a:schemeClr val="tx1"/>
              </a:solidFill>
            </a:endParaRPr>
          </a:p>
        </p:txBody>
      </p:sp>
      <p:pic>
        <p:nvPicPr>
          <p:cNvPr id="6" name="Picture 5"/>
          <p:cNvPicPr>
            <a:picLocks noChangeAspect="1"/>
          </p:cNvPicPr>
          <p:nvPr/>
        </p:nvPicPr>
        <p:blipFill>
          <a:blip r:embed="rId2"/>
          <a:stretch>
            <a:fillRect/>
          </a:stretch>
        </p:blipFill>
        <p:spPr>
          <a:xfrm>
            <a:off x="1883424" y="3922563"/>
            <a:ext cx="3072079" cy="3145883"/>
          </a:xfrm>
          <a:prstGeom prst="rect">
            <a:avLst/>
          </a:prstGeom>
        </p:spPr>
      </p:pic>
      <p:pic>
        <p:nvPicPr>
          <p:cNvPr id="9" name="Content Placeholder 8"/>
          <p:cNvPicPr>
            <a:picLocks noGrp="1" noChangeAspect="1"/>
          </p:cNvPicPr>
          <p:nvPr>
            <p:ph idx="1"/>
          </p:nvPr>
        </p:nvPicPr>
        <p:blipFill>
          <a:blip r:embed="rId3"/>
          <a:stretch>
            <a:fillRect/>
          </a:stretch>
        </p:blipFill>
        <p:spPr>
          <a:xfrm>
            <a:off x="539552" y="3573016"/>
            <a:ext cx="2666869" cy="724538"/>
          </a:xfrm>
          <a:prstGeom prst="rect">
            <a:avLst/>
          </a:prstGeom>
        </p:spPr>
      </p:pic>
      <p:sp>
        <p:nvSpPr>
          <p:cNvPr id="8" name="Rectangle 7"/>
          <p:cNvSpPr/>
          <p:nvPr/>
        </p:nvSpPr>
        <p:spPr>
          <a:xfrm>
            <a:off x="5149933" y="49909"/>
            <a:ext cx="3502385" cy="6093976"/>
          </a:xfrm>
          <a:prstGeom prst="rect">
            <a:avLst/>
          </a:prstGeom>
        </p:spPr>
        <p:txBody>
          <a:bodyPr wrap="square">
            <a:spAutoFit/>
          </a:bodyPr>
          <a:lstStyle/>
          <a:p>
            <a:r>
              <a:rPr lang="en-US" sz="2000" b="1" dirty="0" smtClean="0">
                <a:solidFill>
                  <a:srgbClr val="000000"/>
                </a:solidFill>
                <a:latin typeface="URW Grotesk T SemCond"/>
              </a:rPr>
              <a:t>SAME-SEX MARRIAGE</a:t>
            </a:r>
            <a:endParaRPr lang="en-US" sz="2000" b="1" dirty="0">
              <a:solidFill>
                <a:srgbClr val="000000"/>
              </a:solidFill>
              <a:latin typeface="URW Grotesk T SemCond"/>
            </a:endParaRPr>
          </a:p>
          <a:p>
            <a:r>
              <a:rPr lang="en-US" sz="1900" dirty="0">
                <a:solidFill>
                  <a:srgbClr val="000000"/>
                </a:solidFill>
                <a:latin typeface="URW Grotesk T Light SemCond"/>
              </a:rPr>
              <a:t>WHAT THE </a:t>
            </a:r>
            <a:r>
              <a:rPr lang="en-US" sz="1900" dirty="0" smtClean="0">
                <a:solidFill>
                  <a:srgbClr val="000000"/>
                </a:solidFill>
                <a:latin typeface="URW Grotesk T Lt SmCn Extra"/>
              </a:rPr>
              <a:t>OBERGEFELL </a:t>
            </a:r>
            <a:r>
              <a:rPr lang="en-US" sz="1900" dirty="0" smtClean="0">
                <a:solidFill>
                  <a:srgbClr val="000000"/>
                </a:solidFill>
                <a:latin typeface="URW Grotesk T Light SemCond"/>
              </a:rPr>
              <a:t>DECISION </a:t>
            </a:r>
            <a:r>
              <a:rPr lang="en-US" sz="1900" dirty="0">
                <a:solidFill>
                  <a:srgbClr val="000000"/>
                </a:solidFill>
                <a:latin typeface="URW Grotesk T Light SemCond"/>
              </a:rPr>
              <a:t>MEANS </a:t>
            </a:r>
            <a:r>
              <a:rPr lang="en-US" sz="1900" dirty="0" smtClean="0">
                <a:solidFill>
                  <a:srgbClr val="000000"/>
                </a:solidFill>
                <a:latin typeface="URW Grotesk T Light SemCond"/>
              </a:rPr>
              <a:t>FOR SCHOOL </a:t>
            </a:r>
            <a:r>
              <a:rPr lang="en-US" sz="1900" dirty="0">
                <a:solidFill>
                  <a:srgbClr val="000000"/>
                </a:solidFill>
                <a:latin typeface="URW Grotesk T Light SemCond"/>
              </a:rPr>
              <a:t>DISTRICTS </a:t>
            </a:r>
            <a:endParaRPr lang="en-US" sz="1900" dirty="0" smtClean="0">
              <a:solidFill>
                <a:srgbClr val="000000"/>
              </a:solidFill>
              <a:latin typeface="URW Grotesk T Light SemCond"/>
            </a:endParaRPr>
          </a:p>
          <a:p>
            <a:r>
              <a:rPr lang="en-US" sz="1400" dirty="0" smtClean="0">
                <a:solidFill>
                  <a:srgbClr val="000000"/>
                </a:solidFill>
                <a:latin typeface="URW Grotesk T Light SemCond"/>
              </a:rPr>
              <a:t>JULY </a:t>
            </a:r>
            <a:r>
              <a:rPr lang="en-US" sz="1400" dirty="0">
                <a:solidFill>
                  <a:srgbClr val="000000"/>
                </a:solidFill>
                <a:latin typeface="URW Grotesk T Light SemCond"/>
              </a:rPr>
              <a:t>2015 | VERSION 1.0 </a:t>
            </a:r>
            <a:endParaRPr lang="en-US" sz="1400" dirty="0" smtClean="0">
              <a:solidFill>
                <a:srgbClr val="000000"/>
              </a:solidFill>
              <a:latin typeface="URW Grotesk T Light SemCond"/>
            </a:endParaRPr>
          </a:p>
          <a:p>
            <a:r>
              <a:rPr lang="en-US" sz="5900" dirty="0" smtClean="0">
                <a:solidFill>
                  <a:srgbClr val="000000"/>
                </a:solidFill>
                <a:latin typeface="Goudy Old Style" panose="02020502050305020303" pitchFamily="18" charset="0"/>
              </a:rPr>
              <a:t>O</a:t>
            </a:r>
            <a:r>
              <a:rPr lang="en-US" sz="1000" dirty="0" smtClean="0">
                <a:solidFill>
                  <a:srgbClr val="000000"/>
                </a:solidFill>
                <a:latin typeface="Goudy Old Style" panose="02020502050305020303" pitchFamily="18" charset="0"/>
              </a:rPr>
              <a:t>n</a:t>
            </a:r>
            <a:r>
              <a:rPr lang="en-US" sz="1100" dirty="0" smtClean="0">
                <a:solidFill>
                  <a:srgbClr val="000000"/>
                </a:solidFill>
                <a:latin typeface="Goudy Old Style" panose="02020502050305020303" pitchFamily="18" charset="0"/>
              </a:rPr>
              <a:t> </a:t>
            </a:r>
            <a:r>
              <a:rPr lang="en-US" sz="1000" dirty="0" smtClean="0">
                <a:solidFill>
                  <a:srgbClr val="000000"/>
                </a:solidFill>
                <a:latin typeface="Goudy Old Style" panose="02020502050305020303" pitchFamily="18" charset="0"/>
              </a:rPr>
              <a:t>June 26, 2015, the United States Supreme Court issued a landmark ruling in </a:t>
            </a:r>
            <a:r>
              <a:rPr lang="en-US" sz="1000" i="1" dirty="0" err="1" smtClean="0">
                <a:solidFill>
                  <a:srgbClr val="000000"/>
                </a:solidFill>
                <a:latin typeface="Goudy Old Style" panose="02020502050305020303" pitchFamily="18" charset="0"/>
              </a:rPr>
              <a:t>Obergefell</a:t>
            </a:r>
            <a:r>
              <a:rPr lang="en-US" sz="1000" i="1" dirty="0" smtClean="0">
                <a:solidFill>
                  <a:srgbClr val="000000"/>
                </a:solidFill>
                <a:latin typeface="Goudy Old Style" panose="02020502050305020303" pitchFamily="18" charset="0"/>
              </a:rPr>
              <a:t> v. Hodges</a:t>
            </a:r>
            <a:r>
              <a:rPr lang="en-US" sz="1000" dirty="0" smtClean="0">
                <a:solidFill>
                  <a:srgbClr val="000000"/>
                </a:solidFill>
                <a:latin typeface="Goudy Old Style" panose="02020502050305020303" pitchFamily="18" charset="0"/>
              </a:rPr>
              <a:t>, legalizing same-sex marriage across the country.</a:t>
            </a:r>
            <a:r>
              <a:rPr lang="en-US" sz="1000" i="1" dirty="0" smtClean="0">
                <a:solidFill>
                  <a:srgbClr val="000000"/>
                </a:solidFill>
                <a:latin typeface="Goudy Old Style" panose="02020502050305020303" pitchFamily="18" charset="0"/>
              </a:rPr>
              <a:t>1 </a:t>
            </a:r>
            <a:r>
              <a:rPr lang="en-US" sz="1000" dirty="0" smtClean="0">
                <a:solidFill>
                  <a:srgbClr val="000000"/>
                </a:solidFill>
                <a:latin typeface="Goudy Old Style" panose="02020502050305020303" pitchFamily="18" charset="0"/>
              </a:rPr>
              <a:t>Intrinsic to the decision was the Court’s determination that marriage, regardless of whether it is between persons of the same or opposite sex, is a fundamental constitutional right protected by the Fourteenth Amendment of the U.S. Constitution. It follows that under </a:t>
            </a:r>
            <a:r>
              <a:rPr lang="en-US" sz="1000" b="1" dirty="0" smtClean="0">
                <a:solidFill>
                  <a:srgbClr val="000000"/>
                </a:solidFill>
                <a:latin typeface="Goudy Old Style" panose="02020502050305020303" pitchFamily="18" charset="0"/>
              </a:rPr>
              <a:t>both federal and state laws</a:t>
            </a:r>
            <a:r>
              <a:rPr lang="en-US" sz="1000" dirty="0" smtClean="0">
                <a:solidFill>
                  <a:srgbClr val="000000"/>
                </a:solidFill>
                <a:latin typeface="Goudy Old Style" panose="02020502050305020303" pitchFamily="18" charset="0"/>
              </a:rPr>
              <a:t>, lawfully married same-sex spouses are now entitled to the same rights and benefits as opposite-sex partners. This is consistent with the position taken by the Obama administration, as announced by U.S. Attorney General Loretta Lynch, who stated that federal marriage benefits will be available to same-sex couples nationwide, beginning with social security and veterans benefits.2 Because of its breadth, the </a:t>
            </a:r>
            <a:r>
              <a:rPr lang="en-US" sz="1000" i="1" dirty="0" err="1" smtClean="0">
                <a:solidFill>
                  <a:srgbClr val="000000"/>
                </a:solidFill>
                <a:latin typeface="Goudy Old Style" panose="02020502050305020303" pitchFamily="18" charset="0"/>
              </a:rPr>
              <a:t>Obergefell</a:t>
            </a:r>
            <a:r>
              <a:rPr lang="en-US" sz="1000" i="1" dirty="0" smtClean="0">
                <a:solidFill>
                  <a:srgbClr val="000000"/>
                </a:solidFill>
                <a:latin typeface="Goudy Old Style" panose="02020502050305020303" pitchFamily="18" charset="0"/>
              </a:rPr>
              <a:t> </a:t>
            </a:r>
            <a:r>
              <a:rPr lang="en-US" sz="1000" dirty="0" smtClean="0">
                <a:solidFill>
                  <a:srgbClr val="000000"/>
                </a:solidFill>
                <a:latin typeface="Goudy Old Style" panose="02020502050305020303" pitchFamily="18" charset="0"/>
              </a:rPr>
              <a:t>ruling will affect school districts in their roles as public employers. Collectively, school districts form the largest employer in the country, with over 6.9 million employees. </a:t>
            </a:r>
          </a:p>
          <a:p>
            <a:r>
              <a:rPr lang="en-US" sz="900" dirty="0" smtClean="0">
                <a:solidFill>
                  <a:srgbClr val="000000"/>
                </a:solidFill>
                <a:latin typeface="GillSans Light"/>
              </a:rPr>
              <a:t>1 </a:t>
            </a:r>
            <a:r>
              <a:rPr lang="en-US" sz="1000" dirty="0">
                <a:solidFill>
                  <a:srgbClr val="000000"/>
                </a:solidFill>
                <a:latin typeface="Goudy Old Style" panose="02020502050305020303" pitchFamily="18" charset="0"/>
              </a:rPr>
              <a:t>In the </a:t>
            </a:r>
            <a:r>
              <a:rPr lang="en-US" sz="1000" i="1" dirty="0" err="1">
                <a:solidFill>
                  <a:srgbClr val="000000"/>
                </a:solidFill>
                <a:latin typeface="Goudy Old Style" panose="02020502050305020303" pitchFamily="18" charset="0"/>
              </a:rPr>
              <a:t>Obergefell</a:t>
            </a:r>
            <a:r>
              <a:rPr lang="en-US" sz="1000" i="1" dirty="0">
                <a:solidFill>
                  <a:srgbClr val="000000"/>
                </a:solidFill>
                <a:latin typeface="Goudy Old Style" panose="02020502050305020303" pitchFamily="18" charset="0"/>
              </a:rPr>
              <a:t> </a:t>
            </a:r>
            <a:r>
              <a:rPr lang="en-US" sz="1000" dirty="0">
                <a:solidFill>
                  <a:srgbClr val="000000"/>
                </a:solidFill>
                <a:latin typeface="Goudy Old Style" panose="02020502050305020303" pitchFamily="18" charset="0"/>
              </a:rPr>
              <a:t>decision, the Court held that “[t]he Fourteenth Amendment requires a State to license a marriage between two people of the same sex and to recognize a marriage between two people of the same sex when the marriage was lawfully licensed and performed out-of-State.” As a result of this decision, the bans on same-sex marriages that remained prior to </a:t>
            </a:r>
            <a:r>
              <a:rPr lang="en-US" sz="1000" i="1" dirty="0" err="1">
                <a:solidFill>
                  <a:srgbClr val="000000"/>
                </a:solidFill>
                <a:latin typeface="Goudy Old Style" panose="02020502050305020303" pitchFamily="18" charset="0"/>
              </a:rPr>
              <a:t>Obergefell</a:t>
            </a:r>
            <a:r>
              <a:rPr lang="en-US" sz="1000" i="1" dirty="0">
                <a:solidFill>
                  <a:srgbClr val="000000"/>
                </a:solidFill>
                <a:latin typeface="Goudy Old Style" panose="02020502050305020303" pitchFamily="18" charset="0"/>
              </a:rPr>
              <a:t> </a:t>
            </a:r>
            <a:r>
              <a:rPr lang="en-US" sz="1000" dirty="0">
                <a:solidFill>
                  <a:srgbClr val="000000"/>
                </a:solidFill>
                <a:latin typeface="Goudy Old Style" panose="02020502050305020303" pitchFamily="18" charset="0"/>
              </a:rPr>
              <a:t>are now invalid, and same-sex individuals have the right to marry and have their marriage recognized in every state within the United States. </a:t>
            </a:r>
            <a:endParaRPr lang="en-US" sz="2800" dirty="0">
              <a:latin typeface="Goudy Old Style" panose="02020502050305020303" pitchFamily="18" charset="0"/>
            </a:endParaRPr>
          </a:p>
        </p:txBody>
      </p:sp>
      <p:pic>
        <p:nvPicPr>
          <p:cNvPr id="10" name="Picture 9"/>
          <p:cNvPicPr>
            <a:picLocks noChangeAspect="1"/>
          </p:cNvPicPr>
          <p:nvPr/>
        </p:nvPicPr>
        <p:blipFill>
          <a:blip r:embed="rId4"/>
          <a:stretch>
            <a:fillRect/>
          </a:stretch>
        </p:blipFill>
        <p:spPr>
          <a:xfrm>
            <a:off x="1883424" y="2348880"/>
            <a:ext cx="2832592" cy="1081446"/>
          </a:xfrm>
          <a:prstGeom prst="rect">
            <a:avLst/>
          </a:prstGeom>
        </p:spPr>
      </p:pic>
      <p:pic>
        <p:nvPicPr>
          <p:cNvPr id="11" name="Picture 10"/>
          <p:cNvPicPr>
            <a:picLocks noChangeAspect="1"/>
          </p:cNvPicPr>
          <p:nvPr/>
        </p:nvPicPr>
        <p:blipFill rotWithShape="1">
          <a:blip r:embed="rId5"/>
          <a:srcRect b="17456"/>
          <a:stretch/>
        </p:blipFill>
        <p:spPr>
          <a:xfrm>
            <a:off x="528959" y="1223741"/>
            <a:ext cx="2386858" cy="1053131"/>
          </a:xfrm>
          <a:prstGeom prst="rect">
            <a:avLst/>
          </a:prstGeom>
        </p:spPr>
      </p:pic>
    </p:spTree>
    <p:extLst>
      <p:ext uri="{BB962C8B-B14F-4D97-AF65-F5344CB8AC3E}">
        <p14:creationId xmlns:p14="http://schemas.microsoft.com/office/powerpoint/2010/main" val="4252230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427168" cy="714474"/>
          </a:xfrm>
        </p:spPr>
        <p:txBody>
          <a:bodyPr/>
          <a:lstStyle/>
          <a:p>
            <a:r>
              <a:rPr lang="en-US" dirty="0" smtClean="0"/>
              <a:t>FAQ Format…</a:t>
            </a: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81</a:t>
            </a:fld>
            <a:endParaRPr lang="en-US" dirty="0">
              <a:solidFill>
                <a:schemeClr val="tx1"/>
              </a:solidFill>
            </a:endParaRPr>
          </a:p>
        </p:txBody>
      </p:sp>
      <p:sp>
        <p:nvSpPr>
          <p:cNvPr id="5" name="Rectangle 4"/>
          <p:cNvSpPr/>
          <p:nvPr/>
        </p:nvSpPr>
        <p:spPr>
          <a:xfrm>
            <a:off x="323528" y="1052736"/>
            <a:ext cx="8568952" cy="5262979"/>
          </a:xfrm>
          <a:prstGeom prst="rect">
            <a:avLst/>
          </a:prstGeom>
        </p:spPr>
        <p:txBody>
          <a:bodyPr wrap="square">
            <a:spAutoFit/>
          </a:bodyPr>
          <a:lstStyle/>
          <a:p>
            <a:endParaRPr lang="en-US" sz="1400" dirty="0">
              <a:latin typeface="Goudy Old Style" panose="02020502050305020303" pitchFamily="18" charset="0"/>
            </a:endParaRPr>
          </a:p>
          <a:p>
            <a:r>
              <a:rPr lang="en-US" sz="2800" b="1" dirty="0">
                <a:latin typeface="Goudy Old Style" panose="02020502050305020303" pitchFamily="18" charset="0"/>
              </a:rPr>
              <a:t>Who should be interested in the </a:t>
            </a:r>
            <a:r>
              <a:rPr lang="en-US" sz="2800" b="1" i="1" dirty="0" err="1">
                <a:latin typeface="Goudy Old Style" panose="02020502050305020303" pitchFamily="18" charset="0"/>
              </a:rPr>
              <a:t>Obergefell</a:t>
            </a:r>
            <a:r>
              <a:rPr lang="en-US" sz="2800" b="1" i="1" dirty="0">
                <a:latin typeface="Goudy Old Style" panose="02020502050305020303" pitchFamily="18" charset="0"/>
              </a:rPr>
              <a:t> </a:t>
            </a:r>
            <a:r>
              <a:rPr lang="en-US" sz="2800" b="1" dirty="0">
                <a:latin typeface="Goudy Old Style" panose="02020502050305020303" pitchFamily="18" charset="0"/>
              </a:rPr>
              <a:t>ruling? </a:t>
            </a:r>
          </a:p>
          <a:p>
            <a:r>
              <a:rPr lang="en-US" sz="1400" dirty="0">
                <a:latin typeface="Goudy Old Style" panose="02020502050305020303" pitchFamily="18" charset="0"/>
              </a:rPr>
              <a:t>School boards, school superintendents, school district human resource departments, payroll departments, benefit administrators, employees, employee associations, and third-party plan or benefits administrators also should be interested in the decision in </a:t>
            </a:r>
            <a:r>
              <a:rPr lang="en-US" sz="1400" i="1" dirty="0" err="1">
                <a:latin typeface="Goudy Old Style" panose="02020502050305020303" pitchFamily="18" charset="0"/>
              </a:rPr>
              <a:t>Obergefell</a:t>
            </a:r>
            <a:r>
              <a:rPr lang="en-US" sz="1400" dirty="0">
                <a:latin typeface="Goudy Old Style" panose="02020502050305020303" pitchFamily="18" charset="0"/>
              </a:rPr>
              <a:t>. </a:t>
            </a:r>
          </a:p>
          <a:p>
            <a:r>
              <a:rPr lang="en-US" sz="2800" b="1" dirty="0">
                <a:latin typeface="Goudy Old Style" panose="02020502050305020303" pitchFamily="18" charset="0"/>
              </a:rPr>
              <a:t>Do school districts need to provide benefits to same-sex spouses? </a:t>
            </a:r>
          </a:p>
          <a:p>
            <a:r>
              <a:rPr lang="en-US" sz="1400" dirty="0">
                <a:latin typeface="Goudy Old Style" panose="02020502050305020303" pitchFamily="18" charset="0"/>
              </a:rPr>
              <a:t>Yes. School districts should provide employees with same-sex spouses the same benefits provided to other employees who have opposite-sex spouses, which may include federal benefits, state benefits, and any benefit conferred pursuant to a district policy or a collective bargaining agreement. Additionally, states that did not recognize same-sex marriages prior to </a:t>
            </a:r>
            <a:r>
              <a:rPr lang="en-US" sz="1400" i="1" dirty="0" err="1">
                <a:latin typeface="Goudy Old Style" panose="02020502050305020303" pitchFamily="18" charset="0"/>
              </a:rPr>
              <a:t>Obergefell</a:t>
            </a:r>
            <a:r>
              <a:rPr lang="en-US" sz="1400" i="1" dirty="0">
                <a:latin typeface="Goudy Old Style" panose="02020502050305020303" pitchFamily="18" charset="0"/>
              </a:rPr>
              <a:t> </a:t>
            </a:r>
            <a:r>
              <a:rPr lang="en-US" sz="1400" dirty="0">
                <a:latin typeface="Goudy Old Style" panose="02020502050305020303" pitchFamily="18" charset="0"/>
              </a:rPr>
              <a:t>now are required to provide marital benefits to same-sex married couples who were married in states that licensed and recognized same-sex marriages prior to the Court’s ruling. </a:t>
            </a:r>
          </a:p>
          <a:p>
            <a:r>
              <a:rPr lang="en-US" sz="2800" b="1" dirty="0">
                <a:latin typeface="Goudy Old Style" panose="02020502050305020303" pitchFamily="18" charset="0"/>
              </a:rPr>
              <a:t>Which school board policies and benefits are affected? </a:t>
            </a:r>
          </a:p>
          <a:p>
            <a:r>
              <a:rPr lang="en-US" sz="1400" dirty="0">
                <a:latin typeface="Goudy Old Style" panose="02020502050305020303" pitchFamily="18" charset="0"/>
              </a:rPr>
              <a:t>Every policy and benefit that defines or refers to marriage or spouses in the application of federal benefits, state benefits, or benefits conferred by school district policy or collective bargaining agreements are affected. The reference to marriage may occur through the use of the term “husband,” “wife,” or “spouse.” Examples of major areas that likely will be affected include, but are not limited to, health benefits, retirement benefits, insurance benefits, leave of absence benefits, FMLA policies, collective bargaining agreements, beneficiary designations, health care spending accounts, dependent child care, COBRA benefits, nepotism statutes, and any rights already provided to opposite-sex spouses under any school district policy or collective bargaining agreement. </a:t>
            </a:r>
          </a:p>
        </p:txBody>
      </p:sp>
      <p:pic>
        <p:nvPicPr>
          <p:cNvPr id="7" name="Picture 6"/>
          <p:cNvPicPr>
            <a:picLocks noChangeAspect="1"/>
          </p:cNvPicPr>
          <p:nvPr/>
        </p:nvPicPr>
        <p:blipFill>
          <a:blip r:embed="rId2"/>
          <a:stretch>
            <a:fillRect/>
          </a:stretch>
        </p:blipFill>
        <p:spPr>
          <a:xfrm>
            <a:off x="6732240" y="-125125"/>
            <a:ext cx="1464317" cy="1575952"/>
          </a:xfrm>
          <a:prstGeom prst="rect">
            <a:avLst/>
          </a:prstGeom>
        </p:spPr>
      </p:pic>
    </p:spTree>
    <p:extLst>
      <p:ext uri="{BB962C8B-B14F-4D97-AF65-F5344CB8AC3E}">
        <p14:creationId xmlns:p14="http://schemas.microsoft.com/office/powerpoint/2010/main" val="26820062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2238"/>
            <a:ext cx="8153400" cy="1295400"/>
          </a:xfrm>
        </p:spPr>
        <p:txBody>
          <a:bodyPr/>
          <a:lstStyle/>
          <a:p>
            <a:r>
              <a:rPr lang="en-US" sz="3600" dirty="0" smtClean="0"/>
              <a:t>Fisher v. University of Texas at Austin</a:t>
            </a:r>
            <a:endParaRPr lang="en-US" sz="3600" dirty="0"/>
          </a:p>
        </p:txBody>
      </p:sp>
      <p:sp>
        <p:nvSpPr>
          <p:cNvPr id="3" name="Content Placeholder 2"/>
          <p:cNvSpPr>
            <a:spLocks noGrp="1"/>
          </p:cNvSpPr>
          <p:nvPr>
            <p:ph idx="1"/>
          </p:nvPr>
        </p:nvSpPr>
        <p:spPr/>
        <p:txBody>
          <a:bodyPr/>
          <a:lstStyle/>
          <a:p>
            <a:r>
              <a:rPr lang="en-US" dirty="0" smtClean="0"/>
              <a:t>Can the Fifth Circuit’s re-endorsement of the University of Texas at Austin’s use of racial preferences in undergraduate admissions decisions be sustained under the </a:t>
            </a:r>
            <a:r>
              <a:rPr lang="en-US" dirty="0"/>
              <a:t>E</a:t>
            </a:r>
            <a:r>
              <a:rPr lang="en-US" dirty="0" smtClean="0"/>
              <a:t>qual </a:t>
            </a:r>
            <a:r>
              <a:rPr lang="en-US" dirty="0"/>
              <a:t>P</a:t>
            </a:r>
            <a:r>
              <a:rPr lang="en-US" dirty="0" smtClean="0"/>
              <a:t>rotection Clause of the Fourteenth Amendment, including </a:t>
            </a:r>
            <a:r>
              <a:rPr lang="en-US" i="1" dirty="0" smtClean="0"/>
              <a:t>Fisher v. Univ. of Texas at Austin</a:t>
            </a:r>
            <a:r>
              <a:rPr lang="en-US" dirty="0" smtClean="0"/>
              <a:t>?</a:t>
            </a:r>
            <a:endParaRPr lang="en-US" dirty="0"/>
          </a:p>
        </p:txBody>
      </p:sp>
      <p:pic>
        <p:nvPicPr>
          <p:cNvPr id="4" name="Picture 3"/>
          <p:cNvPicPr>
            <a:picLocks noChangeAspect="1"/>
          </p:cNvPicPr>
          <p:nvPr/>
        </p:nvPicPr>
        <p:blipFill>
          <a:blip r:embed="rId2"/>
          <a:stretch>
            <a:fillRect/>
          </a:stretch>
        </p:blipFill>
        <p:spPr>
          <a:xfrm>
            <a:off x="6516216" y="4668575"/>
            <a:ext cx="1954627" cy="1462350"/>
          </a:xfrm>
          <a:prstGeom prst="rect">
            <a:avLst/>
          </a:prstGeom>
        </p:spPr>
      </p:pic>
      <p:pic>
        <p:nvPicPr>
          <p:cNvPr id="5" name="Picture 4"/>
          <p:cNvPicPr>
            <a:picLocks noChangeAspect="1"/>
          </p:cNvPicPr>
          <p:nvPr/>
        </p:nvPicPr>
        <p:blipFill>
          <a:blip r:embed="rId3"/>
          <a:stretch>
            <a:fillRect/>
          </a:stretch>
        </p:blipFill>
        <p:spPr>
          <a:xfrm>
            <a:off x="4154281" y="4694863"/>
            <a:ext cx="2145978" cy="1493649"/>
          </a:xfrm>
          <a:prstGeom prst="rect">
            <a:avLst/>
          </a:prstGeom>
        </p:spPr>
      </p:pic>
    </p:spTree>
    <p:extLst>
      <p:ext uri="{BB962C8B-B14F-4D97-AF65-F5344CB8AC3E}">
        <p14:creationId xmlns:p14="http://schemas.microsoft.com/office/powerpoint/2010/main" val="5443536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0"/>
            <a:ext cx="8229600" cy="1066800"/>
          </a:xfrm>
        </p:spPr>
        <p:txBody>
          <a:bodyPr/>
          <a:lstStyle/>
          <a:p>
            <a:pPr>
              <a:defRPr/>
            </a:pP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Facts</a:t>
            </a:r>
            <a:r>
              <a:rPr lang="en-US" dirty="0" smtClean="0"/>
              <a:t>…</a:t>
            </a:r>
          </a:p>
        </p:txBody>
      </p:sp>
      <p:sp>
        <p:nvSpPr>
          <p:cNvPr id="18435" name="Content Placeholder 2"/>
          <p:cNvSpPr>
            <a:spLocks noGrp="1"/>
          </p:cNvSpPr>
          <p:nvPr>
            <p:ph sz="quarter" idx="1"/>
          </p:nvPr>
        </p:nvSpPr>
        <p:spPr>
          <a:xfrm>
            <a:off x="304800" y="1600200"/>
            <a:ext cx="8504238" cy="4495799"/>
          </a:xfrm>
        </p:spPr>
        <p:txBody>
          <a:bodyPr/>
          <a:lstStyle/>
          <a:p>
            <a:r>
              <a:rPr lang="en-US" sz="2800" dirty="0" smtClean="0">
                <a:solidFill>
                  <a:srgbClr val="4C4C4C"/>
                </a:solidFill>
              </a:rPr>
              <a:t>Two Texas residents denied undergraduate admission sued UT for racial discrimination.</a:t>
            </a:r>
          </a:p>
          <a:p>
            <a:r>
              <a:rPr lang="en-US" sz="2800" dirty="0" smtClean="0">
                <a:solidFill>
                  <a:srgbClr val="4C4C4C"/>
                </a:solidFill>
              </a:rPr>
              <a:t>UT used “a holistic, multi-factor approach, in which race [was] but one of many considerations.“</a:t>
            </a:r>
          </a:p>
          <a:p>
            <a:r>
              <a:rPr lang="en-US" sz="2800" dirty="0" smtClean="0">
                <a:solidFill>
                  <a:srgbClr val="4C4C4C"/>
                </a:solidFill>
              </a:rPr>
              <a:t>Policy premised on G</a:t>
            </a:r>
            <a:r>
              <a:rPr lang="en-US" sz="2800" i="1" dirty="0" smtClean="0">
                <a:solidFill>
                  <a:srgbClr val="4C4C4C"/>
                </a:solidFill>
              </a:rPr>
              <a:t>rutter</a:t>
            </a:r>
            <a:r>
              <a:rPr lang="en-US" sz="2800" dirty="0" smtClean="0">
                <a:solidFill>
                  <a:srgbClr val="4C4C4C"/>
                </a:solidFill>
              </a:rPr>
              <a:t>.  </a:t>
            </a:r>
          </a:p>
          <a:p>
            <a:r>
              <a:rPr lang="en-US" sz="2800" dirty="0" smtClean="0">
                <a:solidFill>
                  <a:srgbClr val="4C4C4C"/>
                </a:solidFill>
              </a:rPr>
              <a:t>Texas Top Ten Percent Law.  (May be the undoing of the policy on the basis of necessity.)</a:t>
            </a:r>
          </a:p>
          <a:p>
            <a:endParaRPr lang="en-US" sz="2800" dirty="0">
              <a:solidFill>
                <a:srgbClr val="4C4C4C"/>
              </a:solidFill>
            </a:endParaRPr>
          </a:p>
        </p:txBody>
      </p:sp>
      <p:pic>
        <p:nvPicPr>
          <p:cNvPr id="18436" name="Picture 4" descr="http://t2.gstatic.com/images?q=tbn:ANd9GcRDDHJIC1aWwNa1OxUIlCHGhtNNIZOpNiiD0lJwJXNwfd5OZuQS"/>
          <p:cNvPicPr>
            <a:picLocks noChangeAspect="1" noChangeArrowheads="1"/>
          </p:cNvPicPr>
          <p:nvPr/>
        </p:nvPicPr>
        <p:blipFill>
          <a:blip r:embed="rId3" cstate="print"/>
          <a:srcRect/>
          <a:stretch>
            <a:fillRect/>
          </a:stretch>
        </p:blipFill>
        <p:spPr bwMode="auto">
          <a:xfrm>
            <a:off x="6172200" y="0"/>
            <a:ext cx="1371600" cy="1381125"/>
          </a:xfrm>
          <a:prstGeom prst="rect">
            <a:avLst/>
          </a:prstGeom>
          <a:noFill/>
          <a:ln w="9525">
            <a:noFill/>
            <a:miter lim="800000"/>
            <a:headEnd/>
            <a:tailEnd/>
          </a:ln>
        </p:spPr>
      </p:pic>
    </p:spTree>
    <p:extLst>
      <p:ext uri="{BB962C8B-B14F-4D97-AF65-F5344CB8AC3E}">
        <p14:creationId xmlns:p14="http://schemas.microsoft.com/office/powerpoint/2010/main" val="19755771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dirty="0" smtClean="0">
                <a:solidFill>
                  <a:srgbClr val="C00000"/>
                </a:solidFill>
              </a:rPr>
              <a:t>Court Dynamics in first round…</a:t>
            </a:r>
          </a:p>
        </p:txBody>
      </p:sp>
      <p:sp>
        <p:nvSpPr>
          <p:cNvPr id="20483" name="Content Placeholder 2"/>
          <p:cNvSpPr>
            <a:spLocks noGrp="1"/>
          </p:cNvSpPr>
          <p:nvPr>
            <p:ph idx="1"/>
          </p:nvPr>
        </p:nvSpPr>
        <p:spPr/>
        <p:txBody>
          <a:bodyPr/>
          <a:lstStyle/>
          <a:p>
            <a:r>
              <a:rPr lang="en-US" dirty="0" smtClean="0">
                <a:solidFill>
                  <a:srgbClr val="4C4C4C"/>
                </a:solidFill>
              </a:rPr>
              <a:t>Justice Kagan recused herself.</a:t>
            </a:r>
          </a:p>
          <a:p>
            <a:r>
              <a:rPr lang="en-US" dirty="0" smtClean="0">
                <a:solidFill>
                  <a:srgbClr val="4C4C4C"/>
                </a:solidFill>
              </a:rPr>
              <a:t>This left a 5-3 court with conservatives in a strong majority position.</a:t>
            </a:r>
          </a:p>
          <a:p>
            <a:r>
              <a:rPr lang="en-US" dirty="0" smtClean="0">
                <a:solidFill>
                  <a:srgbClr val="4C4C4C"/>
                </a:solidFill>
              </a:rPr>
              <a:t>Only Ginsburg and Breyer on original Grutter decision remain on the court.</a:t>
            </a:r>
          </a:p>
          <a:p>
            <a:r>
              <a:rPr lang="en-US" dirty="0" smtClean="0">
                <a:solidFill>
                  <a:srgbClr val="4C4C4C"/>
                </a:solidFill>
              </a:rPr>
              <a:t>Kennedy was expected to be a crucial voice. </a:t>
            </a:r>
          </a:p>
          <a:p>
            <a:endParaRPr lang="en-US" dirty="0">
              <a:solidFill>
                <a:srgbClr val="4C4C4C"/>
              </a:solidFill>
            </a:endParaRPr>
          </a:p>
        </p:txBody>
      </p:sp>
    </p:spTree>
    <p:extLst>
      <p:ext uri="{BB962C8B-B14F-4D97-AF65-F5344CB8AC3E}">
        <p14:creationId xmlns:p14="http://schemas.microsoft.com/office/powerpoint/2010/main" val="17843182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609600"/>
            <a:ext cx="8458200" cy="1066799"/>
          </a:xfrm>
        </p:spPr>
        <p:txBody>
          <a:bodyPr/>
          <a:lstStyle/>
          <a:p>
            <a:r>
              <a:rPr lang="en-US" sz="2800" b="1" dirty="0" smtClean="0">
                <a:solidFill>
                  <a:schemeClr val="accent3">
                    <a:lumMod val="75000"/>
                  </a:schemeClr>
                </a:solidFill>
              </a:rPr>
              <a:t>NSBA’s approach… broad policy arguments aimed at retention of </a:t>
            </a:r>
            <a:r>
              <a:rPr lang="en-US" sz="2800" b="1" i="1" dirty="0" smtClean="0">
                <a:solidFill>
                  <a:schemeClr val="accent3">
                    <a:lumMod val="75000"/>
                  </a:schemeClr>
                </a:solidFill>
              </a:rPr>
              <a:t>Grutter</a:t>
            </a:r>
            <a:r>
              <a:rPr lang="en-US" sz="2800" b="1" dirty="0" smtClean="0">
                <a:solidFill>
                  <a:schemeClr val="accent3">
                    <a:lumMod val="75000"/>
                  </a:schemeClr>
                </a:solidFill>
              </a:rPr>
              <a:t> &amp; Kennedy’s concurrence in PICS</a:t>
            </a:r>
          </a:p>
        </p:txBody>
      </p:sp>
      <p:sp>
        <p:nvSpPr>
          <p:cNvPr id="21507" name="Content Placeholder 2"/>
          <p:cNvSpPr>
            <a:spLocks noGrp="1"/>
          </p:cNvSpPr>
          <p:nvPr>
            <p:ph sz="quarter" idx="1"/>
          </p:nvPr>
        </p:nvSpPr>
        <p:spPr>
          <a:xfrm>
            <a:off x="539551" y="2057400"/>
            <a:ext cx="7848873" cy="4419600"/>
          </a:xfrm>
        </p:spPr>
        <p:txBody>
          <a:bodyPr/>
          <a:lstStyle/>
          <a:p>
            <a:r>
              <a:rPr lang="en-US" sz="2800" dirty="0" smtClean="0"/>
              <a:t>1) 21</a:t>
            </a:r>
            <a:r>
              <a:rPr lang="en-US" sz="2800" baseline="30000" dirty="0" smtClean="0"/>
              <a:t>st</a:t>
            </a:r>
            <a:r>
              <a:rPr lang="en-US" sz="2800" dirty="0" smtClean="0"/>
              <a:t> Century K-20 educational excellence goals necessarily include diversity.</a:t>
            </a:r>
          </a:p>
          <a:p>
            <a:r>
              <a:rPr lang="en-US" sz="2800" dirty="0" smtClean="0"/>
              <a:t>2) Consideration of race is appropriate and essential  educational concern.</a:t>
            </a:r>
          </a:p>
          <a:p>
            <a:r>
              <a:rPr lang="en-US" sz="2800" dirty="0" smtClean="0"/>
              <a:t>3) Schools rely on </a:t>
            </a:r>
            <a:r>
              <a:rPr lang="en-US" sz="2800" i="1" dirty="0" smtClean="0"/>
              <a:t>Grutter </a:t>
            </a:r>
            <a:r>
              <a:rPr lang="en-US" sz="2800" dirty="0" smtClean="0"/>
              <a:t>and</a:t>
            </a:r>
            <a:r>
              <a:rPr lang="en-US" sz="2800" i="1" dirty="0" smtClean="0"/>
              <a:t> PICS </a:t>
            </a:r>
            <a:r>
              <a:rPr lang="en-US" sz="2800" dirty="0" smtClean="0"/>
              <a:t>framework to guide educational policy development, and should not be undone.</a:t>
            </a:r>
          </a:p>
          <a:p>
            <a:endParaRPr lang="en-US" sz="2800" dirty="0"/>
          </a:p>
          <a:p>
            <a:endParaRPr lang="en-US" sz="1600" dirty="0" smtClean="0"/>
          </a:p>
        </p:txBody>
      </p:sp>
    </p:spTree>
    <p:extLst>
      <p:ext uri="{BB962C8B-B14F-4D97-AF65-F5344CB8AC3E}">
        <p14:creationId xmlns:p14="http://schemas.microsoft.com/office/powerpoint/2010/main" val="38186318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7543800" cy="648072"/>
          </a:xfrm>
        </p:spPr>
        <p:txBody>
          <a:bodyPr/>
          <a:lstStyle/>
          <a:p>
            <a:r>
              <a:rPr lang="en-US" sz="2800" dirty="0" smtClean="0"/>
              <a:t>Supreme Court ruled June 24, 2013…</a:t>
            </a:r>
            <a:endParaRPr lang="en-US" sz="2800" dirty="0"/>
          </a:p>
        </p:txBody>
      </p:sp>
      <p:sp>
        <p:nvSpPr>
          <p:cNvPr id="3" name="Content Placeholder 2"/>
          <p:cNvSpPr>
            <a:spLocks noGrp="1"/>
          </p:cNvSpPr>
          <p:nvPr>
            <p:ph idx="1"/>
          </p:nvPr>
        </p:nvSpPr>
        <p:spPr>
          <a:xfrm>
            <a:off x="457200" y="1447800"/>
            <a:ext cx="8229600" cy="5257800"/>
          </a:xfrm>
        </p:spPr>
        <p:txBody>
          <a:bodyPr/>
          <a:lstStyle/>
          <a:p>
            <a:r>
              <a:rPr lang="en-US" dirty="0" smtClean="0"/>
              <a:t>Vacated 5</a:t>
            </a:r>
            <a:r>
              <a:rPr lang="en-US" baseline="30000" dirty="0" smtClean="0"/>
              <a:t>th</a:t>
            </a:r>
            <a:r>
              <a:rPr lang="en-US" dirty="0" smtClean="0"/>
              <a:t> Circuit’s decision upholding the constitutionality of UT admission policy. </a:t>
            </a:r>
          </a:p>
          <a:p>
            <a:r>
              <a:rPr lang="en-US" dirty="0" smtClean="0"/>
              <a:t>“Strict scrutiny” analysis requires a court to conduct an exacting analysis, which 5</a:t>
            </a:r>
            <a:r>
              <a:rPr lang="en-US" baseline="30000" dirty="0" smtClean="0"/>
              <a:t>th</a:t>
            </a:r>
            <a:r>
              <a:rPr lang="en-US" dirty="0" smtClean="0"/>
              <a:t> Cir. didn’t do.</a:t>
            </a:r>
          </a:p>
          <a:p>
            <a:r>
              <a:rPr lang="en-US" dirty="0" smtClean="0"/>
              <a:t>5</a:t>
            </a:r>
            <a:r>
              <a:rPr lang="en-US" baseline="30000" dirty="0" smtClean="0"/>
              <a:t>th</a:t>
            </a:r>
            <a:r>
              <a:rPr lang="en-US" dirty="0" smtClean="0"/>
              <a:t> Cir. to “assess whether the University has offered sufficient evidence that would prove that its admissions program is narrowly tailored to obtain the educational benefits of diversity.”</a:t>
            </a:r>
          </a:p>
          <a:p>
            <a:endParaRPr lang="en-US" dirty="0"/>
          </a:p>
        </p:txBody>
      </p:sp>
    </p:spTree>
    <p:extLst>
      <p:ext uri="{BB962C8B-B14F-4D97-AF65-F5344CB8AC3E}">
        <p14:creationId xmlns:p14="http://schemas.microsoft.com/office/powerpoint/2010/main" val="33752593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a:t>
            </a:r>
            <a:br>
              <a:rPr lang="en-US" dirty="0" smtClean="0"/>
            </a:br>
            <a:endParaRPr lang="en-US" dirty="0"/>
          </a:p>
        </p:txBody>
      </p:sp>
      <p:sp>
        <p:nvSpPr>
          <p:cNvPr id="3" name="Content Placeholder 2"/>
          <p:cNvSpPr>
            <a:spLocks noGrp="1"/>
          </p:cNvSpPr>
          <p:nvPr>
            <p:ph idx="1"/>
          </p:nvPr>
        </p:nvSpPr>
        <p:spPr>
          <a:xfrm>
            <a:off x="395536" y="980728"/>
            <a:ext cx="8229600" cy="5420072"/>
          </a:xfrm>
        </p:spPr>
        <p:txBody>
          <a:bodyPr/>
          <a:lstStyle/>
          <a:p>
            <a:r>
              <a:rPr lang="en-US" dirty="0" smtClean="0"/>
              <a:t>Nothing new for K-12.</a:t>
            </a:r>
          </a:p>
          <a:p>
            <a:r>
              <a:rPr lang="en-US" dirty="0" smtClean="0"/>
              <a:t>Standard laid out in the Court’s previous decisions is a “given.”</a:t>
            </a:r>
          </a:p>
          <a:p>
            <a:r>
              <a:rPr lang="en-US" dirty="0" smtClean="0"/>
              <a:t>Standard permits schools to consider race to achieve educational benefits of a more diverse student body. </a:t>
            </a:r>
          </a:p>
          <a:p>
            <a:r>
              <a:rPr lang="en-US" dirty="0" smtClean="0"/>
              <a:t>But, Court said university’s needed to look toward race neutral alternatives.  </a:t>
            </a:r>
          </a:p>
          <a:p>
            <a:r>
              <a:rPr lang="en-US" i="1" dirty="0" smtClean="0"/>
              <a:t>PICS </a:t>
            </a:r>
            <a:r>
              <a:rPr lang="en-US" dirty="0" smtClean="0"/>
              <a:t>(2007) decision restated for higher education.</a:t>
            </a:r>
          </a:p>
          <a:p>
            <a:endParaRPr lang="en-US" dirty="0"/>
          </a:p>
          <a:p>
            <a:endParaRPr lang="en-US" dirty="0" smtClean="0"/>
          </a:p>
          <a:p>
            <a:endParaRPr lang="en-US" dirty="0"/>
          </a:p>
        </p:txBody>
      </p:sp>
    </p:spTree>
    <p:extLst>
      <p:ext uri="{BB962C8B-B14F-4D97-AF65-F5344CB8AC3E}">
        <p14:creationId xmlns:p14="http://schemas.microsoft.com/office/powerpoint/2010/main" val="15423001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543800" cy="1295400"/>
          </a:xfrm>
        </p:spPr>
        <p:txBody>
          <a:bodyPr/>
          <a:lstStyle/>
          <a:p>
            <a:r>
              <a:rPr lang="en-US" sz="2800" i="1" dirty="0" smtClean="0"/>
              <a:t>Fisher v. University of Texas at Austin</a:t>
            </a:r>
            <a:r>
              <a:rPr lang="en-US" sz="2800" dirty="0" smtClean="0"/>
              <a:t>, ___ F.3d ___, 2014 WL 3442449 (5th Cir. Jul. 15, 2014)</a:t>
            </a:r>
            <a:r>
              <a:rPr lang="en-US" dirty="0" smtClean="0"/>
              <a:t/>
            </a:r>
            <a:br>
              <a:rPr lang="en-US" dirty="0" smtClean="0"/>
            </a:br>
            <a:endParaRPr lang="en-US" dirty="0"/>
          </a:p>
        </p:txBody>
      </p:sp>
      <p:sp>
        <p:nvSpPr>
          <p:cNvPr id="3" name="Content Placeholder 2"/>
          <p:cNvSpPr>
            <a:spLocks noGrp="1"/>
          </p:cNvSpPr>
          <p:nvPr>
            <p:ph idx="1"/>
          </p:nvPr>
        </p:nvSpPr>
        <p:spPr>
          <a:xfrm>
            <a:off x="683568" y="2276872"/>
            <a:ext cx="8229600" cy="4038600"/>
          </a:xfrm>
        </p:spPr>
        <p:txBody>
          <a:bodyPr/>
          <a:lstStyle/>
          <a:p>
            <a:r>
              <a:rPr lang="en-US" dirty="0" smtClean="0"/>
              <a:t>On remand a Fifth Circuit panel again rejected Fisher’s claim that UT’s race-conscious admissions policy violated the Fourteenth Amendment. </a:t>
            </a:r>
          </a:p>
          <a:p>
            <a:endParaRPr lang="en-US" dirty="0"/>
          </a:p>
          <a:p>
            <a:pPr>
              <a:buNone/>
            </a:pPr>
            <a:endParaRPr lang="en-US" dirty="0" smtClean="0"/>
          </a:p>
        </p:txBody>
      </p:sp>
    </p:spTree>
    <p:extLst>
      <p:ext uri="{BB962C8B-B14F-4D97-AF65-F5344CB8AC3E}">
        <p14:creationId xmlns:p14="http://schemas.microsoft.com/office/powerpoint/2010/main" val="5218619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6221"/>
          </a:xfrm>
        </p:spPr>
        <p:txBody>
          <a:bodyPr/>
          <a:lstStyle/>
          <a:p>
            <a:r>
              <a:rPr lang="en-US" dirty="0" smtClean="0"/>
              <a:t>Applying “more exacting scrutiny” to UT’s policy as ordered by the Supreme Court. </a:t>
            </a:r>
          </a:p>
          <a:p>
            <a:r>
              <a:rPr lang="en-US" dirty="0" smtClean="0"/>
              <a:t>The Fifth Circuit concluded that the “holistic review” of “what little remains after over 80% of the class is admitted on class rank alone— does not, as claimed, function as an open gate to boost minority headcount for a racial quota.”</a:t>
            </a:r>
          </a:p>
          <a:p>
            <a:endParaRPr lang="en-US" dirty="0"/>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965244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543800" cy="1295400"/>
          </a:xfrm>
        </p:spPr>
        <p:txBody>
          <a:bodyPr/>
          <a:lstStyle/>
          <a:p>
            <a:r>
              <a:rPr lang="en-US" sz="2800" dirty="0" smtClean="0"/>
              <a:t>DOJ involvement…</a:t>
            </a:r>
            <a:endParaRPr lang="en-US" sz="2800" dirty="0"/>
          </a:p>
        </p:txBody>
      </p:sp>
      <p:sp>
        <p:nvSpPr>
          <p:cNvPr id="3" name="Content Placeholder 2"/>
          <p:cNvSpPr>
            <a:spLocks noGrp="1"/>
          </p:cNvSpPr>
          <p:nvPr>
            <p:ph idx="1"/>
          </p:nvPr>
        </p:nvSpPr>
        <p:spPr>
          <a:xfrm>
            <a:off x="457200" y="1268760"/>
            <a:ext cx="8229600" cy="4411662"/>
          </a:xfrm>
        </p:spPr>
        <p:txBody>
          <a:bodyPr/>
          <a:lstStyle/>
          <a:p>
            <a:r>
              <a:rPr lang="en-US" sz="2800" dirty="0" smtClean="0"/>
              <a:t>9</a:t>
            </a:r>
            <a:r>
              <a:rPr lang="en-US" sz="2800" baseline="30000" dirty="0" smtClean="0"/>
              <a:t>th</a:t>
            </a:r>
            <a:r>
              <a:rPr lang="en-US" sz="2800" dirty="0" smtClean="0"/>
              <a:t> Cir. Deferred to U.S. Department of Justice;</a:t>
            </a:r>
          </a:p>
          <a:p>
            <a:r>
              <a:rPr lang="en-US" sz="2800" dirty="0" smtClean="0"/>
              <a:t>DOJ argued that because it enforces the ADA, it has authority to opine on the IDEA as it relates to the ADA.</a:t>
            </a:r>
          </a:p>
          <a:p>
            <a:r>
              <a:rPr lang="en-US" sz="2800" dirty="0" smtClean="0"/>
              <a:t>NSBA argued DOJ’s interpretation of  IDEA is outside its legal purview and should not be entitled to deference.</a:t>
            </a:r>
          </a:p>
          <a:p>
            <a:r>
              <a:rPr lang="en-US" sz="2800" dirty="0" smtClean="0"/>
              <a:t>The U.S. Supreme Court denied review on March 4, 2014.</a:t>
            </a:r>
          </a:p>
          <a:p>
            <a:pPr>
              <a:buNone/>
            </a:pPr>
            <a:r>
              <a:rPr lang="en-US" dirty="0" smtClean="0"/>
              <a:t/>
            </a:r>
            <a:br>
              <a:rPr lang="en-US" dirty="0" smtClean="0"/>
            </a:b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9</a:t>
            </a:fld>
            <a:endParaRPr lang="en-US" dirty="0">
              <a:solidFill>
                <a:schemeClr val="tx1"/>
              </a:solidFill>
            </a:endParaRPr>
          </a:p>
        </p:txBody>
      </p:sp>
      <p:pic>
        <p:nvPicPr>
          <p:cNvPr id="5122" name="Picture 2" descr="http://www.cjnotebook.com/wp-content/uploads/2015/01/Justice-De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361" y="44624"/>
            <a:ext cx="1231951" cy="1231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48536"/>
          </a:xfrm>
        </p:spPr>
        <p:txBody>
          <a:bodyPr/>
          <a:lstStyle/>
          <a:p>
            <a:r>
              <a:rPr lang="en-US" dirty="0" smtClean="0"/>
              <a:t>Instead, the Court found: “Minorities being under-represented in holistic review admission relative to the impact of holistic review on the class as a whole holds true almost without exception for both blacks and Hispanics for every year from 1996–2008...”</a:t>
            </a:r>
          </a:p>
          <a:p>
            <a:endParaRPr lang="en-US" dirty="0" smtClean="0"/>
          </a:p>
          <a:p>
            <a:r>
              <a:rPr lang="en-US" dirty="0" smtClean="0"/>
              <a:t>The Court cited Supreme Court precedent in </a:t>
            </a:r>
            <a:r>
              <a:rPr lang="en-US" i="1" dirty="0" smtClean="0"/>
              <a:t>Bakke </a:t>
            </a:r>
            <a:r>
              <a:rPr lang="en-US" dirty="0" smtClean="0"/>
              <a:t>and</a:t>
            </a:r>
            <a:r>
              <a:rPr lang="en-US" i="1" dirty="0" smtClean="0"/>
              <a:t> </a:t>
            </a:r>
            <a:r>
              <a:rPr lang="en-US" i="1" dirty="0" err="1" smtClean="0"/>
              <a:t>Grutter</a:t>
            </a:r>
            <a:r>
              <a:rPr lang="en-US" i="1" dirty="0" smtClean="0"/>
              <a:t>, </a:t>
            </a:r>
            <a:r>
              <a:rPr lang="en-US" dirty="0" smtClean="0"/>
              <a:t>because the UT holistic policy patches “the holes that a mechanical admissions program leaves in its ability to achieve the rich diversity that contributes to its academic mission.”</a:t>
            </a:r>
          </a:p>
          <a:p>
            <a:endParaRPr lang="en-US" dirty="0"/>
          </a:p>
        </p:txBody>
      </p:sp>
    </p:spTree>
    <p:extLst>
      <p:ext uri="{BB962C8B-B14F-4D97-AF65-F5344CB8AC3E}">
        <p14:creationId xmlns:p14="http://schemas.microsoft.com/office/powerpoint/2010/main" val="24250839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NSBA again argues in favor of UT’s diversity policy…</a:t>
            </a:r>
            <a:endParaRPr lang="en-US" sz="2800" dirty="0"/>
          </a:p>
        </p:txBody>
      </p:sp>
      <p:sp>
        <p:nvSpPr>
          <p:cNvPr id="3" name="Content Placeholder 2"/>
          <p:cNvSpPr>
            <a:spLocks noGrp="1"/>
          </p:cNvSpPr>
          <p:nvPr>
            <p:ph idx="1"/>
          </p:nvPr>
        </p:nvSpPr>
        <p:spPr/>
        <p:txBody>
          <a:bodyPr/>
          <a:lstStyle/>
          <a:p>
            <a:r>
              <a:rPr lang="en-US" sz="2400" dirty="0" smtClean="0"/>
              <a:t>Court should retain the concept of diversity as an educational goal/benefit.</a:t>
            </a:r>
          </a:p>
          <a:p>
            <a:r>
              <a:rPr lang="en-US" sz="2400" dirty="0" smtClean="0"/>
              <a:t>Diversification process is essential not only college wide, but also with regard to programs/degrees, i.e., STEM programs.</a:t>
            </a:r>
          </a:p>
          <a:p>
            <a:r>
              <a:rPr lang="en-US" sz="2400" dirty="0" smtClean="0"/>
              <a:t>As society and communities voluntarily resegregate, schools remain one of the last vehicles for pluralistic educational experiences.</a:t>
            </a:r>
          </a:p>
          <a:p>
            <a:r>
              <a:rPr lang="en-US" sz="2400" dirty="0" smtClean="0"/>
              <a:t>Diverse settings ensure not only access, but deliver cognizable academic benefits across all backgrounds.</a:t>
            </a:r>
            <a:endParaRPr lang="en-US" sz="2400"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91</a:t>
            </a:fld>
            <a:endParaRPr lang="en-US" dirty="0">
              <a:solidFill>
                <a:schemeClr val="tx1"/>
              </a:solidFill>
            </a:endParaRPr>
          </a:p>
        </p:txBody>
      </p:sp>
    </p:spTree>
    <p:extLst>
      <p:ext uri="{BB962C8B-B14F-4D97-AF65-F5344CB8AC3E}">
        <p14:creationId xmlns:p14="http://schemas.microsoft.com/office/powerpoint/2010/main" val="37090055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132" y="3212976"/>
            <a:ext cx="6940252" cy="1584176"/>
          </a:xfrm>
        </p:spPr>
        <p:txBody>
          <a:bodyPr/>
          <a:lstStyle/>
          <a:p>
            <a:pPr algn="ctr"/>
            <a:r>
              <a:rPr lang="en-US" dirty="0" smtClean="0"/>
              <a:t>Thank you.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92</a:t>
            </a:fld>
            <a:endParaRPr lang="en-US" dirty="0">
              <a:solidFill>
                <a:schemeClr val="tx1"/>
              </a:solidFill>
            </a:endParaRPr>
          </a:p>
        </p:txBody>
      </p:sp>
      <p:pic>
        <p:nvPicPr>
          <p:cNvPr id="6" name="Picture 2" descr="https://nsba.centraldesktop.com/home/viewfile?guid=4418342269AC27B8B0A43A51C634767D2F87691B2&amp;id=24702076&amp;t"/>
          <p:cNvPicPr>
            <a:picLocks noChangeAspect="1" noChangeArrowheads="1"/>
          </p:cNvPicPr>
          <p:nvPr/>
        </p:nvPicPr>
        <p:blipFill>
          <a:blip r:embed="rId2" cstate="print"/>
          <a:srcRect/>
          <a:stretch>
            <a:fillRect/>
          </a:stretch>
        </p:blipFill>
        <p:spPr bwMode="auto">
          <a:xfrm>
            <a:off x="1821738" y="1867271"/>
            <a:ext cx="2446747" cy="1345705"/>
          </a:xfrm>
          <a:prstGeom prst="rect">
            <a:avLst/>
          </a:prstGeom>
          <a:noFill/>
        </p:spPr>
      </p:pic>
    </p:spTree>
    <p:extLst>
      <p:ext uri="{BB962C8B-B14F-4D97-AF65-F5344CB8AC3E}">
        <p14:creationId xmlns:p14="http://schemas.microsoft.com/office/powerpoint/2010/main" val="9403812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7543800" cy="1008112"/>
          </a:xfrm>
        </p:spPr>
        <p:txBody>
          <a:bodyPr/>
          <a:lstStyle/>
          <a:p>
            <a:r>
              <a:rPr lang="en-US" sz="3600" dirty="0" smtClean="0"/>
              <a:t>Resources</a:t>
            </a:r>
            <a:r>
              <a:rPr lang="en-US" dirty="0" smtClean="0"/>
              <a:t>	</a:t>
            </a:r>
            <a:endParaRPr lang="en-US" dirty="0"/>
          </a:p>
        </p:txBody>
      </p:sp>
      <p:sp>
        <p:nvSpPr>
          <p:cNvPr id="3" name="Content Placeholder 2"/>
          <p:cNvSpPr>
            <a:spLocks noGrp="1"/>
          </p:cNvSpPr>
          <p:nvPr>
            <p:ph idx="1"/>
          </p:nvPr>
        </p:nvSpPr>
        <p:spPr>
          <a:xfrm>
            <a:off x="467544" y="692696"/>
            <a:ext cx="8229600" cy="4915718"/>
          </a:xfrm>
        </p:spPr>
        <p:txBody>
          <a:bodyPr/>
          <a:lstStyle/>
          <a:p>
            <a:r>
              <a:rPr lang="en-US" sz="1800" b="1" dirty="0" smtClean="0"/>
              <a:t>1.  NSBA Comments on the DOJ Proposed Rule for Amendments to the Americans with Disabilities Act, Titles II and III</a:t>
            </a:r>
            <a:r>
              <a:rPr lang="en-US" sz="1800" dirty="0" smtClean="0"/>
              <a:t>: </a:t>
            </a:r>
            <a:r>
              <a:rPr lang="en-US" sz="1800" u="sng" dirty="0" smtClean="0">
                <a:hlinkClick r:id="rId3"/>
              </a:rPr>
              <a:t>http://www.regulations.gov/#!documentDetail;D=DOJ-CRT-2014-0001-0042</a:t>
            </a:r>
            <a:endParaRPr lang="en-US" sz="1800" dirty="0" smtClean="0"/>
          </a:p>
          <a:p>
            <a:r>
              <a:rPr lang="en-US" sz="1800" b="1" dirty="0" smtClean="0"/>
              <a:t>2.  NSBA Comments on the ED Notice re Request for an Information Collection on the Impact of Professional Development in Fractions for Fourth Grade:</a:t>
            </a:r>
          </a:p>
          <a:p>
            <a:r>
              <a:rPr lang="en-US" sz="1800" u="sng" dirty="0" smtClean="0">
                <a:hlinkClick r:id="rId4"/>
              </a:rPr>
              <a:t>http://www.nsba.org/sites/default/files/reports/NSBA%20Comments%20on%20ED%20Fractions%20Notice%20%284-7-14%29.pdf</a:t>
            </a:r>
            <a:r>
              <a:rPr lang="en-US" sz="1800" dirty="0" smtClean="0"/>
              <a:t>. </a:t>
            </a:r>
          </a:p>
          <a:p>
            <a:r>
              <a:rPr lang="en-US" sz="1800" b="1" dirty="0" smtClean="0"/>
              <a:t>3.  NSBA Comments on the USDA’s Proposed Rule on Expanded Local School Wellness Policy Requirements:</a:t>
            </a:r>
          </a:p>
          <a:p>
            <a:r>
              <a:rPr lang="en-US" sz="1800" u="sng" dirty="0" smtClean="0">
                <a:hlinkClick r:id="rId5"/>
              </a:rPr>
              <a:t>http://www.nsba.org/sites/default/files/reports/4-28-2014%20Comments%20onLocal% 20School%20Wellness%20Policy%20Implementation%20under%20the%20Healthy%2C%20Hunger-Free%20Kids%20Act%20of%202010.pdf</a:t>
            </a:r>
            <a:endParaRPr lang="en-US" sz="1800" u="sng" dirty="0" smtClean="0"/>
          </a:p>
          <a:p>
            <a:r>
              <a:rPr lang="en-US" sz="1800" b="1" dirty="0" smtClean="0"/>
              <a:t>4.  2013 DCL on Student in Extra Curricular Athletics:</a:t>
            </a:r>
            <a:endParaRPr lang="en-US" sz="1800" dirty="0" smtClean="0"/>
          </a:p>
          <a:p>
            <a:r>
              <a:rPr lang="en-US" sz="1800" u="sng" dirty="0" smtClean="0">
                <a:hlinkClick r:id="rId6"/>
              </a:rPr>
              <a:t>http://www.nsba.org/sites/default/files/reports/Letter%20to%20Hon%20%20Seth%20Galanter%20%28Re-DCL-1-125-13%29May%202013.pdf</a:t>
            </a:r>
            <a:endParaRPr lang="en-US" sz="1800" dirty="0" smtClean="0"/>
          </a:p>
          <a:p>
            <a:r>
              <a:rPr lang="en-US" sz="1800" dirty="0" smtClean="0"/>
              <a:t> </a:t>
            </a:r>
            <a:r>
              <a:rPr lang="en-US" sz="1800" b="1" dirty="0" smtClean="0"/>
              <a:t>5.  2013 Proposed Expansion of Data Collection:</a:t>
            </a:r>
            <a:endParaRPr lang="en-US" sz="1800" dirty="0" smtClean="0"/>
          </a:p>
          <a:p>
            <a:r>
              <a:rPr lang="en-US" sz="1800" u="sng" dirty="0" smtClean="0">
                <a:hlinkClick r:id="rId4"/>
              </a:rPr>
              <a:t>http://www.nsba.org/sites/default/files/reports/NSBA%20Comments%20on%20ED%20Fractions%20Notice%20%284-7-14%29.pdf</a:t>
            </a:r>
            <a:endParaRPr lang="en-US" sz="1800" dirty="0" smtClean="0"/>
          </a:p>
          <a:p>
            <a:endParaRPr lang="en-US" sz="1400" dirty="0" smtClean="0"/>
          </a:p>
          <a:p>
            <a:endParaRPr lang="en-US" dirty="0"/>
          </a:p>
        </p:txBody>
      </p:sp>
      <p:sp>
        <p:nvSpPr>
          <p:cNvPr id="4" name="Slide Number Placeholder 3"/>
          <p:cNvSpPr>
            <a:spLocks noGrp="1"/>
          </p:cNvSpPr>
          <p:nvPr>
            <p:ph type="sldNum" sz="quarter" idx="12"/>
          </p:nvPr>
        </p:nvSpPr>
        <p:spPr/>
        <p:txBody>
          <a:bodyPr/>
          <a:lstStyle/>
          <a:p>
            <a:pPr>
              <a:defRPr/>
            </a:pPr>
            <a:fld id="{676BAF36-1335-495E-ABA5-BAAEC08FBD09}" type="slidenum">
              <a:rPr lang="en-US" smtClean="0"/>
              <a:pPr>
                <a:defRPr/>
              </a:pPr>
              <a:t>93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idx="4294967295"/>
          </p:nvPr>
        </p:nvSpPr>
        <p:spPr>
          <a:xfrm>
            <a:off x="1371600" y="2667000"/>
            <a:ext cx="6400800" cy="1143000"/>
          </a:xfrm>
        </p:spPr>
        <p:txBody>
          <a:bodyPr anchor="t"/>
          <a:lstStyle/>
          <a:p>
            <a:r>
              <a:rPr lang="en-US" sz="2400" dirty="0">
                <a:latin typeface="Arial Black" charset="0"/>
                <a:ea typeface="ヒラギノ角ゴ Pro W3" charset="-128"/>
                <a:cs typeface="ヒラギノ角ゴ Pro W3" charset="-128"/>
              </a:rPr>
              <a:t>National School Boards Association</a:t>
            </a:r>
            <a:br>
              <a:rPr lang="en-US" sz="2400" dirty="0">
                <a:latin typeface="Arial Black" charset="0"/>
                <a:ea typeface="ヒラギノ角ゴ Pro W3" charset="-128"/>
                <a:cs typeface="ヒラギノ角ゴ Pro W3" charset="-128"/>
              </a:rPr>
            </a:br>
            <a:r>
              <a:rPr lang="en-US" sz="2000" dirty="0">
                <a:latin typeface="Arial Black" charset="0"/>
                <a:ea typeface="ヒラギノ角ゴ Pro W3" charset="-128"/>
                <a:cs typeface="ヒラギノ角ゴ Pro W3" charset="-128"/>
              </a:rPr>
              <a:t/>
            </a:r>
            <a:br>
              <a:rPr lang="en-US" sz="2000" dirty="0">
                <a:latin typeface="Arial Black" charset="0"/>
                <a:ea typeface="ヒラギノ角ゴ Pro W3" charset="-128"/>
                <a:cs typeface="ヒラギノ角ゴ Pro W3" charset="-128"/>
              </a:rPr>
            </a:br>
            <a:r>
              <a:rPr lang="en-US" sz="2000" b="0" dirty="0">
                <a:solidFill>
                  <a:srgbClr val="000000"/>
                </a:solidFill>
                <a:latin typeface="Arial" charset="0"/>
                <a:ea typeface="ヒラギノ角ゴ Pro W3" charset="-128"/>
                <a:cs typeface="ヒラギノ角ゴ Pro W3" charset="-128"/>
              </a:rPr>
              <a:t>Working with and through our State Associations, </a:t>
            </a:r>
            <a:br>
              <a:rPr lang="en-US" sz="2000" b="0" dirty="0">
                <a:solidFill>
                  <a:srgbClr val="000000"/>
                </a:solidFill>
                <a:latin typeface="Arial" charset="0"/>
                <a:ea typeface="ヒラギノ角ゴ Pro W3" charset="-128"/>
                <a:cs typeface="ヒラギノ角ゴ Pro W3" charset="-128"/>
              </a:rPr>
            </a:br>
            <a:r>
              <a:rPr lang="en-US" sz="2000" b="0" dirty="0">
                <a:solidFill>
                  <a:srgbClr val="000000"/>
                </a:solidFill>
                <a:latin typeface="Arial" charset="0"/>
                <a:ea typeface="ヒラギノ角ゴ Pro W3" charset="-128"/>
                <a:cs typeface="ヒラギノ角ゴ Pro W3" charset="-128"/>
              </a:rPr>
              <a:t>to advocate for equity and excellence in public education through school board leadership.</a:t>
            </a:r>
            <a:br>
              <a:rPr lang="en-US" sz="2000" b="0" dirty="0">
                <a:solidFill>
                  <a:srgbClr val="000000"/>
                </a:solidFill>
                <a:latin typeface="Arial" charset="0"/>
                <a:ea typeface="ヒラギノ角ゴ Pro W3" charset="-128"/>
                <a:cs typeface="ヒラギノ角ゴ Pro W3" charset="-128"/>
              </a:rPr>
            </a:br>
            <a:r>
              <a:rPr lang="en-US" sz="2000" b="0" dirty="0">
                <a:solidFill>
                  <a:srgbClr val="666666"/>
                </a:solidFill>
                <a:latin typeface="Arial" charset="0"/>
                <a:ea typeface="ヒラギノ角ゴ Pro W3" charset="-128"/>
                <a:cs typeface="ヒラギノ角ゴ Pro W3" charset="-128"/>
              </a:rPr>
              <a:t/>
            </a:r>
            <a:br>
              <a:rPr lang="en-US" sz="2000" b="0" dirty="0">
                <a:solidFill>
                  <a:srgbClr val="666666"/>
                </a:solidFill>
                <a:latin typeface="Arial" charset="0"/>
                <a:ea typeface="ヒラギノ角ゴ Pro W3" charset="-128"/>
                <a:cs typeface="ヒラギノ角ゴ Pro W3" charset="-128"/>
              </a:rPr>
            </a:br>
            <a:r>
              <a:rPr lang="en-US" sz="2000" b="0" dirty="0">
                <a:solidFill>
                  <a:srgbClr val="666666"/>
                </a:solidFill>
                <a:latin typeface="Arial" charset="0"/>
                <a:ea typeface="ヒラギノ角ゴ Pro W3" charset="-128"/>
                <a:cs typeface="ヒラギノ角ゴ Pro W3" charset="-128"/>
              </a:rPr>
              <a:t>                                                       </a:t>
            </a:r>
            <a:r>
              <a:rPr lang="en-US" sz="2000" dirty="0">
                <a:solidFill>
                  <a:srgbClr val="C00000"/>
                </a:solidFill>
                <a:latin typeface="Arial Black" charset="0"/>
                <a:ea typeface="ヒラギノ角ゴ Pro W3" charset="-128"/>
                <a:cs typeface="ヒラギノ角ゴ Pro W3" charset="-128"/>
              </a:rPr>
              <a:t>www.nsba.org</a:t>
            </a:r>
            <a:r>
              <a:rPr lang="en-US" sz="2000" dirty="0">
                <a:latin typeface="Arial Black" charset="0"/>
                <a:ea typeface="ヒラギノ角ゴ Pro W3" charset="-128"/>
                <a:cs typeface="ヒラギノ角ゴ Pro W3" charset="-128"/>
              </a:rPr>
              <a:t> </a:t>
            </a:r>
          </a:p>
        </p:txBody>
      </p:sp>
      <p:sp>
        <p:nvSpPr>
          <p:cNvPr id="3" name="Slide Number Placeholder 2"/>
          <p:cNvSpPr>
            <a:spLocks noGrp="1"/>
          </p:cNvSpPr>
          <p:nvPr>
            <p:ph type="sldNum" sz="quarter" idx="12"/>
          </p:nvPr>
        </p:nvSpPr>
        <p:spPr/>
        <p:txBody>
          <a:bodyPr/>
          <a:lstStyle/>
          <a:p>
            <a:pPr>
              <a:defRPr/>
            </a:pPr>
            <a:fld id="{DA5B37D3-855C-429C-A3BF-6BB8A8C55D1F}" type="slidenum">
              <a:rPr lang="en-US" smtClean="0"/>
              <a:pPr>
                <a:defRPr/>
              </a:pPr>
              <a:t>94</a:t>
            </a:fld>
            <a:endParaRPr lang="en-US" dirty="0">
              <a:solidFill>
                <a:schemeClr val="tx1"/>
              </a:solidFill>
            </a:endParaRPr>
          </a:p>
        </p:txBody>
      </p:sp>
      <p:pic>
        <p:nvPicPr>
          <p:cNvPr id="4098" name="Picture 2" descr="https://nsba.centraldesktop.com/home/viewfile?guid=4418342269AC27B8B0A43A51C634767D2F87691B2&amp;id=24702076&amp;t"/>
          <p:cNvPicPr>
            <a:picLocks noChangeAspect="1" noChangeArrowheads="1"/>
          </p:cNvPicPr>
          <p:nvPr/>
        </p:nvPicPr>
        <p:blipFill>
          <a:blip r:embed="rId3" cstate="print"/>
          <a:srcRect/>
          <a:stretch>
            <a:fillRect/>
          </a:stretch>
        </p:blipFill>
        <p:spPr bwMode="auto">
          <a:xfrm>
            <a:off x="357158" y="357166"/>
            <a:ext cx="1905000" cy="8286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Custom 2">
      <a:dk1>
        <a:srgbClr val="191919"/>
      </a:dk1>
      <a:lt1>
        <a:sysClr val="window" lastClr="FFFFFF"/>
      </a:lt1>
      <a:dk2>
        <a:srgbClr val="000000"/>
      </a:dk2>
      <a:lt2>
        <a:srgbClr val="F8F8F8"/>
      </a:lt2>
      <a:accent1>
        <a:srgbClr val="C00000"/>
      </a:accent1>
      <a:accent2>
        <a:srgbClr val="17365D"/>
      </a:accent2>
      <a:accent3>
        <a:srgbClr val="004080"/>
      </a:accent3>
      <a:accent4>
        <a:srgbClr val="808080"/>
      </a:accent4>
      <a:accent5>
        <a:srgbClr val="C00000"/>
      </a:accent5>
      <a:accent6>
        <a:srgbClr val="17365D"/>
      </a:accent6>
      <a:hlink>
        <a:srgbClr val="1155A3"/>
      </a:hlink>
      <a:folHlink>
        <a:srgbClr val="4C4C4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23" charset="0"/>
            <a:ea typeface="ヒラギノ角ゴ Pro W3" pitchFamily="-123" charset="-128"/>
            <a:cs typeface="ヒラギノ角ゴ Pro W3" pitchFamily="-12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23" charset="0"/>
            <a:ea typeface="ヒラギノ角ゴ Pro W3" pitchFamily="-123" charset="-128"/>
            <a:cs typeface="ヒラギノ角ゴ Pro W3" pitchFamily="-123"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MacDrive:Applications:Microsoft Office 2004:Templates:Presentations:Designs:Network</Template>
  <TotalTime>14863</TotalTime>
  <Words>10959</Words>
  <Application>Microsoft Office PowerPoint</Application>
  <PresentationFormat>On-screen Show (4:3)</PresentationFormat>
  <Paragraphs>670</Paragraphs>
  <Slides>94</Slides>
  <Notes>45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94</vt:i4>
      </vt:variant>
    </vt:vector>
  </HeadingPairs>
  <TitlesOfParts>
    <vt:vector size="110" baseType="lpstr">
      <vt:lpstr>ＭＳ Ｐゴシック</vt:lpstr>
      <vt:lpstr>PMingLiU-ExtB</vt:lpstr>
      <vt:lpstr>Arial</vt:lpstr>
      <vt:lpstr>Arial Black</vt:lpstr>
      <vt:lpstr>Broadway</vt:lpstr>
      <vt:lpstr>Calibri</vt:lpstr>
      <vt:lpstr>GillSans Light</vt:lpstr>
      <vt:lpstr>Goudy Old Style</vt:lpstr>
      <vt:lpstr>Segoe UI Symbol</vt:lpstr>
      <vt:lpstr>Times New Roman</vt:lpstr>
      <vt:lpstr>URW Grotesk T Light SemCond</vt:lpstr>
      <vt:lpstr>URW Grotesk T Lt SmCn Extra</vt:lpstr>
      <vt:lpstr>URW Grotesk T SemCond</vt:lpstr>
      <vt:lpstr>Wingdings</vt:lpstr>
      <vt:lpstr>ヒラギノ角ゴ Pro W3</vt:lpstr>
      <vt:lpstr>Network</vt:lpstr>
      <vt:lpstr>                          The National School Law Docket: A Survey Of  Selections From The  NSBA Legal Advocacy Agenda   Oregon School Law Conference Eugene, Oregon December 2015</vt:lpstr>
      <vt:lpstr>Goal of This Presentation</vt:lpstr>
      <vt:lpstr>Overview…</vt:lpstr>
      <vt:lpstr>K.M. v. Tustin Unified School District, Nos. 11-562259/12-56224 (9th Cir. Aug. 6, 2013), cert. denied, Nos. 13-770, 13-777 (U.S. Sup. Ct. Mar. 4, 2014)  </vt:lpstr>
      <vt:lpstr>Background…</vt:lpstr>
      <vt:lpstr>Hearing Officer and Fed. Ct. rule for school…</vt:lpstr>
      <vt:lpstr>At the 9th Cir…</vt:lpstr>
      <vt:lpstr>NSBA joined CSBA’s brief on certiorari…</vt:lpstr>
      <vt:lpstr>DOJ involvement…</vt:lpstr>
      <vt:lpstr>  OCR seizes on Tustin ruling… to issue Effective Communication  “Dear Colleague Letter” (DCL)</vt:lpstr>
      <vt:lpstr>But, this time OCR is not alone…</vt:lpstr>
      <vt:lpstr>What OCR said… inter alia</vt:lpstr>
      <vt:lpstr> On March 5, 2015, NSBA responded. To OCR…</vt:lpstr>
      <vt:lpstr>II. The Departments Should Further Clarify: </vt:lpstr>
      <vt:lpstr>Unclarified federal guidance can have some unintended consequences:   -misplaced litigation -confusion of legal standards -delay in implementation of policies -loss of general revenue dollars</vt:lpstr>
      <vt:lpstr>Doe v. Prince George’s County Board of Education, (4th Cir.)</vt:lpstr>
      <vt:lpstr>Doe v. Prince George’s County Board of Education, (4th Cir.)</vt:lpstr>
      <vt:lpstr>Facts…</vt:lpstr>
      <vt:lpstr>What did the federal court do?</vt:lpstr>
      <vt:lpstr>NSBA Legal Strategy:</vt:lpstr>
      <vt:lpstr>4th Circuit rules in April 7, 2015 unpublished opinion:</vt:lpstr>
      <vt:lpstr>Takeaways...</vt:lpstr>
      <vt:lpstr>PowerPoint Presentation</vt:lpstr>
      <vt:lpstr>The Transgender Student Landscape.</vt:lpstr>
      <vt:lpstr>Township High School District 211 in Palatine, Illinois</vt:lpstr>
      <vt:lpstr>Facts…</vt:lpstr>
      <vt:lpstr>Facts…</vt:lpstr>
      <vt:lpstr>OCR asserts that:</vt:lpstr>
      <vt:lpstr>Catherine Lhamon, Assistant Secretary for Civil Rights</vt:lpstr>
      <vt:lpstr>Loss of federal funding?  </vt:lpstr>
      <vt:lpstr>But, not all courts agree… G.G. v. Gloucester Cnty. Sch. Bd., No. 15-54 (E.D.Va. Sept. 17, 2015). </vt:lpstr>
      <vt:lpstr>PowerPoint Presentation</vt:lpstr>
      <vt:lpstr>Court also rejected the request for injunction based on 14th Amendment Equal Protection…</vt:lpstr>
      <vt:lpstr>The court reasoned that the expectations of privacy of do not apply solely to the transgendered student.</vt:lpstr>
      <vt:lpstr>Takeaways…</vt:lpstr>
      <vt:lpstr>What is happening on the congressional front? The trend towards a federal definition of bullying and harassment.</vt:lpstr>
      <vt:lpstr>Issues with B&amp;H bills in 2015…</vt:lpstr>
      <vt:lpstr>NSBA supports safe school environments, but urges Title IX analysis. </vt:lpstr>
      <vt:lpstr>NSBA Local governance language in ESEA reauthorization will impact how federal agencies approach federal guidance and rulemaking!</vt:lpstr>
      <vt:lpstr>Salazar v. South San Antonio Independent Sch. Dist. (5th Cir.)</vt:lpstr>
      <vt:lpstr>PowerPoint Presentation</vt:lpstr>
      <vt:lpstr>PowerPoint Presentation</vt:lpstr>
      <vt:lpstr>NSBA’s brief written by Lisa Brown of Thompson &amp; Horton argues…</vt:lpstr>
      <vt:lpstr>Ohio v. Clark, No. 13-1352 (cert. granted, U.S. S. Ct.)</vt:lpstr>
      <vt:lpstr>Facts:</vt:lpstr>
      <vt:lpstr>Plaintiff wins in state courts…</vt:lpstr>
      <vt:lpstr>NSBA’s brief argued:  </vt:lpstr>
      <vt:lpstr>PowerPoint Presentation</vt:lpstr>
      <vt:lpstr>  Justices seemed sympathetic to county’s argument that statements small children give to their teachers do not equal statements to LEOs. </vt:lpstr>
      <vt:lpstr>Sure enough, Court rules in favor of Defendants.  Ohio v. Clark, No. 13–1352 (U.S. Jun. 18, 2015) </vt:lpstr>
      <vt:lpstr>Reasoning: </vt:lpstr>
      <vt:lpstr>Important to Alito was the reality of the teacher-student relationship.</vt:lpstr>
      <vt:lpstr>So, what’s next on the horizon?  Wenk v. O’Reilly (on petition for Cert. to US Sup. Ct.)</vt:lpstr>
      <vt:lpstr>Facts…</vt:lpstr>
      <vt:lpstr>Disturbing allegations, but no finding of wrongdoing.</vt:lpstr>
      <vt:lpstr>Federal courts agreed with father.</vt:lpstr>
      <vt:lpstr>NSBA’s Legal strategy… builds on Ohio v. Clark.</vt:lpstr>
      <vt:lpstr>Meanwhile, back at the  Bat Cave…</vt:lpstr>
      <vt:lpstr>PowerPoint Presentation</vt:lpstr>
      <vt:lpstr>Equal Employment Opportunity Commission (EEOC) v. Abercrombie &amp; Fitch, No. 14-86 (U.S. S. Ct. cert. granted) </vt:lpstr>
      <vt:lpstr>Facts:</vt:lpstr>
      <vt:lpstr>PowerPoint Presentation</vt:lpstr>
      <vt:lpstr>The joint brief NSBA filed with other state and local government organizations argued</vt:lpstr>
      <vt:lpstr>PowerPoint Presentation</vt:lpstr>
      <vt:lpstr>The case was argued on February 25, 2015. </vt:lpstr>
      <vt:lpstr>Justice Alito was thought to be the vote that would drive the decision.</vt:lpstr>
      <vt:lpstr>EEOC v. Abercrombie &amp; Fitch Stores, 14-86 (U.S. Jun. 1, 2015) </vt:lpstr>
      <vt:lpstr>Justice Scalia, writing for the majority, said…</vt:lpstr>
      <vt:lpstr>Rule of the case for practical purposes…</vt:lpstr>
      <vt:lpstr>It was 8-1. Who was the 1?</vt:lpstr>
      <vt:lpstr>Perez v. Mortgage Bankers Association,  No. 13-1041 (U.S. S. Ct. March 9, 2015)</vt:lpstr>
      <vt:lpstr>   </vt:lpstr>
      <vt:lpstr>NSBA argued in its brief…</vt:lpstr>
      <vt:lpstr>The Court heard oral argument on December 1, 2014 and issued its unanimous decision on March 9, 2015.</vt:lpstr>
      <vt:lpstr>Ridley School Dist. v. M.R., No. 13-1547 (U.S. S. Ct. cert. denied May18, 2015) </vt:lpstr>
      <vt:lpstr>Facts…</vt:lpstr>
      <vt:lpstr>Supremes ask Obama Administration for input…</vt:lpstr>
      <vt:lpstr>NSBA’s position:</vt:lpstr>
      <vt:lpstr>Obergefell v. Hodges</vt:lpstr>
      <vt:lpstr>NSBA Resource. </vt:lpstr>
      <vt:lpstr>FAQ Format…</vt:lpstr>
      <vt:lpstr>Fisher v. University of Texas at Austin</vt:lpstr>
      <vt:lpstr>   Facts…</vt:lpstr>
      <vt:lpstr>Court Dynamics in first round…</vt:lpstr>
      <vt:lpstr>NSBA’s approach… broad policy arguments aimed at retention of Grutter &amp; Kennedy’s concurrence in PICS</vt:lpstr>
      <vt:lpstr>Supreme Court ruled June 24, 2013…</vt:lpstr>
      <vt:lpstr>Good News… </vt:lpstr>
      <vt:lpstr>Fisher v. University of Texas at Austin, ___ F.3d ___, 2014 WL 3442449 (5th Cir. Jul. 15, 2014) </vt:lpstr>
      <vt:lpstr>PowerPoint Presentation</vt:lpstr>
      <vt:lpstr>PowerPoint Presentation</vt:lpstr>
      <vt:lpstr>NSBA again argues in favor of UT’s diversity policy…</vt:lpstr>
      <vt:lpstr>Thank you.   </vt:lpstr>
      <vt:lpstr>Resources </vt:lpstr>
      <vt:lpstr>National School Boards Association  Working with and through our State Associations,  to advocate for equity and excellence in public education through school board leadership.                                                         www.nsba.org </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Association MEMBERS</dc:title>
  <dc:creator>Lenovo User</dc:creator>
  <cp:lastModifiedBy>Johnson, Lenora</cp:lastModifiedBy>
  <cp:revision>668</cp:revision>
  <cp:lastPrinted>2015-10-05T19:11:27Z</cp:lastPrinted>
  <dcterms:created xsi:type="dcterms:W3CDTF">2014-10-31T13:16:30Z</dcterms:created>
  <dcterms:modified xsi:type="dcterms:W3CDTF">2015-12-01T22:07:35Z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False</vt:lpwstr>
  </property>
  <property fmtid="{D5CDD505-2E9C-101B-9397-08002B2CF9AE}" pid="5" name="Offisync_UniqueId">
    <vt:lpwstr>188092;21542168</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2012-12-13T14:16:50-0500</vt:lpwstr>
  </property>
  <property fmtid="{D5CDD505-2E9C-101B-9397-08002B2CF9AE}" pid="9" name="Offisync_ProviderName">
    <vt:lpwstr>Central Desktop</vt:lpwstr>
  </property>
</Properties>
</file>