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9" r:id="rId4"/>
    <p:sldId id="274" r:id="rId5"/>
    <p:sldId id="260" r:id="rId6"/>
    <p:sldId id="261" r:id="rId7"/>
    <p:sldId id="264" r:id="rId8"/>
    <p:sldId id="267" r:id="rId9"/>
    <p:sldId id="268" r:id="rId10"/>
    <p:sldId id="266" r:id="rId11"/>
    <p:sldId id="269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76041"/>
            <a:ext cx="5981700" cy="1344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9AAF-8564-E141-8758-44FFAE65DEA4}" type="datetime1">
              <a:rPr lang="en-US" smtClean="0"/>
              <a:t>11/26/15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257300" y="2080999"/>
            <a:ext cx="6146800" cy="349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8BB108-006A-46F5-B248-3D7702FDE8C8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715144-1C70-4364-A01C-63A4DD153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704" y="2237173"/>
            <a:ext cx="8966448" cy="1359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0" i="0" kern="1200" cap="none" spc="-100" baseline="0">
                <a:ln>
                  <a:noFill/>
                </a:ln>
                <a:solidFill>
                  <a:srgbClr val="FFFFFF"/>
                </a:solidFill>
                <a:effectLst/>
                <a:latin typeface="Myriad Pro"/>
                <a:ea typeface="+mj-ea"/>
                <a:cs typeface="Myriad Pro"/>
              </a:defRPr>
            </a:lvl1pPr>
          </a:lstStyle>
          <a:p>
            <a:endParaRPr lang="en-US" sz="4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2291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52578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2550"/>
            <a:ext cx="1152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162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7225"/>
            <a:ext cx="11049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76550"/>
            <a:ext cx="1152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943924"/>
            <a:ext cx="1143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552950"/>
            <a:ext cx="1133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241591"/>
            <a:ext cx="7620000" cy="1644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0" i="0" kern="1200" cap="none" spc="-100" baseline="0">
                <a:ln>
                  <a:noFill/>
                </a:ln>
                <a:solidFill>
                  <a:srgbClr val="FFFFFF"/>
                </a:solidFill>
                <a:effectLst/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Establishing a Statewide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Tip Line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5" name="Picture 5" descr="C:\Users\kevin\AppData\Local\Microsoft\Windows\Temporary Internet Files\Content.IE5\78QH3NZC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22336"/>
            <a:ext cx="659813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998108"/>
            <a:ext cx="7620000" cy="1191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0" i="0" kern="1200" cap="none" spc="-100" baseline="0">
                <a:ln>
                  <a:noFill/>
                </a:ln>
                <a:solidFill>
                  <a:srgbClr val="FFFFFF"/>
                </a:solidFill>
                <a:effectLst/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dirty="0">
                <a:solidFill>
                  <a:srgbClr val="115890"/>
                </a:solidFill>
                <a:latin typeface="Century Gothic" panose="020B0502020202020204" pitchFamily="34" charset="0"/>
                <a:ea typeface="+mn-ea"/>
                <a:cs typeface="+mn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9623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371600" y="255589"/>
            <a:ext cx="6477000" cy="134461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Statewide Tip Line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6256296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704" y="2237173"/>
            <a:ext cx="8966448" cy="1877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0" i="0" kern="1200" cap="none" spc="-100" baseline="0">
                <a:ln>
                  <a:noFill/>
                </a:ln>
                <a:solidFill>
                  <a:srgbClr val="FFFFFF"/>
                </a:solidFill>
                <a:effectLst/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Establishing a Statewide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Threat Assessment System for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Oregon Schools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998108"/>
            <a:ext cx="7620000" cy="1191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0" i="0" kern="1200" cap="none" spc="-100" baseline="0">
                <a:ln>
                  <a:noFill/>
                </a:ln>
                <a:solidFill>
                  <a:srgbClr val="FFFFFF"/>
                </a:solidFill>
                <a:effectLst/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dirty="0">
                <a:solidFill>
                  <a:srgbClr val="115890"/>
                </a:solidFill>
                <a:latin typeface="Century Gothic" panose="020B0502020202020204" pitchFamily="34" charset="0"/>
                <a:ea typeface="+mn-ea"/>
                <a:cs typeface="+mn-cs"/>
              </a:rPr>
              <a:t>Recommendations</a:t>
            </a:r>
          </a:p>
        </p:txBody>
      </p:sp>
      <p:pic>
        <p:nvPicPr>
          <p:cNvPr id="9" name="Picture 5" descr="C:\Users\kevin\AppData\Local\Microsoft\Windows\Temporary Internet Files\Content.IE5\78QH3NZC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48840"/>
            <a:ext cx="659813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562100" y="255589"/>
            <a:ext cx="5981700" cy="1344611"/>
          </a:xfrm>
        </p:spPr>
        <p:txBody>
          <a:bodyPr>
            <a:normAutofit/>
          </a:bodyPr>
          <a:lstStyle/>
          <a:p>
            <a:r>
              <a:rPr lang="en-US" sz="4000" spc="-100" dirty="0">
                <a:solidFill>
                  <a:srgbClr val="115890"/>
                </a:solidFill>
                <a:latin typeface="Century Gothic" panose="020B0502020202020204" pitchFamily="34" charset="0"/>
                <a:ea typeface="+mn-ea"/>
                <a:cs typeface="+mn-cs"/>
              </a:rPr>
              <a:t>Threat Assessment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914400" y="990600"/>
            <a:ext cx="7407306" cy="510540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Threat assessment is a proven method of early intervention that can help prevent acts of violence in school environments. Recommended by the FBI and US Secret Service.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Threat assessment is an investigative, fact-based approach that requires a team to work together to determine the nature of the threat, the level of risk and resources for addressing the threat and supporting the student.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562100" y="255589"/>
            <a:ext cx="5981700" cy="1344611"/>
          </a:xfrm>
        </p:spPr>
        <p:txBody>
          <a:bodyPr>
            <a:normAutofit/>
          </a:bodyPr>
          <a:lstStyle/>
          <a:p>
            <a:r>
              <a:rPr lang="en-US" sz="4000" spc="-100" dirty="0">
                <a:solidFill>
                  <a:srgbClr val="115890"/>
                </a:solidFill>
                <a:latin typeface="Century Gothic" panose="020B0502020202020204" pitchFamily="34" charset="0"/>
                <a:ea typeface="+mn-ea"/>
                <a:cs typeface="+mn-cs"/>
              </a:rPr>
              <a:t>Threat Assessment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914400" y="990600"/>
            <a:ext cx="7407306" cy="541020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Arial" panose="020B0604020202020204" pitchFamily="34" charset="0"/>
              </a:rPr>
              <a:t>The threat assessment model utilizes a two tiered approach for assessing risk</a:t>
            </a:r>
            <a:r>
              <a:rPr lang="is-IS" sz="2600" dirty="0" smtClean="0">
                <a:cs typeface="Arial" panose="020B0604020202020204" pitchFamily="34" charset="0"/>
              </a:rPr>
              <a:t>…</a:t>
            </a:r>
            <a:endParaRPr lang="en-US" sz="2600" dirty="0" smtClean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cs typeface="Arial" panose="020B0604020202020204" pitchFamily="34" charset="0"/>
              </a:rPr>
              <a:t>Level 1 is a school-based assessment completed by a trained site team.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cs typeface="Arial" panose="020B0604020202020204" pitchFamily="34" charset="0"/>
              </a:rPr>
              <a:t>Level 2 is a community based assessment completed by a multi-agency, multi-disciplinary team.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Arial" panose="020B0604020202020204" pitchFamily="34" charset="0"/>
              </a:rPr>
              <a:t>A threat assessment team assists in intervention, management and supervision planning and ensures safety plans are implemented.</a:t>
            </a:r>
          </a:p>
          <a:p>
            <a:pPr algn="just">
              <a:spcBef>
                <a:spcPts val="0"/>
              </a:spcBef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562100" y="255589"/>
            <a:ext cx="5981700" cy="1344611"/>
          </a:xfrm>
        </p:spPr>
        <p:txBody>
          <a:bodyPr>
            <a:normAutofit/>
          </a:bodyPr>
          <a:lstStyle/>
          <a:p>
            <a:r>
              <a:rPr lang="en-US" sz="4000" spc="-100" dirty="0">
                <a:solidFill>
                  <a:srgbClr val="115890"/>
                </a:solidFill>
                <a:latin typeface="Century Gothic" panose="020B0502020202020204" pitchFamily="34" charset="0"/>
                <a:ea typeface="+mn-ea"/>
                <a:cs typeface="+mn-cs"/>
              </a:rPr>
              <a:t>Threat Assessment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914400" y="1066800"/>
            <a:ext cx="7407306" cy="487680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Arial" panose="020B0604020202020204" pitchFamily="34" charset="0"/>
              </a:rPr>
              <a:t>The OSSTF recommends establishing a statewide threat assessment system to support Oregon schools.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cs typeface="Arial" panose="020B0604020202020204" pitchFamily="34" charset="0"/>
              </a:rPr>
              <a:t>Eight (8) regions – 8 FTE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Arial" panose="020B0604020202020204" pitchFamily="34" charset="0"/>
              </a:rPr>
              <a:t>A statewide system will</a:t>
            </a:r>
            <a:r>
              <a:rPr lang="is-IS" sz="2600" dirty="0">
                <a:cs typeface="Arial" panose="020B0604020202020204" pitchFamily="34" charset="0"/>
              </a:rPr>
              <a:t> </a:t>
            </a:r>
            <a:endParaRPr lang="is-IS" sz="2600" dirty="0" smtClean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s-IS" sz="2400" dirty="0" smtClean="0">
                <a:cs typeface="Arial" panose="020B0604020202020204" pitchFamily="34" charset="0"/>
              </a:rPr>
              <a:t>Assist school personnel in identifying students who present a potential risk for...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" panose="020B0604020202020204" pitchFamily="34" charset="0"/>
              </a:rPr>
              <a:t>Reactive and targeted violence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" panose="020B0604020202020204" pitchFamily="34" charset="0"/>
              </a:rPr>
              <a:t>Non-normative and predatory sexual behavior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" panose="020B0604020202020204" pitchFamily="34" charset="0"/>
              </a:rPr>
              <a:t>Suicidal and self-injurious behavior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000" dirty="0" smtClean="0"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562100" y="255589"/>
            <a:ext cx="5981700" cy="1344611"/>
          </a:xfrm>
        </p:spPr>
        <p:txBody>
          <a:bodyPr>
            <a:normAutofit/>
          </a:bodyPr>
          <a:lstStyle/>
          <a:p>
            <a:r>
              <a:rPr lang="en-US" sz="4000" spc="-100" dirty="0">
                <a:solidFill>
                  <a:srgbClr val="115890"/>
                </a:solidFill>
                <a:latin typeface="Century Gothic" panose="020B0502020202020204" pitchFamily="34" charset="0"/>
                <a:ea typeface="+mn-ea"/>
                <a:cs typeface="+mn-cs"/>
              </a:rPr>
              <a:t>Threat Assessment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777906" y="1140431"/>
            <a:ext cx="7407306" cy="4592549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0"/>
              </a:spcBef>
              <a:buNone/>
            </a:pPr>
            <a:endParaRPr lang="en-US" sz="30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Arial" panose="020B0604020202020204" pitchFamily="34" charset="0"/>
              </a:rPr>
              <a:t>A statewide system will</a:t>
            </a:r>
            <a:r>
              <a:rPr lang="is-IS" sz="2600" dirty="0" smtClean="0">
                <a:cs typeface="Arial" panose="020B0604020202020204" pitchFamily="34" charset="0"/>
              </a:rPr>
              <a:t>…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Provide training and standardized protocols for school personnel.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s-IS" sz="2400" dirty="0" smtClean="0">
                <a:cs typeface="Arial" panose="020B0604020202020204" pitchFamily="34" charset="0"/>
              </a:rPr>
              <a:t>Provide supervision strategies for students who are in at-risk situations.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s-IS" sz="2400" dirty="0" smtClean="0">
                <a:cs typeface="Arial" panose="020B0604020202020204" pitchFamily="34" charset="0"/>
              </a:rPr>
              <a:t>Help connect students and families with community-based services and related support.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s-IS" sz="2400" dirty="0" smtClean="0">
                <a:cs typeface="Arial" panose="020B0604020202020204" pitchFamily="34" charset="0"/>
              </a:rPr>
              <a:t>Mitigate </a:t>
            </a:r>
            <a:r>
              <a:rPr lang="is-IS" sz="2400" dirty="0">
                <a:cs typeface="Arial" panose="020B0604020202020204" pitchFamily="34" charset="0"/>
              </a:rPr>
              <a:t>education community risk and liability.</a:t>
            </a: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241591"/>
            <a:ext cx="7620000" cy="1877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0" i="0" kern="1200" cap="none" spc="-100" baseline="0">
                <a:ln>
                  <a:noFill/>
                </a:ln>
                <a:solidFill>
                  <a:srgbClr val="FFFFFF"/>
                </a:solidFill>
                <a:effectLst/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Establishing a Statewide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Floorplan Database &amp; Standardized Terminology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5" descr="C:\Users\kevin\AppData\Local\Microsoft\Windows\Temporary Internet Files\Content.IE5\78QH3NZC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35" y="2133600"/>
            <a:ext cx="659813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2000" y="998108"/>
            <a:ext cx="7620000" cy="1191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0" i="0" kern="1200" cap="none" spc="-100" baseline="0">
                <a:ln>
                  <a:noFill/>
                </a:ln>
                <a:solidFill>
                  <a:srgbClr val="FFFFFF"/>
                </a:solidFill>
                <a:effectLst/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dirty="0">
                <a:solidFill>
                  <a:srgbClr val="115890"/>
                </a:solidFill>
                <a:latin typeface="Century Gothic" panose="020B0502020202020204" pitchFamily="34" charset="0"/>
                <a:ea typeface="+mn-ea"/>
                <a:cs typeface="+mn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649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219200" y="255589"/>
            <a:ext cx="6781800" cy="1344611"/>
          </a:xfrm>
        </p:spPr>
        <p:txBody>
          <a:bodyPr>
            <a:normAutofit/>
          </a:bodyPr>
          <a:lstStyle/>
          <a:p>
            <a:r>
              <a:rPr lang="en-US" sz="3600" spc="-100" dirty="0">
                <a:solidFill>
                  <a:srgbClr val="115890"/>
                </a:solidFill>
                <a:latin typeface="Century Gothic" panose="020B0502020202020204" pitchFamily="34" charset="0"/>
                <a:ea typeface="+mn-ea"/>
                <a:cs typeface="+mn-cs"/>
              </a:rPr>
              <a:t>Mapping System/Database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777906" y="1274851"/>
            <a:ext cx="7407306" cy="4592549"/>
          </a:xfrm>
        </p:spPr>
        <p:txBody>
          <a:bodyPr>
            <a:normAutofit fontScale="55000" lnSpcReduction="20000"/>
          </a:bodyPr>
          <a:lstStyle/>
          <a:p>
            <a:pPr marL="114300" indent="0" algn="just">
              <a:spcBef>
                <a:spcPts val="0"/>
              </a:spcBef>
              <a:buNone/>
            </a:pPr>
            <a:endParaRPr lang="en-US" sz="30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/>
              <a:t>Multi-hazard </a:t>
            </a:r>
            <a:r>
              <a:rPr lang="en-US" sz="3800" dirty="0"/>
              <a:t>Benefits of Mapping </a:t>
            </a:r>
            <a:r>
              <a:rPr lang="en-US" sz="3800" dirty="0" smtClean="0"/>
              <a:t>System:</a:t>
            </a:r>
            <a:endParaRPr lang="en-US" sz="3800" dirty="0"/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3800" dirty="0"/>
              <a:t>Guide responding public safety to the portions of a facility to be checked in an active threat/barricaded subject situation.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3800" dirty="0"/>
              <a:t>Large common areas can be quickly accessed by first responders 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3800" dirty="0"/>
              <a:t>Crucial for building evacuation planning in the event that a portion of the building cannot be used.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3800" dirty="0"/>
              <a:t>First responders from outside the immediate area would have access to view floor plans enroute to a scene.  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3800" dirty="0"/>
              <a:t>A mapping system with a database would provide current contact information for vital school personnel. 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3800" dirty="0"/>
              <a:t>Key structural components can be easily located</a:t>
            </a:r>
          </a:p>
          <a:p>
            <a:pPr marL="285750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3800" dirty="0"/>
          </a:p>
          <a:p>
            <a:pPr lvl="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3800" dirty="0"/>
              <a:t>Current Status</a:t>
            </a: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371600" y="255589"/>
            <a:ext cx="6477000" cy="1344611"/>
          </a:xfrm>
        </p:spPr>
        <p:txBody>
          <a:bodyPr>
            <a:normAutofit/>
          </a:bodyPr>
          <a:lstStyle/>
          <a:p>
            <a:r>
              <a:rPr lang="en-US" sz="3600" spc="-100" dirty="0">
                <a:solidFill>
                  <a:srgbClr val="115890"/>
                </a:solidFill>
                <a:latin typeface="Century Gothic" panose="020B0502020202020204" pitchFamily="34" charset="0"/>
                <a:ea typeface="+mn-ea"/>
                <a:cs typeface="+mn-cs"/>
              </a:rPr>
              <a:t>Standardized Terminology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777906" y="1292831"/>
            <a:ext cx="7407306" cy="5031769"/>
          </a:xfrm>
        </p:spPr>
        <p:txBody>
          <a:bodyPr>
            <a:normAutofit fontScale="47500" lnSpcReduction="20000"/>
          </a:bodyPr>
          <a:lstStyle/>
          <a:p>
            <a:pPr marL="114300" indent="0" algn="just">
              <a:spcBef>
                <a:spcPts val="0"/>
              </a:spcBef>
              <a:buNone/>
            </a:pPr>
            <a:endParaRPr lang="en-US" sz="30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/>
              <a:t>First Responder Terminology is not consistent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/>
              <a:t>Importance of Plain Speak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/>
              <a:t>Subcommittee Task</a:t>
            </a:r>
          </a:p>
          <a:p>
            <a:pPr marL="0" indent="0">
              <a:buNone/>
            </a:pPr>
            <a:endParaRPr lang="en-US" sz="4000" dirty="0"/>
          </a:p>
          <a:p>
            <a:pPr marL="365760" lvl="1" indent="0">
              <a:buNone/>
            </a:pPr>
            <a:r>
              <a:rPr lang="en-US" sz="4200" b="1" dirty="0"/>
              <a:t>Lockdown:</a:t>
            </a:r>
            <a:r>
              <a:rPr lang="en-US" sz="4200" dirty="0"/>
              <a:t>    </a:t>
            </a:r>
            <a:r>
              <a:rPr lang="en-US" sz="3800" dirty="0"/>
              <a:t>Quickly secure all school staff, students and visitors in rooms away from immediate danger.</a:t>
            </a:r>
          </a:p>
          <a:p>
            <a:pPr marL="365760" lvl="1" indent="0">
              <a:buNone/>
            </a:pPr>
            <a:r>
              <a:rPr lang="en-US" sz="4200" b="1" dirty="0"/>
              <a:t>Lockout:</a:t>
            </a:r>
            <a:r>
              <a:rPr lang="en-US" sz="4200" dirty="0"/>
              <a:t>  </a:t>
            </a:r>
            <a:r>
              <a:rPr lang="en-US" sz="3800" dirty="0"/>
              <a:t>School’s exterior doors are locked.  Used in a potentially dangerous situation outside of a school. “Lockout” is a term that may be used in combination with “Lockdown.”</a:t>
            </a:r>
          </a:p>
          <a:p>
            <a:pPr marL="365760" lvl="1" indent="0">
              <a:buNone/>
            </a:pPr>
            <a:r>
              <a:rPr lang="en-US" sz="4200" b="1" dirty="0"/>
              <a:t>Shelter in Place:</a:t>
            </a:r>
            <a:r>
              <a:rPr lang="en-US" sz="4200" dirty="0"/>
              <a:t>  </a:t>
            </a:r>
            <a:r>
              <a:rPr lang="en-US" sz="3800" dirty="0"/>
              <a:t>Take immediate shelter where you are and isolate your inside environment from the outside environment.</a:t>
            </a:r>
          </a:p>
          <a:p>
            <a:pPr marL="365760" lvl="1" indent="0">
              <a:buNone/>
            </a:pPr>
            <a:r>
              <a:rPr lang="en-US" sz="4200" b="1" dirty="0"/>
              <a:t>Evacuate:</a:t>
            </a:r>
            <a:r>
              <a:rPr lang="en-US" sz="4200" dirty="0"/>
              <a:t>  </a:t>
            </a:r>
            <a:r>
              <a:rPr lang="en-US" sz="3800" dirty="0"/>
              <a:t>Remove from a place of danger to a safer place.</a:t>
            </a:r>
          </a:p>
          <a:p>
            <a:endParaRPr lang="en-US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/>
              <a:t>Based on SRP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/>
              <a:t>Simplistic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/>
              <a:t>Easy to understand</a:t>
            </a: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US" sz="3000" dirty="0" smtClean="0"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167</TotalTime>
  <Words>493</Words>
  <Application>Microsoft Macintosh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PowerPoint Presentation</vt:lpstr>
      <vt:lpstr>PowerPoint Presentation</vt:lpstr>
      <vt:lpstr>Threat Assessment</vt:lpstr>
      <vt:lpstr>Threat Assessment</vt:lpstr>
      <vt:lpstr>Threat Assessment</vt:lpstr>
      <vt:lpstr>Threat Assessment</vt:lpstr>
      <vt:lpstr>PowerPoint Presentation</vt:lpstr>
      <vt:lpstr>Mapping System/Database</vt:lpstr>
      <vt:lpstr>Standardized Terminology</vt:lpstr>
      <vt:lpstr>PowerPoint Presentation</vt:lpstr>
      <vt:lpstr>Statewide Tip Line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Campbell</dc:creator>
  <cp:lastModifiedBy>Matt Utterback</cp:lastModifiedBy>
  <cp:revision>17</cp:revision>
  <dcterms:created xsi:type="dcterms:W3CDTF">2015-11-17T19:21:04Z</dcterms:created>
  <dcterms:modified xsi:type="dcterms:W3CDTF">2015-11-26T18:43:00Z</dcterms:modified>
</cp:coreProperties>
</file>