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65" r:id="rId2"/>
  </p:sldMasterIdLst>
  <p:notesMasterIdLst>
    <p:notesMasterId r:id="rId31"/>
  </p:notesMasterIdLst>
  <p:handoutMasterIdLst>
    <p:handoutMasterId r:id="rId32"/>
  </p:handoutMasterIdLst>
  <p:sldIdLst>
    <p:sldId id="256" r:id="rId3"/>
    <p:sldId id="312" r:id="rId4"/>
    <p:sldId id="257" r:id="rId5"/>
    <p:sldId id="340" r:id="rId6"/>
    <p:sldId id="345" r:id="rId7"/>
    <p:sldId id="276" r:id="rId8"/>
    <p:sldId id="263" r:id="rId9"/>
    <p:sldId id="374" r:id="rId10"/>
    <p:sldId id="375" r:id="rId11"/>
    <p:sldId id="376" r:id="rId12"/>
    <p:sldId id="373" r:id="rId13"/>
    <p:sldId id="305" r:id="rId14"/>
    <p:sldId id="346" r:id="rId15"/>
    <p:sldId id="347" r:id="rId16"/>
    <p:sldId id="361" r:id="rId17"/>
    <p:sldId id="358" r:id="rId18"/>
    <p:sldId id="359" r:id="rId19"/>
    <p:sldId id="357" r:id="rId20"/>
    <p:sldId id="360" r:id="rId21"/>
    <p:sldId id="364" r:id="rId22"/>
    <p:sldId id="362" r:id="rId23"/>
    <p:sldId id="366" r:id="rId24"/>
    <p:sldId id="369" r:id="rId25"/>
    <p:sldId id="365" r:id="rId26"/>
    <p:sldId id="367" r:id="rId27"/>
    <p:sldId id="368" r:id="rId28"/>
    <p:sldId id="363" r:id="rId29"/>
    <p:sldId id="370"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guide id="3" orient="horz" pos="2928" userDrawn="1">
          <p15:clr>
            <a:srgbClr val="A4A3A4"/>
          </p15:clr>
        </p15:guide>
        <p15:guide id="4" orient="horz" pos="2172" userDrawn="1">
          <p15:clr>
            <a:srgbClr val="A4A3A4"/>
          </p15:clr>
        </p15:guide>
        <p15:guide id="5" orient="horz" pos="2208" userDrawn="1">
          <p15:clr>
            <a:srgbClr val="A4A3A4"/>
          </p15:clr>
        </p15:guide>
        <p15:guide id="6" pos="2928" userDrawn="1">
          <p15:clr>
            <a:srgbClr val="A4A3A4"/>
          </p15:clr>
        </p15:guide>
        <p15:guide id="7" orient="horz" pos="3819" userDrawn="1">
          <p15:clr>
            <a:srgbClr val="A4A3A4"/>
          </p15:clr>
        </p15:guide>
        <p15:guide id="8" orient="horz" pos="3883" userDrawn="1">
          <p15:clr>
            <a:srgbClr val="A4A3A4"/>
          </p15:clr>
        </p15:guide>
        <p15:guide id="9" pos="1629" userDrawn="1">
          <p15:clr>
            <a:srgbClr val="A4A3A4"/>
          </p15:clr>
        </p15:guide>
        <p15:guide id="10"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2" autoAdjust="0"/>
    <p:restoredTop sz="84886" autoAdjust="0"/>
  </p:normalViewPr>
  <p:slideViewPr>
    <p:cSldViewPr snapToGrid="0">
      <p:cViewPr varScale="1">
        <p:scale>
          <a:sx n="76" d="100"/>
          <a:sy n="76" d="100"/>
        </p:scale>
        <p:origin x="-96" y="-43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5" d="100"/>
          <a:sy n="95" d="100"/>
        </p:scale>
        <p:origin x="-2736" y="-120"/>
      </p:cViewPr>
      <p:guideLst>
        <p:guide orient="horz" pos="2880"/>
        <p:guide orient="horz" pos="2928"/>
        <p:guide orient="horz" pos="2172"/>
        <p:guide orient="horz" pos="2208"/>
        <p:guide orient="horz" pos="3819"/>
        <p:guide orient="horz" pos="3883"/>
        <p:guide pos="2160"/>
        <p:guide pos="2928"/>
        <p:guide pos="16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CEE23-423C-4E4F-9144-94F3214939FA}" type="doc">
      <dgm:prSet loTypeId="urn:microsoft.com/office/officeart/2005/8/layout/arrow2" loCatId="process" qsTypeId="urn:microsoft.com/office/officeart/2005/8/quickstyle/simple1" qsCatId="simple" csTypeId="urn:microsoft.com/office/officeart/2005/8/colors/accent1_2" csCatId="accent1" phldr="1"/>
      <dgm:spPr/>
    </dgm:pt>
    <dgm:pt modelId="{16E37269-36A4-47EC-B0D9-B0DDCA0E0ABA}">
      <dgm:prSet phldrT="[Text]"/>
      <dgm:spPr/>
      <dgm:t>
        <a:bodyPr/>
        <a:lstStyle/>
        <a:p>
          <a:r>
            <a:rPr lang="en-US" dirty="0" smtClean="0"/>
            <a:t>Early Screening</a:t>
          </a:r>
          <a:endParaRPr lang="en-US" dirty="0"/>
        </a:p>
      </dgm:t>
    </dgm:pt>
    <dgm:pt modelId="{0C1CAAD8-D836-442F-B150-C6F4979D920D}" type="parTrans" cxnId="{02A844B7-7259-420E-B469-E0AE957CF578}">
      <dgm:prSet/>
      <dgm:spPr/>
      <dgm:t>
        <a:bodyPr/>
        <a:lstStyle/>
        <a:p>
          <a:endParaRPr lang="en-US"/>
        </a:p>
      </dgm:t>
    </dgm:pt>
    <dgm:pt modelId="{40B22E44-209D-410C-86F8-77886D676A4D}" type="sibTrans" cxnId="{02A844B7-7259-420E-B469-E0AE957CF578}">
      <dgm:prSet/>
      <dgm:spPr/>
      <dgm:t>
        <a:bodyPr/>
        <a:lstStyle/>
        <a:p>
          <a:endParaRPr lang="en-US"/>
        </a:p>
      </dgm:t>
    </dgm:pt>
    <dgm:pt modelId="{8C488817-2C0A-4739-9B04-4EFD6114F206}">
      <dgm:prSet phldrT="[Text]"/>
      <dgm:spPr/>
      <dgm:t>
        <a:bodyPr/>
        <a:lstStyle/>
        <a:p>
          <a:r>
            <a:rPr lang="en-US" dirty="0" smtClean="0"/>
            <a:t>High Quality Environments</a:t>
          </a:r>
        </a:p>
        <a:p>
          <a:r>
            <a:rPr lang="en-US" dirty="0" smtClean="0"/>
            <a:t>(QRIS)</a:t>
          </a:r>
          <a:endParaRPr lang="en-US" dirty="0"/>
        </a:p>
      </dgm:t>
    </dgm:pt>
    <dgm:pt modelId="{14C227E0-B280-4BF9-A052-55A8F5236F77}" type="parTrans" cxnId="{339B1B88-E376-4117-9582-8E55C1DCD2A9}">
      <dgm:prSet/>
      <dgm:spPr/>
      <dgm:t>
        <a:bodyPr/>
        <a:lstStyle/>
        <a:p>
          <a:endParaRPr lang="en-US"/>
        </a:p>
      </dgm:t>
    </dgm:pt>
    <dgm:pt modelId="{2006EA45-6A01-4D03-ADC9-0ECFD5D187DC}" type="sibTrans" cxnId="{339B1B88-E376-4117-9582-8E55C1DCD2A9}">
      <dgm:prSet/>
      <dgm:spPr/>
      <dgm:t>
        <a:bodyPr/>
        <a:lstStyle/>
        <a:p>
          <a:endParaRPr lang="en-US"/>
        </a:p>
      </dgm:t>
    </dgm:pt>
    <dgm:pt modelId="{C04F6D33-31A3-4101-BE74-B5FD13628384}">
      <dgm:prSet phldrT="[Text]"/>
      <dgm:spPr/>
      <dgm:t>
        <a:bodyPr/>
        <a:lstStyle/>
        <a:p>
          <a:r>
            <a:rPr lang="en-US" dirty="0" smtClean="0"/>
            <a:t>Kindergarten Assessment (2013)</a:t>
          </a:r>
        </a:p>
        <a:p>
          <a:endParaRPr lang="en-US" dirty="0" smtClean="0"/>
        </a:p>
        <a:p>
          <a:r>
            <a:rPr lang="en-US" dirty="0" smtClean="0"/>
            <a:t>Full Day Kindergarten (2015-2016)</a:t>
          </a:r>
          <a:endParaRPr lang="en-US" dirty="0"/>
        </a:p>
      </dgm:t>
    </dgm:pt>
    <dgm:pt modelId="{1DCE730C-C5AA-4912-825A-56D7E071928C}" type="parTrans" cxnId="{3FD464E2-4D38-4985-98AC-EE54566795B4}">
      <dgm:prSet/>
      <dgm:spPr/>
      <dgm:t>
        <a:bodyPr/>
        <a:lstStyle/>
        <a:p>
          <a:endParaRPr lang="en-US"/>
        </a:p>
      </dgm:t>
    </dgm:pt>
    <dgm:pt modelId="{AA01E56F-15AD-4FBD-A222-7338339D556C}" type="sibTrans" cxnId="{3FD464E2-4D38-4985-98AC-EE54566795B4}">
      <dgm:prSet/>
      <dgm:spPr/>
      <dgm:t>
        <a:bodyPr/>
        <a:lstStyle/>
        <a:p>
          <a:endParaRPr lang="en-US"/>
        </a:p>
      </dgm:t>
    </dgm:pt>
    <dgm:pt modelId="{AB954DD9-F8F7-47CF-9CB0-FAE856E9FC09}">
      <dgm:prSet phldrT="[Text]"/>
      <dgm:spPr/>
      <dgm:t>
        <a:bodyPr/>
        <a:lstStyle/>
        <a:p>
          <a:r>
            <a:rPr lang="en-US" dirty="0" smtClean="0"/>
            <a:t>Connection to Health Care</a:t>
          </a:r>
          <a:endParaRPr lang="en-US" dirty="0"/>
        </a:p>
      </dgm:t>
    </dgm:pt>
    <dgm:pt modelId="{54D9C9F3-94BF-45D1-999D-49A6884B4848}" type="parTrans" cxnId="{54195E78-6061-418C-BC4F-FBF02E6E78C9}">
      <dgm:prSet/>
      <dgm:spPr/>
      <dgm:t>
        <a:bodyPr/>
        <a:lstStyle/>
        <a:p>
          <a:endParaRPr lang="en-US"/>
        </a:p>
      </dgm:t>
    </dgm:pt>
    <dgm:pt modelId="{3DA4B31B-B788-4B8A-9CA6-31FE44DE918B}" type="sibTrans" cxnId="{54195E78-6061-418C-BC4F-FBF02E6E78C9}">
      <dgm:prSet/>
      <dgm:spPr/>
      <dgm:t>
        <a:bodyPr/>
        <a:lstStyle/>
        <a:p>
          <a:endParaRPr lang="en-US"/>
        </a:p>
      </dgm:t>
    </dgm:pt>
    <dgm:pt modelId="{C24E1215-6CD3-41E1-B11A-BA56B3FFA778}">
      <dgm:prSet phldrT="[Text]"/>
      <dgm:spPr/>
      <dgm:t>
        <a:bodyPr/>
        <a:lstStyle/>
        <a:p>
          <a:r>
            <a:rPr lang="en-US" dirty="0" smtClean="0"/>
            <a:t>Reading at grade level in 3</a:t>
          </a:r>
          <a:r>
            <a:rPr lang="en-US" baseline="30000" dirty="0" smtClean="0"/>
            <a:t>rd</a:t>
          </a:r>
          <a:r>
            <a:rPr lang="en-US" dirty="0" smtClean="0"/>
            <a:t> grade</a:t>
          </a:r>
          <a:endParaRPr lang="en-US" dirty="0"/>
        </a:p>
      </dgm:t>
    </dgm:pt>
    <dgm:pt modelId="{8514A3BF-74D3-4B95-BCC1-3D6742519ACA}" type="parTrans" cxnId="{2BDD36E0-5F72-4A01-BDD8-88AA75172198}">
      <dgm:prSet/>
      <dgm:spPr/>
      <dgm:t>
        <a:bodyPr/>
        <a:lstStyle/>
        <a:p>
          <a:endParaRPr lang="en-US"/>
        </a:p>
      </dgm:t>
    </dgm:pt>
    <dgm:pt modelId="{8B9AE619-F0F2-46BD-8472-74AF88E544A4}" type="sibTrans" cxnId="{2BDD36E0-5F72-4A01-BDD8-88AA75172198}">
      <dgm:prSet/>
      <dgm:spPr/>
      <dgm:t>
        <a:bodyPr/>
        <a:lstStyle/>
        <a:p>
          <a:endParaRPr lang="en-US"/>
        </a:p>
      </dgm:t>
    </dgm:pt>
    <dgm:pt modelId="{97F87A20-F578-4C11-B72F-74CB46CDC6BD}" type="pres">
      <dgm:prSet presAssocID="{F1FCEE23-423C-4E4F-9144-94F3214939FA}" presName="arrowDiagram" presStyleCnt="0">
        <dgm:presLayoutVars>
          <dgm:chMax val="5"/>
          <dgm:dir/>
          <dgm:resizeHandles val="exact"/>
        </dgm:presLayoutVars>
      </dgm:prSet>
      <dgm:spPr/>
    </dgm:pt>
    <dgm:pt modelId="{F2D266E7-51CF-417E-815E-7D0D4E4C723C}" type="pres">
      <dgm:prSet presAssocID="{F1FCEE23-423C-4E4F-9144-94F3214939FA}" presName="arrow" presStyleLbl="bgShp" presStyleIdx="0" presStyleCnt="1" custLinFactNeighborX="-6740" custLinFactNeighborY="6476"/>
      <dgm:spPr>
        <a:solidFill>
          <a:schemeClr val="accent1">
            <a:tint val="40000"/>
            <a:hueOff val="0"/>
            <a:satOff val="0"/>
            <a:lumOff val="0"/>
            <a:alpha val="61000"/>
          </a:schemeClr>
        </a:solidFill>
      </dgm:spPr>
    </dgm:pt>
    <dgm:pt modelId="{D5407AF1-9D50-445B-A39C-F0B7B50D50AB}" type="pres">
      <dgm:prSet presAssocID="{F1FCEE23-423C-4E4F-9144-94F3214939FA}" presName="arrowDiagram5" presStyleCnt="0"/>
      <dgm:spPr/>
    </dgm:pt>
    <dgm:pt modelId="{0E10CC8D-7325-426C-9C4E-E174CF241290}" type="pres">
      <dgm:prSet presAssocID="{AB954DD9-F8F7-47CF-9CB0-FAE856E9FC09}" presName="bullet5a" presStyleLbl="node1" presStyleIdx="0" presStyleCnt="5"/>
      <dgm:spPr/>
    </dgm:pt>
    <dgm:pt modelId="{54C7ECA0-8176-4895-BD5D-903DA46176E7}" type="pres">
      <dgm:prSet presAssocID="{AB954DD9-F8F7-47CF-9CB0-FAE856E9FC09}" presName="textBox5a" presStyleLbl="revTx" presStyleIdx="0" presStyleCnt="5">
        <dgm:presLayoutVars>
          <dgm:bulletEnabled val="1"/>
        </dgm:presLayoutVars>
      </dgm:prSet>
      <dgm:spPr/>
      <dgm:t>
        <a:bodyPr/>
        <a:lstStyle/>
        <a:p>
          <a:endParaRPr lang="en-US"/>
        </a:p>
      </dgm:t>
    </dgm:pt>
    <dgm:pt modelId="{659B8C16-A69F-4639-868C-4BF13ABBEE06}" type="pres">
      <dgm:prSet presAssocID="{16E37269-36A4-47EC-B0D9-B0DDCA0E0ABA}" presName="bullet5b" presStyleLbl="node1" presStyleIdx="1" presStyleCnt="5"/>
      <dgm:spPr/>
    </dgm:pt>
    <dgm:pt modelId="{62647F1A-C95F-42A1-8480-B200AFBBD6C5}" type="pres">
      <dgm:prSet presAssocID="{16E37269-36A4-47EC-B0D9-B0DDCA0E0ABA}" presName="textBox5b" presStyleLbl="revTx" presStyleIdx="1" presStyleCnt="5">
        <dgm:presLayoutVars>
          <dgm:bulletEnabled val="1"/>
        </dgm:presLayoutVars>
      </dgm:prSet>
      <dgm:spPr/>
      <dgm:t>
        <a:bodyPr/>
        <a:lstStyle/>
        <a:p>
          <a:endParaRPr lang="en-US"/>
        </a:p>
      </dgm:t>
    </dgm:pt>
    <dgm:pt modelId="{4086BD39-59DF-4A1C-8CC9-F9EADFE53E92}" type="pres">
      <dgm:prSet presAssocID="{8C488817-2C0A-4739-9B04-4EFD6114F206}" presName="bullet5c" presStyleLbl="node1" presStyleIdx="2" presStyleCnt="5"/>
      <dgm:spPr/>
    </dgm:pt>
    <dgm:pt modelId="{480727D7-08AA-4F0A-809A-F239FC4C85F4}" type="pres">
      <dgm:prSet presAssocID="{8C488817-2C0A-4739-9B04-4EFD6114F206}" presName="textBox5c" presStyleLbl="revTx" presStyleIdx="2" presStyleCnt="5">
        <dgm:presLayoutVars>
          <dgm:bulletEnabled val="1"/>
        </dgm:presLayoutVars>
      </dgm:prSet>
      <dgm:spPr/>
      <dgm:t>
        <a:bodyPr/>
        <a:lstStyle/>
        <a:p>
          <a:endParaRPr lang="en-US"/>
        </a:p>
      </dgm:t>
    </dgm:pt>
    <dgm:pt modelId="{9FD3BA1E-0E00-47F8-ADDB-15C6311F91AB}" type="pres">
      <dgm:prSet presAssocID="{C04F6D33-31A3-4101-BE74-B5FD13628384}" presName="bullet5d" presStyleLbl="node1" presStyleIdx="3" presStyleCnt="5"/>
      <dgm:spPr/>
    </dgm:pt>
    <dgm:pt modelId="{EF45A899-5F68-4831-B993-0BB2D9B8A22E}" type="pres">
      <dgm:prSet presAssocID="{C04F6D33-31A3-4101-BE74-B5FD13628384}" presName="textBox5d" presStyleLbl="revTx" presStyleIdx="3" presStyleCnt="5">
        <dgm:presLayoutVars>
          <dgm:bulletEnabled val="1"/>
        </dgm:presLayoutVars>
      </dgm:prSet>
      <dgm:spPr/>
      <dgm:t>
        <a:bodyPr/>
        <a:lstStyle/>
        <a:p>
          <a:endParaRPr lang="en-US"/>
        </a:p>
      </dgm:t>
    </dgm:pt>
    <dgm:pt modelId="{9F2F7AC7-E818-4ADD-BFC5-71AFBC155460}" type="pres">
      <dgm:prSet presAssocID="{C24E1215-6CD3-41E1-B11A-BA56B3FFA778}" presName="bullet5e" presStyleLbl="node1" presStyleIdx="4" presStyleCnt="5"/>
      <dgm:spPr/>
    </dgm:pt>
    <dgm:pt modelId="{EAAD51FE-8D8F-4F35-9EBB-2449B8625044}" type="pres">
      <dgm:prSet presAssocID="{C24E1215-6CD3-41E1-B11A-BA56B3FFA778}" presName="textBox5e" presStyleLbl="revTx" presStyleIdx="4" presStyleCnt="5">
        <dgm:presLayoutVars>
          <dgm:bulletEnabled val="1"/>
        </dgm:presLayoutVars>
      </dgm:prSet>
      <dgm:spPr/>
      <dgm:t>
        <a:bodyPr/>
        <a:lstStyle/>
        <a:p>
          <a:endParaRPr lang="en-US"/>
        </a:p>
      </dgm:t>
    </dgm:pt>
  </dgm:ptLst>
  <dgm:cxnLst>
    <dgm:cxn modelId="{4B624B3D-7EBF-44DA-BCC4-4A691CDFFCCE}" type="presOf" srcId="{AB954DD9-F8F7-47CF-9CB0-FAE856E9FC09}" destId="{54C7ECA0-8176-4895-BD5D-903DA46176E7}" srcOrd="0" destOrd="0" presId="urn:microsoft.com/office/officeart/2005/8/layout/arrow2"/>
    <dgm:cxn modelId="{54195E78-6061-418C-BC4F-FBF02E6E78C9}" srcId="{F1FCEE23-423C-4E4F-9144-94F3214939FA}" destId="{AB954DD9-F8F7-47CF-9CB0-FAE856E9FC09}" srcOrd="0" destOrd="0" parTransId="{54D9C9F3-94BF-45D1-999D-49A6884B4848}" sibTransId="{3DA4B31B-B788-4B8A-9CA6-31FE44DE918B}"/>
    <dgm:cxn modelId="{A561213C-E070-4B8B-A403-BFFE5DC6938C}" type="presOf" srcId="{8C488817-2C0A-4739-9B04-4EFD6114F206}" destId="{480727D7-08AA-4F0A-809A-F239FC4C85F4}" srcOrd="0" destOrd="0" presId="urn:microsoft.com/office/officeart/2005/8/layout/arrow2"/>
    <dgm:cxn modelId="{21C64384-9DAF-4917-90D5-4A6EFBD431F8}" type="presOf" srcId="{C24E1215-6CD3-41E1-B11A-BA56B3FFA778}" destId="{EAAD51FE-8D8F-4F35-9EBB-2449B8625044}" srcOrd="0" destOrd="0" presId="urn:microsoft.com/office/officeart/2005/8/layout/arrow2"/>
    <dgm:cxn modelId="{2BDD36E0-5F72-4A01-BDD8-88AA75172198}" srcId="{F1FCEE23-423C-4E4F-9144-94F3214939FA}" destId="{C24E1215-6CD3-41E1-B11A-BA56B3FFA778}" srcOrd="4" destOrd="0" parTransId="{8514A3BF-74D3-4B95-BCC1-3D6742519ACA}" sibTransId="{8B9AE619-F0F2-46BD-8472-74AF88E544A4}"/>
    <dgm:cxn modelId="{FE063BA3-EEC8-49EF-839A-56B0F5832AF2}" type="presOf" srcId="{F1FCEE23-423C-4E4F-9144-94F3214939FA}" destId="{97F87A20-F578-4C11-B72F-74CB46CDC6BD}" srcOrd="0" destOrd="0" presId="urn:microsoft.com/office/officeart/2005/8/layout/arrow2"/>
    <dgm:cxn modelId="{02A844B7-7259-420E-B469-E0AE957CF578}" srcId="{F1FCEE23-423C-4E4F-9144-94F3214939FA}" destId="{16E37269-36A4-47EC-B0D9-B0DDCA0E0ABA}" srcOrd="1" destOrd="0" parTransId="{0C1CAAD8-D836-442F-B150-C6F4979D920D}" sibTransId="{40B22E44-209D-410C-86F8-77886D676A4D}"/>
    <dgm:cxn modelId="{4558F945-8E81-4B23-8428-288BF565D7A2}" type="presOf" srcId="{16E37269-36A4-47EC-B0D9-B0DDCA0E0ABA}" destId="{62647F1A-C95F-42A1-8480-B200AFBBD6C5}" srcOrd="0" destOrd="0" presId="urn:microsoft.com/office/officeart/2005/8/layout/arrow2"/>
    <dgm:cxn modelId="{3FD464E2-4D38-4985-98AC-EE54566795B4}" srcId="{F1FCEE23-423C-4E4F-9144-94F3214939FA}" destId="{C04F6D33-31A3-4101-BE74-B5FD13628384}" srcOrd="3" destOrd="0" parTransId="{1DCE730C-C5AA-4912-825A-56D7E071928C}" sibTransId="{AA01E56F-15AD-4FBD-A222-7338339D556C}"/>
    <dgm:cxn modelId="{55408800-3408-41FA-9791-F73080C04A71}" type="presOf" srcId="{C04F6D33-31A3-4101-BE74-B5FD13628384}" destId="{EF45A899-5F68-4831-B993-0BB2D9B8A22E}" srcOrd="0" destOrd="0" presId="urn:microsoft.com/office/officeart/2005/8/layout/arrow2"/>
    <dgm:cxn modelId="{339B1B88-E376-4117-9582-8E55C1DCD2A9}" srcId="{F1FCEE23-423C-4E4F-9144-94F3214939FA}" destId="{8C488817-2C0A-4739-9B04-4EFD6114F206}" srcOrd="2" destOrd="0" parTransId="{14C227E0-B280-4BF9-A052-55A8F5236F77}" sibTransId="{2006EA45-6A01-4D03-ADC9-0ECFD5D187DC}"/>
    <dgm:cxn modelId="{8FDFFA17-2F7F-44CF-B8CC-B6451CE43B16}" type="presParOf" srcId="{97F87A20-F578-4C11-B72F-74CB46CDC6BD}" destId="{F2D266E7-51CF-417E-815E-7D0D4E4C723C}" srcOrd="0" destOrd="0" presId="urn:microsoft.com/office/officeart/2005/8/layout/arrow2"/>
    <dgm:cxn modelId="{BDD052D3-24AE-4956-9983-6FECAB89421E}" type="presParOf" srcId="{97F87A20-F578-4C11-B72F-74CB46CDC6BD}" destId="{D5407AF1-9D50-445B-A39C-F0B7B50D50AB}" srcOrd="1" destOrd="0" presId="urn:microsoft.com/office/officeart/2005/8/layout/arrow2"/>
    <dgm:cxn modelId="{FE5D0064-01F5-4BA0-9F82-E8053E24654C}" type="presParOf" srcId="{D5407AF1-9D50-445B-A39C-F0B7B50D50AB}" destId="{0E10CC8D-7325-426C-9C4E-E174CF241290}" srcOrd="0" destOrd="0" presId="urn:microsoft.com/office/officeart/2005/8/layout/arrow2"/>
    <dgm:cxn modelId="{C3EEE169-8B87-44FD-813D-0EF16AAE4367}" type="presParOf" srcId="{D5407AF1-9D50-445B-A39C-F0B7B50D50AB}" destId="{54C7ECA0-8176-4895-BD5D-903DA46176E7}" srcOrd="1" destOrd="0" presId="urn:microsoft.com/office/officeart/2005/8/layout/arrow2"/>
    <dgm:cxn modelId="{35C1D174-194D-49E3-ACC6-FE8350B64862}" type="presParOf" srcId="{D5407AF1-9D50-445B-A39C-F0B7B50D50AB}" destId="{659B8C16-A69F-4639-868C-4BF13ABBEE06}" srcOrd="2" destOrd="0" presId="urn:microsoft.com/office/officeart/2005/8/layout/arrow2"/>
    <dgm:cxn modelId="{BE4C8F97-72DC-41F8-8572-52C566521010}" type="presParOf" srcId="{D5407AF1-9D50-445B-A39C-F0B7B50D50AB}" destId="{62647F1A-C95F-42A1-8480-B200AFBBD6C5}" srcOrd="3" destOrd="0" presId="urn:microsoft.com/office/officeart/2005/8/layout/arrow2"/>
    <dgm:cxn modelId="{25CDD07C-94DB-4761-AB7B-D97545AC8D9C}" type="presParOf" srcId="{D5407AF1-9D50-445B-A39C-F0B7B50D50AB}" destId="{4086BD39-59DF-4A1C-8CC9-F9EADFE53E92}" srcOrd="4" destOrd="0" presId="urn:microsoft.com/office/officeart/2005/8/layout/arrow2"/>
    <dgm:cxn modelId="{E8CADE56-3F25-4258-8BF6-6D01A9320F8B}" type="presParOf" srcId="{D5407AF1-9D50-445B-A39C-F0B7B50D50AB}" destId="{480727D7-08AA-4F0A-809A-F239FC4C85F4}" srcOrd="5" destOrd="0" presId="urn:microsoft.com/office/officeart/2005/8/layout/arrow2"/>
    <dgm:cxn modelId="{D7EA2713-E583-430F-9FE4-A25AACE1862E}" type="presParOf" srcId="{D5407AF1-9D50-445B-A39C-F0B7B50D50AB}" destId="{9FD3BA1E-0E00-47F8-ADDB-15C6311F91AB}" srcOrd="6" destOrd="0" presId="urn:microsoft.com/office/officeart/2005/8/layout/arrow2"/>
    <dgm:cxn modelId="{BBB27563-0930-4291-B681-1B7B814D44F0}" type="presParOf" srcId="{D5407AF1-9D50-445B-A39C-F0B7B50D50AB}" destId="{EF45A899-5F68-4831-B993-0BB2D9B8A22E}" srcOrd="7" destOrd="0" presId="urn:microsoft.com/office/officeart/2005/8/layout/arrow2"/>
    <dgm:cxn modelId="{801BDE0A-0931-44D1-8216-DC08EE24A403}" type="presParOf" srcId="{D5407AF1-9D50-445B-A39C-F0B7B50D50AB}" destId="{9F2F7AC7-E818-4ADD-BFC5-71AFBC155460}" srcOrd="8" destOrd="0" presId="urn:microsoft.com/office/officeart/2005/8/layout/arrow2"/>
    <dgm:cxn modelId="{D089AB31-86DD-4B7A-A58C-4386C45EC2E1}" type="presParOf" srcId="{D5407AF1-9D50-445B-A39C-F0B7B50D50AB}" destId="{EAAD51FE-8D8F-4F35-9EBB-2449B8625044}" srcOrd="9"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386D7-F1CB-7A4F-86AB-A6DED4980946}" type="doc">
      <dgm:prSet loTypeId="urn:microsoft.com/office/officeart/2008/layout/AlternatingPictureBlocks" loCatId="" qsTypeId="urn:microsoft.com/office/officeart/2005/8/quickstyle/simple5" qsCatId="simple" csTypeId="urn:microsoft.com/office/officeart/2005/8/colors/accent1_3" csCatId="accent1" phldr="1"/>
      <dgm:spPr/>
    </dgm:pt>
    <dgm:pt modelId="{863C6944-17B3-EA47-A79B-4B71B955401C}">
      <dgm:prSet phldrT="[Text]"/>
      <dgm:spPr/>
      <dgm:t>
        <a:bodyPr/>
        <a:lstStyle/>
        <a:p>
          <a:r>
            <a:rPr lang="en-US" dirty="0" smtClean="0">
              <a:latin typeface="+mn-lt"/>
              <a:cs typeface="Helvetica"/>
            </a:rPr>
            <a:t>Supports early learning and development, and assist programs in providing high-quality care and education by offering supports and incentives.</a:t>
          </a:r>
          <a:endParaRPr lang="en-US" dirty="0">
            <a:latin typeface="+mn-lt"/>
            <a:cs typeface="Helvetica"/>
          </a:endParaRPr>
        </a:p>
      </dgm:t>
    </dgm:pt>
    <dgm:pt modelId="{7953A3C8-2501-274C-8CA3-032ADC922404}" type="parTrans" cxnId="{F25433DD-B5FD-FD4C-B366-167E2EFDB1B0}">
      <dgm:prSet/>
      <dgm:spPr/>
      <dgm:t>
        <a:bodyPr/>
        <a:lstStyle/>
        <a:p>
          <a:endParaRPr lang="en-US"/>
        </a:p>
      </dgm:t>
    </dgm:pt>
    <dgm:pt modelId="{A734907A-D57A-2446-88C1-3A2401F9F5D5}" type="sibTrans" cxnId="{F25433DD-B5FD-FD4C-B366-167E2EFDB1B0}">
      <dgm:prSet/>
      <dgm:spPr/>
      <dgm:t>
        <a:bodyPr/>
        <a:lstStyle/>
        <a:p>
          <a:endParaRPr lang="en-US"/>
        </a:p>
      </dgm:t>
    </dgm:pt>
    <dgm:pt modelId="{7C14AC93-3402-3648-8C6E-EA7958E30F14}">
      <dgm:prSet phldrT="[Text]"/>
      <dgm:spPr/>
      <dgm:t>
        <a:bodyPr/>
        <a:lstStyle/>
        <a:p>
          <a:r>
            <a:rPr lang="en-US" dirty="0" smtClean="0">
              <a:latin typeface="+mn-lt"/>
              <a:cs typeface="Helvetica"/>
            </a:rPr>
            <a:t>Help parents and caregivers find high-quality learning and development programs that fit their needs with an easy to understand rating system.</a:t>
          </a:r>
          <a:endParaRPr lang="en-US" dirty="0">
            <a:latin typeface="+mn-lt"/>
            <a:cs typeface="Helvetica"/>
          </a:endParaRPr>
        </a:p>
      </dgm:t>
    </dgm:pt>
    <dgm:pt modelId="{816E8206-5634-E646-8747-B6E5A2F81F27}" type="parTrans" cxnId="{6B296EE8-8FFA-2748-8947-5CAC3DA231DD}">
      <dgm:prSet/>
      <dgm:spPr/>
      <dgm:t>
        <a:bodyPr/>
        <a:lstStyle/>
        <a:p>
          <a:endParaRPr lang="en-US"/>
        </a:p>
      </dgm:t>
    </dgm:pt>
    <dgm:pt modelId="{CE58883A-7216-4747-9F87-D63AD025A188}" type="sibTrans" cxnId="{6B296EE8-8FFA-2748-8947-5CAC3DA231DD}">
      <dgm:prSet/>
      <dgm:spPr/>
      <dgm:t>
        <a:bodyPr/>
        <a:lstStyle/>
        <a:p>
          <a:endParaRPr lang="en-US"/>
        </a:p>
      </dgm:t>
    </dgm:pt>
    <dgm:pt modelId="{A78E7FA1-9BDA-9547-A5C8-ED8969EE66A7}">
      <dgm:prSet phldrT="[Text]"/>
      <dgm:spPr>
        <a:solidFill>
          <a:srgbClr val="78CEDA"/>
        </a:solidFill>
      </dgm:spPr>
      <dgm:t>
        <a:bodyPr/>
        <a:lstStyle/>
        <a:p>
          <a:r>
            <a:rPr lang="en-US" dirty="0" smtClean="0">
              <a:latin typeface="+mn-lt"/>
              <a:cs typeface="Helvetica"/>
            </a:rPr>
            <a:t>Helps ensure that children have high-quality learning opportunities so that more children are ready for success in school and life.</a:t>
          </a:r>
          <a:endParaRPr lang="en-US" dirty="0">
            <a:latin typeface="+mn-lt"/>
            <a:cs typeface="Helvetica"/>
          </a:endParaRPr>
        </a:p>
      </dgm:t>
    </dgm:pt>
    <dgm:pt modelId="{61B0DC15-D0DA-7940-8FD7-A57235A85923}" type="parTrans" cxnId="{F515E530-90C1-CE4C-AF52-D95A1EF2C8B9}">
      <dgm:prSet/>
      <dgm:spPr/>
      <dgm:t>
        <a:bodyPr/>
        <a:lstStyle/>
        <a:p>
          <a:endParaRPr lang="en-US"/>
        </a:p>
      </dgm:t>
    </dgm:pt>
    <dgm:pt modelId="{3CDA388D-B042-6D41-9C30-8109DD888696}" type="sibTrans" cxnId="{F515E530-90C1-CE4C-AF52-D95A1EF2C8B9}">
      <dgm:prSet/>
      <dgm:spPr/>
      <dgm:t>
        <a:bodyPr/>
        <a:lstStyle/>
        <a:p>
          <a:endParaRPr lang="en-US"/>
        </a:p>
      </dgm:t>
    </dgm:pt>
    <dgm:pt modelId="{E75FC9AC-4B8A-5946-B499-4395EAADD101}" type="pres">
      <dgm:prSet presAssocID="{8DB386D7-F1CB-7A4F-86AB-A6DED4980946}" presName="linearFlow" presStyleCnt="0">
        <dgm:presLayoutVars>
          <dgm:dir/>
          <dgm:resizeHandles val="exact"/>
        </dgm:presLayoutVars>
      </dgm:prSet>
      <dgm:spPr/>
    </dgm:pt>
    <dgm:pt modelId="{914BB8C1-3E12-7A4E-8014-7BC78ECECD6A}" type="pres">
      <dgm:prSet presAssocID="{863C6944-17B3-EA47-A79B-4B71B955401C}" presName="comp" presStyleCnt="0"/>
      <dgm:spPr/>
    </dgm:pt>
    <dgm:pt modelId="{C9C7B6FC-44AC-B34F-8E76-3A4F9B5801C3}" type="pres">
      <dgm:prSet presAssocID="{863C6944-17B3-EA47-A79B-4B71B955401C}" presName="rect2" presStyleLbl="node1" presStyleIdx="0" presStyleCnt="3">
        <dgm:presLayoutVars>
          <dgm:bulletEnabled val="1"/>
        </dgm:presLayoutVars>
      </dgm:prSet>
      <dgm:spPr>
        <a:prstGeom prst="roundRect">
          <a:avLst/>
        </a:prstGeom>
      </dgm:spPr>
      <dgm:t>
        <a:bodyPr/>
        <a:lstStyle/>
        <a:p>
          <a:endParaRPr lang="en-US"/>
        </a:p>
      </dgm:t>
    </dgm:pt>
    <dgm:pt modelId="{32D04C8F-549F-2149-B5DA-C56BA8E53EB9}" type="pres">
      <dgm:prSet presAssocID="{863C6944-17B3-EA47-A79B-4B71B955401C}" presName="rect1" presStyleLbl="lnNode1" presStyleIdx="0" presStyleCnt="3"/>
      <dgm:spPr>
        <a:prstGeom prst="roundRect">
          <a:avLst/>
        </a:prstGeom>
      </dgm:spPr>
    </dgm:pt>
    <dgm:pt modelId="{9861FC87-F0DE-7E4C-86B5-2CF7201165B1}" type="pres">
      <dgm:prSet presAssocID="{A734907A-D57A-2446-88C1-3A2401F9F5D5}" presName="sibTrans" presStyleCnt="0"/>
      <dgm:spPr/>
    </dgm:pt>
    <dgm:pt modelId="{08DE124C-3813-D94A-8269-1F594469372C}" type="pres">
      <dgm:prSet presAssocID="{7C14AC93-3402-3648-8C6E-EA7958E30F14}" presName="comp" presStyleCnt="0"/>
      <dgm:spPr/>
    </dgm:pt>
    <dgm:pt modelId="{1F8A0939-07BA-FC49-A724-36901FD2B431}" type="pres">
      <dgm:prSet presAssocID="{7C14AC93-3402-3648-8C6E-EA7958E30F14}" presName="rect2" presStyleLbl="node1" presStyleIdx="1" presStyleCnt="3">
        <dgm:presLayoutVars>
          <dgm:bulletEnabled val="1"/>
        </dgm:presLayoutVars>
      </dgm:prSet>
      <dgm:spPr>
        <a:prstGeom prst="roundRect">
          <a:avLst/>
        </a:prstGeom>
      </dgm:spPr>
      <dgm:t>
        <a:bodyPr/>
        <a:lstStyle/>
        <a:p>
          <a:endParaRPr lang="en-US"/>
        </a:p>
      </dgm:t>
    </dgm:pt>
    <dgm:pt modelId="{4EBCDF23-72A6-FF4A-9590-CCE3C8EB3158}" type="pres">
      <dgm:prSet presAssocID="{7C14AC93-3402-3648-8C6E-EA7958E30F14}" presName="rect1" presStyleLbl="lnNode1" presStyleIdx="1" presStyleCnt="3"/>
      <dgm:spPr>
        <a:prstGeom prst="roundRect">
          <a:avLst/>
        </a:prstGeom>
      </dgm:spPr>
    </dgm:pt>
    <dgm:pt modelId="{DE8FF649-E987-724C-9221-52003FAD3EFC}" type="pres">
      <dgm:prSet presAssocID="{CE58883A-7216-4747-9F87-D63AD025A188}" presName="sibTrans" presStyleCnt="0"/>
      <dgm:spPr/>
    </dgm:pt>
    <dgm:pt modelId="{0DCCED2A-1EB9-854A-A2A4-BEB9DC605882}" type="pres">
      <dgm:prSet presAssocID="{A78E7FA1-9BDA-9547-A5C8-ED8969EE66A7}" presName="comp" presStyleCnt="0"/>
      <dgm:spPr/>
    </dgm:pt>
    <dgm:pt modelId="{CFBE3519-AFB4-404D-96EA-B59EDBDDCC42}" type="pres">
      <dgm:prSet presAssocID="{A78E7FA1-9BDA-9547-A5C8-ED8969EE66A7}" presName="rect2" presStyleLbl="node1" presStyleIdx="2" presStyleCnt="3">
        <dgm:presLayoutVars>
          <dgm:bulletEnabled val="1"/>
        </dgm:presLayoutVars>
      </dgm:prSet>
      <dgm:spPr>
        <a:prstGeom prst="roundRect">
          <a:avLst/>
        </a:prstGeom>
      </dgm:spPr>
      <dgm:t>
        <a:bodyPr/>
        <a:lstStyle/>
        <a:p>
          <a:endParaRPr lang="en-US"/>
        </a:p>
      </dgm:t>
    </dgm:pt>
    <dgm:pt modelId="{C5E17B3D-1094-394B-84E4-985D4BFD34B1}" type="pres">
      <dgm:prSet presAssocID="{A78E7FA1-9BDA-9547-A5C8-ED8969EE66A7}" presName="rect1" presStyleLbl="lnNode1" presStyleIdx="2" presStyleCnt="3"/>
      <dgm:spPr>
        <a:prstGeom prst="roundRect">
          <a:avLst/>
        </a:prstGeom>
        <a:solidFill>
          <a:srgbClr val="78CEDA"/>
        </a:solidFill>
      </dgm:spPr>
    </dgm:pt>
  </dgm:ptLst>
  <dgm:cxnLst>
    <dgm:cxn modelId="{6B296EE8-8FFA-2748-8947-5CAC3DA231DD}" srcId="{8DB386D7-F1CB-7A4F-86AB-A6DED4980946}" destId="{7C14AC93-3402-3648-8C6E-EA7958E30F14}" srcOrd="1" destOrd="0" parTransId="{816E8206-5634-E646-8747-B6E5A2F81F27}" sibTransId="{CE58883A-7216-4747-9F87-D63AD025A188}"/>
    <dgm:cxn modelId="{F98F2A5F-DCFF-4E40-B573-DA5D2A07ED98}" type="presOf" srcId="{A78E7FA1-9BDA-9547-A5C8-ED8969EE66A7}" destId="{CFBE3519-AFB4-404D-96EA-B59EDBDDCC42}" srcOrd="0" destOrd="0" presId="urn:microsoft.com/office/officeart/2008/layout/AlternatingPictureBlocks"/>
    <dgm:cxn modelId="{F25433DD-B5FD-FD4C-B366-167E2EFDB1B0}" srcId="{8DB386D7-F1CB-7A4F-86AB-A6DED4980946}" destId="{863C6944-17B3-EA47-A79B-4B71B955401C}" srcOrd="0" destOrd="0" parTransId="{7953A3C8-2501-274C-8CA3-032ADC922404}" sibTransId="{A734907A-D57A-2446-88C1-3A2401F9F5D5}"/>
    <dgm:cxn modelId="{51F11C47-9004-430F-B84B-9F3AC903EF57}" type="presOf" srcId="{7C14AC93-3402-3648-8C6E-EA7958E30F14}" destId="{1F8A0939-07BA-FC49-A724-36901FD2B431}" srcOrd="0" destOrd="0" presId="urn:microsoft.com/office/officeart/2008/layout/AlternatingPictureBlocks"/>
    <dgm:cxn modelId="{AD904523-9E0C-42E1-A542-36A597CAF38F}" type="presOf" srcId="{863C6944-17B3-EA47-A79B-4B71B955401C}" destId="{C9C7B6FC-44AC-B34F-8E76-3A4F9B5801C3}" srcOrd="0" destOrd="0" presId="urn:microsoft.com/office/officeart/2008/layout/AlternatingPictureBlocks"/>
    <dgm:cxn modelId="{F515E530-90C1-CE4C-AF52-D95A1EF2C8B9}" srcId="{8DB386D7-F1CB-7A4F-86AB-A6DED4980946}" destId="{A78E7FA1-9BDA-9547-A5C8-ED8969EE66A7}" srcOrd="2" destOrd="0" parTransId="{61B0DC15-D0DA-7940-8FD7-A57235A85923}" sibTransId="{3CDA388D-B042-6D41-9C30-8109DD888696}"/>
    <dgm:cxn modelId="{3B161EB4-6F8B-424C-9E35-2BEE55D53305}" type="presOf" srcId="{8DB386D7-F1CB-7A4F-86AB-A6DED4980946}" destId="{E75FC9AC-4B8A-5946-B499-4395EAADD101}" srcOrd="0" destOrd="0" presId="urn:microsoft.com/office/officeart/2008/layout/AlternatingPictureBlocks"/>
    <dgm:cxn modelId="{B22CB4DE-69A3-4C30-8DD6-D61C56DF7FDB}" type="presParOf" srcId="{E75FC9AC-4B8A-5946-B499-4395EAADD101}" destId="{914BB8C1-3E12-7A4E-8014-7BC78ECECD6A}" srcOrd="0" destOrd="0" presId="urn:microsoft.com/office/officeart/2008/layout/AlternatingPictureBlocks"/>
    <dgm:cxn modelId="{F3E5547B-BCDC-40F4-AFF8-DCD741D8F1AA}" type="presParOf" srcId="{914BB8C1-3E12-7A4E-8014-7BC78ECECD6A}" destId="{C9C7B6FC-44AC-B34F-8E76-3A4F9B5801C3}" srcOrd="0" destOrd="0" presId="urn:microsoft.com/office/officeart/2008/layout/AlternatingPictureBlocks"/>
    <dgm:cxn modelId="{ECC40FD6-80DD-41E6-AF6F-0CB711177884}" type="presParOf" srcId="{914BB8C1-3E12-7A4E-8014-7BC78ECECD6A}" destId="{32D04C8F-549F-2149-B5DA-C56BA8E53EB9}" srcOrd="1" destOrd="0" presId="urn:microsoft.com/office/officeart/2008/layout/AlternatingPictureBlocks"/>
    <dgm:cxn modelId="{45A60941-0604-48EB-BE99-9B50CBA94BA7}" type="presParOf" srcId="{E75FC9AC-4B8A-5946-B499-4395EAADD101}" destId="{9861FC87-F0DE-7E4C-86B5-2CF7201165B1}" srcOrd="1" destOrd="0" presId="urn:microsoft.com/office/officeart/2008/layout/AlternatingPictureBlocks"/>
    <dgm:cxn modelId="{DDB5406B-E8B5-4785-9BB2-3409DA5907CB}" type="presParOf" srcId="{E75FC9AC-4B8A-5946-B499-4395EAADD101}" destId="{08DE124C-3813-D94A-8269-1F594469372C}" srcOrd="2" destOrd="0" presId="urn:microsoft.com/office/officeart/2008/layout/AlternatingPictureBlocks"/>
    <dgm:cxn modelId="{6B59EAB2-4288-426D-ABF8-F3E511AD9250}" type="presParOf" srcId="{08DE124C-3813-D94A-8269-1F594469372C}" destId="{1F8A0939-07BA-FC49-A724-36901FD2B431}" srcOrd="0" destOrd="0" presId="urn:microsoft.com/office/officeart/2008/layout/AlternatingPictureBlocks"/>
    <dgm:cxn modelId="{A0877B5D-0F72-46EA-A805-D2FB32D4BF59}" type="presParOf" srcId="{08DE124C-3813-D94A-8269-1F594469372C}" destId="{4EBCDF23-72A6-FF4A-9590-CCE3C8EB3158}" srcOrd="1" destOrd="0" presId="urn:microsoft.com/office/officeart/2008/layout/AlternatingPictureBlocks"/>
    <dgm:cxn modelId="{44E3BB1D-4890-4A5D-B0AA-AFC27ABCDA26}" type="presParOf" srcId="{E75FC9AC-4B8A-5946-B499-4395EAADD101}" destId="{DE8FF649-E987-724C-9221-52003FAD3EFC}" srcOrd="3" destOrd="0" presId="urn:microsoft.com/office/officeart/2008/layout/AlternatingPictureBlocks"/>
    <dgm:cxn modelId="{7212B913-7591-4BA1-AB53-3549C8C66ED7}" type="presParOf" srcId="{E75FC9AC-4B8A-5946-B499-4395EAADD101}" destId="{0DCCED2A-1EB9-854A-A2A4-BEB9DC605882}" srcOrd="4" destOrd="0" presId="urn:microsoft.com/office/officeart/2008/layout/AlternatingPictureBlocks"/>
    <dgm:cxn modelId="{26544B38-F04A-4FA0-8EE2-A76EDFC298C9}" type="presParOf" srcId="{0DCCED2A-1EB9-854A-A2A4-BEB9DC605882}" destId="{CFBE3519-AFB4-404D-96EA-B59EDBDDCC42}" srcOrd="0" destOrd="0" presId="urn:microsoft.com/office/officeart/2008/layout/AlternatingPictureBlocks"/>
    <dgm:cxn modelId="{C85C4914-A04D-4EBB-B9BF-23D8D6A51DC7}" type="presParOf" srcId="{0DCCED2A-1EB9-854A-A2A4-BEB9DC605882}" destId="{C5E17B3D-1094-394B-84E4-985D4BFD34B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735234-65D0-EF4A-9FFD-C1BB8050EC9B}" type="doc">
      <dgm:prSet loTypeId="urn:microsoft.com/office/officeart/2009/3/layout/IncreasingArrowsProcess" loCatId="" qsTypeId="urn:microsoft.com/office/officeart/2005/8/quickstyle/simple4" qsCatId="simple" csTypeId="urn:microsoft.com/office/officeart/2005/8/colors/colorful3" csCatId="colorful" phldr="1"/>
      <dgm:spPr/>
      <dgm:t>
        <a:bodyPr/>
        <a:lstStyle/>
        <a:p>
          <a:endParaRPr lang="en-US"/>
        </a:p>
      </dgm:t>
    </dgm:pt>
    <dgm:pt modelId="{09267254-5F1F-7945-830E-70198EDB14AB}">
      <dgm:prSet phldrT="[Text]"/>
      <dgm:spPr/>
      <dgm:t>
        <a:bodyPr/>
        <a:lstStyle/>
        <a:p>
          <a:r>
            <a:rPr lang="en-US" dirty="0" smtClean="0"/>
            <a:t>Attend Increasing Quality Training</a:t>
          </a:r>
          <a:endParaRPr lang="en-US" dirty="0"/>
        </a:p>
      </dgm:t>
    </dgm:pt>
    <dgm:pt modelId="{BA003406-EA7C-4B4B-A119-4386D67C3E1F}" type="parTrans" cxnId="{CA60281E-C83E-B745-903C-95265CD44E72}">
      <dgm:prSet/>
      <dgm:spPr/>
      <dgm:t>
        <a:bodyPr/>
        <a:lstStyle/>
        <a:p>
          <a:endParaRPr lang="en-US"/>
        </a:p>
      </dgm:t>
    </dgm:pt>
    <dgm:pt modelId="{08C98E6A-E541-184D-9F53-25EDAC5E9751}" type="sibTrans" cxnId="{CA60281E-C83E-B745-903C-95265CD44E72}">
      <dgm:prSet/>
      <dgm:spPr/>
      <dgm:t>
        <a:bodyPr/>
        <a:lstStyle/>
        <a:p>
          <a:endParaRPr lang="en-US"/>
        </a:p>
      </dgm:t>
    </dgm:pt>
    <dgm:pt modelId="{30D89AC4-AE3C-3C43-BAC2-2776F021F335}">
      <dgm:prSet phldrT="[Text]"/>
      <dgm:spPr/>
      <dgm:t>
        <a:bodyPr/>
        <a:lstStyle/>
        <a:p>
          <a:r>
            <a:rPr lang="en-US" dirty="0" smtClean="0"/>
            <a:t>Learn about the Program.</a:t>
          </a:r>
          <a:endParaRPr lang="en-US" dirty="0"/>
        </a:p>
      </dgm:t>
    </dgm:pt>
    <dgm:pt modelId="{0A238DE2-032F-AA40-8CC0-2BC7560C0C9E}" type="parTrans" cxnId="{A67F4624-1DAE-D246-98B6-79D4EAF4A270}">
      <dgm:prSet/>
      <dgm:spPr/>
      <dgm:t>
        <a:bodyPr/>
        <a:lstStyle/>
        <a:p>
          <a:endParaRPr lang="en-US"/>
        </a:p>
      </dgm:t>
    </dgm:pt>
    <dgm:pt modelId="{EEFAC4C2-B8A2-1F47-A95E-02DC7666450D}" type="sibTrans" cxnId="{A67F4624-1DAE-D246-98B6-79D4EAF4A270}">
      <dgm:prSet/>
      <dgm:spPr/>
      <dgm:t>
        <a:bodyPr/>
        <a:lstStyle/>
        <a:p>
          <a:endParaRPr lang="en-US"/>
        </a:p>
      </dgm:t>
    </dgm:pt>
    <dgm:pt modelId="{5EEC087F-468F-E146-9E49-43CB04D1B3E3}">
      <dgm:prSet phldrT="[Text]"/>
      <dgm:spPr/>
      <dgm:t>
        <a:bodyPr/>
        <a:lstStyle/>
        <a:p>
          <a:r>
            <a:rPr lang="en-US" dirty="0" smtClean="0"/>
            <a:t>Submit Application</a:t>
          </a:r>
          <a:endParaRPr lang="en-US" dirty="0"/>
        </a:p>
      </dgm:t>
    </dgm:pt>
    <dgm:pt modelId="{152D20FE-D2D7-F842-9AFF-A0958078B2A8}" type="parTrans" cxnId="{3B4266FF-B301-DC41-BB94-5661930F8BCE}">
      <dgm:prSet/>
      <dgm:spPr/>
      <dgm:t>
        <a:bodyPr/>
        <a:lstStyle/>
        <a:p>
          <a:endParaRPr lang="en-US"/>
        </a:p>
      </dgm:t>
    </dgm:pt>
    <dgm:pt modelId="{6AFA7CFD-79C8-3D43-B6B9-9E2B5DB6C186}" type="sibTrans" cxnId="{3B4266FF-B301-DC41-BB94-5661930F8BCE}">
      <dgm:prSet/>
      <dgm:spPr/>
      <dgm:t>
        <a:bodyPr/>
        <a:lstStyle/>
        <a:p>
          <a:endParaRPr lang="en-US"/>
        </a:p>
      </dgm:t>
    </dgm:pt>
    <dgm:pt modelId="{178849F6-001B-C349-914C-3DDEE80CFBC0}">
      <dgm:prSet phldrT="[Text]"/>
      <dgm:spPr/>
      <dgm:t>
        <a:bodyPr/>
        <a:lstStyle/>
        <a:p>
          <a:r>
            <a:rPr lang="en-US" dirty="0" smtClean="0"/>
            <a:t>Decide where you are and where you want to go.</a:t>
          </a:r>
          <a:endParaRPr lang="en-US" dirty="0"/>
        </a:p>
      </dgm:t>
    </dgm:pt>
    <dgm:pt modelId="{E21E93C3-2CB1-2E40-B8B6-97784AF3D383}" type="parTrans" cxnId="{C469A408-C204-7641-9BEA-8C05B59FF480}">
      <dgm:prSet/>
      <dgm:spPr/>
      <dgm:t>
        <a:bodyPr/>
        <a:lstStyle/>
        <a:p>
          <a:endParaRPr lang="en-US"/>
        </a:p>
      </dgm:t>
    </dgm:pt>
    <dgm:pt modelId="{6D19B5BE-E9B4-6946-B447-D85D632F6EDD}" type="sibTrans" cxnId="{C469A408-C204-7641-9BEA-8C05B59FF480}">
      <dgm:prSet/>
      <dgm:spPr/>
      <dgm:t>
        <a:bodyPr/>
        <a:lstStyle/>
        <a:p>
          <a:endParaRPr lang="en-US"/>
        </a:p>
      </dgm:t>
    </dgm:pt>
    <dgm:pt modelId="{DD74B70C-D590-2E42-8C8A-D150C959CAF8}">
      <dgm:prSet phldrT="[Text]"/>
      <dgm:spPr/>
      <dgm:t>
        <a:bodyPr/>
        <a:lstStyle/>
        <a:p>
          <a:r>
            <a:rPr lang="en-US" dirty="0" smtClean="0"/>
            <a:t>Receive support</a:t>
          </a:r>
          <a:endParaRPr lang="en-US" dirty="0"/>
        </a:p>
      </dgm:t>
    </dgm:pt>
    <dgm:pt modelId="{1A5E475F-43E8-B441-82F2-9F62B4E677E4}" type="parTrans" cxnId="{344A7A58-0E2C-7842-88AA-AA24CAADD8C5}">
      <dgm:prSet/>
      <dgm:spPr/>
      <dgm:t>
        <a:bodyPr/>
        <a:lstStyle/>
        <a:p>
          <a:endParaRPr lang="en-US"/>
        </a:p>
      </dgm:t>
    </dgm:pt>
    <dgm:pt modelId="{87B53739-5ABE-C749-BD66-8DB1DF34ECAE}" type="sibTrans" cxnId="{344A7A58-0E2C-7842-88AA-AA24CAADD8C5}">
      <dgm:prSet/>
      <dgm:spPr/>
      <dgm:t>
        <a:bodyPr/>
        <a:lstStyle/>
        <a:p>
          <a:endParaRPr lang="en-US"/>
        </a:p>
      </dgm:t>
    </dgm:pt>
    <dgm:pt modelId="{669BABDE-A558-004D-9D62-BC9225EF2C40}">
      <dgm:prSet phldrT="[Text]"/>
      <dgm:spPr/>
      <dgm:t>
        <a:bodyPr/>
        <a:lstStyle/>
        <a:p>
          <a:r>
            <a:rPr lang="en-US" dirty="0" smtClean="0"/>
            <a:t> Assistance and money available for the QRIS process.</a:t>
          </a:r>
          <a:endParaRPr lang="en-US" dirty="0"/>
        </a:p>
      </dgm:t>
    </dgm:pt>
    <dgm:pt modelId="{D1AE2C31-7841-484D-88CF-9FC8D2031A1C}" type="parTrans" cxnId="{C6359B5F-DE75-2843-8540-92A08D3B6757}">
      <dgm:prSet/>
      <dgm:spPr/>
      <dgm:t>
        <a:bodyPr/>
        <a:lstStyle/>
        <a:p>
          <a:endParaRPr lang="en-US"/>
        </a:p>
      </dgm:t>
    </dgm:pt>
    <dgm:pt modelId="{33B479A8-5D8B-7247-9EF7-4E8D97E8BC93}" type="sibTrans" cxnId="{C6359B5F-DE75-2843-8540-92A08D3B6757}">
      <dgm:prSet/>
      <dgm:spPr/>
      <dgm:t>
        <a:bodyPr/>
        <a:lstStyle/>
        <a:p>
          <a:endParaRPr lang="en-US"/>
        </a:p>
      </dgm:t>
    </dgm:pt>
    <dgm:pt modelId="{37144A0F-AD73-BD46-9AB0-21FBEC6439D9}">
      <dgm:prSet phldrT="[Text]"/>
      <dgm:spPr/>
      <dgm:t>
        <a:bodyPr/>
        <a:lstStyle/>
        <a:p>
          <a:r>
            <a:rPr lang="en-US" dirty="0" smtClean="0"/>
            <a:t>Submit Portfolio</a:t>
          </a:r>
          <a:endParaRPr lang="en-US" dirty="0"/>
        </a:p>
      </dgm:t>
    </dgm:pt>
    <dgm:pt modelId="{3ECFC801-668D-3E4F-82F6-2F29F7091CF9}" type="parTrans" cxnId="{8FED5AF6-F35D-B746-9F3E-24EE06DC0B8F}">
      <dgm:prSet/>
      <dgm:spPr/>
      <dgm:t>
        <a:bodyPr/>
        <a:lstStyle/>
        <a:p>
          <a:endParaRPr lang="en-US"/>
        </a:p>
      </dgm:t>
    </dgm:pt>
    <dgm:pt modelId="{29B985F1-58DF-7046-A790-79D672EA93F6}" type="sibTrans" cxnId="{8FED5AF6-F35D-B746-9F3E-24EE06DC0B8F}">
      <dgm:prSet/>
      <dgm:spPr/>
      <dgm:t>
        <a:bodyPr/>
        <a:lstStyle/>
        <a:p>
          <a:endParaRPr lang="en-US"/>
        </a:p>
      </dgm:t>
    </dgm:pt>
    <dgm:pt modelId="{8FD5D835-FE3D-7E4E-B3B8-48C732E4C572}">
      <dgm:prSet phldrT="[Text]"/>
      <dgm:spPr/>
      <dgm:t>
        <a:bodyPr/>
        <a:lstStyle/>
        <a:p>
          <a:r>
            <a:rPr lang="en-US" dirty="0" smtClean="0"/>
            <a:t>Get a financial incentive to help support your quality and a QRIS rating that you can use to show off your program to parents and the community!</a:t>
          </a:r>
          <a:endParaRPr lang="en-US" dirty="0"/>
        </a:p>
      </dgm:t>
    </dgm:pt>
    <dgm:pt modelId="{3191FA7B-8AD9-7144-84D3-3901567B22CD}" type="parTrans" cxnId="{872053C1-E9FB-2C48-B60E-7601A9D19234}">
      <dgm:prSet/>
      <dgm:spPr/>
      <dgm:t>
        <a:bodyPr/>
        <a:lstStyle/>
        <a:p>
          <a:endParaRPr lang="en-US"/>
        </a:p>
      </dgm:t>
    </dgm:pt>
    <dgm:pt modelId="{3BA76CB8-BC30-5846-B384-74CDFDD53963}" type="sibTrans" cxnId="{872053C1-E9FB-2C48-B60E-7601A9D19234}">
      <dgm:prSet/>
      <dgm:spPr/>
      <dgm:t>
        <a:bodyPr/>
        <a:lstStyle/>
        <a:p>
          <a:endParaRPr lang="en-US"/>
        </a:p>
      </dgm:t>
    </dgm:pt>
    <dgm:pt modelId="{667184C1-E5AD-5743-874C-448E3EDC9C02}" type="pres">
      <dgm:prSet presAssocID="{18735234-65D0-EF4A-9FFD-C1BB8050EC9B}" presName="Name0" presStyleCnt="0">
        <dgm:presLayoutVars>
          <dgm:chMax val="5"/>
          <dgm:chPref val="5"/>
          <dgm:dir/>
          <dgm:animLvl val="lvl"/>
        </dgm:presLayoutVars>
      </dgm:prSet>
      <dgm:spPr/>
      <dgm:t>
        <a:bodyPr/>
        <a:lstStyle/>
        <a:p>
          <a:endParaRPr lang="en-US"/>
        </a:p>
      </dgm:t>
    </dgm:pt>
    <dgm:pt modelId="{7863055A-44C5-6146-9C80-EB78B92C831C}" type="pres">
      <dgm:prSet presAssocID="{09267254-5F1F-7945-830E-70198EDB14AB}" presName="parentText1" presStyleLbl="node1" presStyleIdx="0" presStyleCnt="4">
        <dgm:presLayoutVars>
          <dgm:chMax/>
          <dgm:chPref val="3"/>
          <dgm:bulletEnabled val="1"/>
        </dgm:presLayoutVars>
      </dgm:prSet>
      <dgm:spPr/>
      <dgm:t>
        <a:bodyPr/>
        <a:lstStyle/>
        <a:p>
          <a:endParaRPr lang="en-US"/>
        </a:p>
      </dgm:t>
    </dgm:pt>
    <dgm:pt modelId="{98BE7C2F-2F83-B645-B368-4FF7FEC4D672}" type="pres">
      <dgm:prSet presAssocID="{09267254-5F1F-7945-830E-70198EDB14AB}" presName="childText1" presStyleLbl="solidAlignAcc1" presStyleIdx="0" presStyleCnt="4">
        <dgm:presLayoutVars>
          <dgm:chMax val="0"/>
          <dgm:chPref val="0"/>
          <dgm:bulletEnabled val="1"/>
        </dgm:presLayoutVars>
      </dgm:prSet>
      <dgm:spPr/>
      <dgm:t>
        <a:bodyPr/>
        <a:lstStyle/>
        <a:p>
          <a:endParaRPr lang="en-US"/>
        </a:p>
      </dgm:t>
    </dgm:pt>
    <dgm:pt modelId="{CC3B9CFC-BBEA-1245-8FD4-04E7500E7B04}" type="pres">
      <dgm:prSet presAssocID="{5EEC087F-468F-E146-9E49-43CB04D1B3E3}" presName="parentText2" presStyleLbl="node1" presStyleIdx="1" presStyleCnt="4">
        <dgm:presLayoutVars>
          <dgm:chMax/>
          <dgm:chPref val="3"/>
          <dgm:bulletEnabled val="1"/>
        </dgm:presLayoutVars>
      </dgm:prSet>
      <dgm:spPr/>
      <dgm:t>
        <a:bodyPr/>
        <a:lstStyle/>
        <a:p>
          <a:endParaRPr lang="en-US"/>
        </a:p>
      </dgm:t>
    </dgm:pt>
    <dgm:pt modelId="{962D7063-08A3-2A4D-A171-E81B40A3D2AE}" type="pres">
      <dgm:prSet presAssocID="{5EEC087F-468F-E146-9E49-43CB04D1B3E3}" presName="childText2" presStyleLbl="solidAlignAcc1" presStyleIdx="1" presStyleCnt="4">
        <dgm:presLayoutVars>
          <dgm:chMax val="0"/>
          <dgm:chPref val="0"/>
          <dgm:bulletEnabled val="1"/>
        </dgm:presLayoutVars>
      </dgm:prSet>
      <dgm:spPr/>
      <dgm:t>
        <a:bodyPr/>
        <a:lstStyle/>
        <a:p>
          <a:endParaRPr lang="en-US"/>
        </a:p>
      </dgm:t>
    </dgm:pt>
    <dgm:pt modelId="{EE71BB56-2E09-9841-A448-369D99489BBC}" type="pres">
      <dgm:prSet presAssocID="{DD74B70C-D590-2E42-8C8A-D150C959CAF8}" presName="parentText3" presStyleLbl="node1" presStyleIdx="2" presStyleCnt="4">
        <dgm:presLayoutVars>
          <dgm:chMax/>
          <dgm:chPref val="3"/>
          <dgm:bulletEnabled val="1"/>
        </dgm:presLayoutVars>
      </dgm:prSet>
      <dgm:spPr/>
      <dgm:t>
        <a:bodyPr/>
        <a:lstStyle/>
        <a:p>
          <a:endParaRPr lang="en-US"/>
        </a:p>
      </dgm:t>
    </dgm:pt>
    <dgm:pt modelId="{5F853BCF-A9AD-AB42-966D-710AEC68D0DC}" type="pres">
      <dgm:prSet presAssocID="{DD74B70C-D590-2E42-8C8A-D150C959CAF8}" presName="childText3" presStyleLbl="solidAlignAcc1" presStyleIdx="2" presStyleCnt="4">
        <dgm:presLayoutVars>
          <dgm:chMax val="0"/>
          <dgm:chPref val="0"/>
          <dgm:bulletEnabled val="1"/>
        </dgm:presLayoutVars>
      </dgm:prSet>
      <dgm:spPr/>
      <dgm:t>
        <a:bodyPr/>
        <a:lstStyle/>
        <a:p>
          <a:endParaRPr lang="en-US"/>
        </a:p>
      </dgm:t>
    </dgm:pt>
    <dgm:pt modelId="{9FBC5D28-93EB-444A-93A6-C1BAEF6BE05F}" type="pres">
      <dgm:prSet presAssocID="{37144A0F-AD73-BD46-9AB0-21FBEC6439D9}" presName="parentText4" presStyleLbl="node1" presStyleIdx="3" presStyleCnt="4">
        <dgm:presLayoutVars>
          <dgm:chMax/>
          <dgm:chPref val="3"/>
          <dgm:bulletEnabled val="1"/>
        </dgm:presLayoutVars>
      </dgm:prSet>
      <dgm:spPr/>
      <dgm:t>
        <a:bodyPr/>
        <a:lstStyle/>
        <a:p>
          <a:endParaRPr lang="en-US"/>
        </a:p>
      </dgm:t>
    </dgm:pt>
    <dgm:pt modelId="{346BCB6C-4434-5648-BE8E-F1ED79E1C920}" type="pres">
      <dgm:prSet presAssocID="{37144A0F-AD73-BD46-9AB0-21FBEC6439D9}" presName="childText4" presStyleLbl="solidAlignAcc1" presStyleIdx="3" presStyleCnt="4">
        <dgm:presLayoutVars>
          <dgm:chMax val="0"/>
          <dgm:chPref val="0"/>
          <dgm:bulletEnabled val="1"/>
        </dgm:presLayoutVars>
      </dgm:prSet>
      <dgm:spPr/>
      <dgm:t>
        <a:bodyPr/>
        <a:lstStyle/>
        <a:p>
          <a:endParaRPr lang="en-US"/>
        </a:p>
      </dgm:t>
    </dgm:pt>
  </dgm:ptLst>
  <dgm:cxnLst>
    <dgm:cxn modelId="{9E9BF841-9B46-4D56-8CDB-3D22C24A6A76}" type="presOf" srcId="{178849F6-001B-C349-914C-3DDEE80CFBC0}" destId="{962D7063-08A3-2A4D-A171-E81B40A3D2AE}" srcOrd="0" destOrd="0" presId="urn:microsoft.com/office/officeart/2009/3/layout/IncreasingArrowsProcess"/>
    <dgm:cxn modelId="{C6359B5F-DE75-2843-8540-92A08D3B6757}" srcId="{DD74B70C-D590-2E42-8C8A-D150C959CAF8}" destId="{669BABDE-A558-004D-9D62-BC9225EF2C40}" srcOrd="0" destOrd="0" parTransId="{D1AE2C31-7841-484D-88CF-9FC8D2031A1C}" sibTransId="{33B479A8-5D8B-7247-9EF7-4E8D97E8BC93}"/>
    <dgm:cxn modelId="{AF3F0C67-9BFF-4AE6-AF9F-6F86D137BF3F}" type="presOf" srcId="{30D89AC4-AE3C-3C43-BAC2-2776F021F335}" destId="{98BE7C2F-2F83-B645-B368-4FF7FEC4D672}" srcOrd="0" destOrd="0" presId="urn:microsoft.com/office/officeart/2009/3/layout/IncreasingArrowsProcess"/>
    <dgm:cxn modelId="{D5A35112-B041-4D35-9873-23893B896347}" type="presOf" srcId="{37144A0F-AD73-BD46-9AB0-21FBEC6439D9}" destId="{9FBC5D28-93EB-444A-93A6-C1BAEF6BE05F}" srcOrd="0" destOrd="0" presId="urn:microsoft.com/office/officeart/2009/3/layout/IncreasingArrowsProcess"/>
    <dgm:cxn modelId="{CA60281E-C83E-B745-903C-95265CD44E72}" srcId="{18735234-65D0-EF4A-9FFD-C1BB8050EC9B}" destId="{09267254-5F1F-7945-830E-70198EDB14AB}" srcOrd="0" destOrd="0" parTransId="{BA003406-EA7C-4B4B-A119-4386D67C3E1F}" sibTransId="{08C98E6A-E541-184D-9F53-25EDAC5E9751}"/>
    <dgm:cxn modelId="{24E80925-5E39-435C-BD59-216D9BCA19A5}" type="presOf" srcId="{8FD5D835-FE3D-7E4E-B3B8-48C732E4C572}" destId="{346BCB6C-4434-5648-BE8E-F1ED79E1C920}" srcOrd="0" destOrd="0" presId="urn:microsoft.com/office/officeart/2009/3/layout/IncreasingArrowsProcess"/>
    <dgm:cxn modelId="{3B4266FF-B301-DC41-BB94-5661930F8BCE}" srcId="{18735234-65D0-EF4A-9FFD-C1BB8050EC9B}" destId="{5EEC087F-468F-E146-9E49-43CB04D1B3E3}" srcOrd="1" destOrd="0" parTransId="{152D20FE-D2D7-F842-9AFF-A0958078B2A8}" sibTransId="{6AFA7CFD-79C8-3D43-B6B9-9E2B5DB6C186}"/>
    <dgm:cxn modelId="{6BC51680-D525-4818-BACE-79E7744931F6}" type="presOf" srcId="{DD74B70C-D590-2E42-8C8A-D150C959CAF8}" destId="{EE71BB56-2E09-9841-A448-369D99489BBC}" srcOrd="0" destOrd="0" presId="urn:microsoft.com/office/officeart/2009/3/layout/IncreasingArrowsProcess"/>
    <dgm:cxn modelId="{2E1A24E2-963B-46D2-A2BD-69DF5CF65D8E}" type="presOf" srcId="{669BABDE-A558-004D-9D62-BC9225EF2C40}" destId="{5F853BCF-A9AD-AB42-966D-710AEC68D0DC}" srcOrd="0" destOrd="0" presId="urn:microsoft.com/office/officeart/2009/3/layout/IncreasingArrowsProcess"/>
    <dgm:cxn modelId="{872053C1-E9FB-2C48-B60E-7601A9D19234}" srcId="{37144A0F-AD73-BD46-9AB0-21FBEC6439D9}" destId="{8FD5D835-FE3D-7E4E-B3B8-48C732E4C572}" srcOrd="0" destOrd="0" parTransId="{3191FA7B-8AD9-7144-84D3-3901567B22CD}" sibTransId="{3BA76CB8-BC30-5846-B384-74CDFDD53963}"/>
    <dgm:cxn modelId="{A67F4624-1DAE-D246-98B6-79D4EAF4A270}" srcId="{09267254-5F1F-7945-830E-70198EDB14AB}" destId="{30D89AC4-AE3C-3C43-BAC2-2776F021F335}" srcOrd="0" destOrd="0" parTransId="{0A238DE2-032F-AA40-8CC0-2BC7560C0C9E}" sibTransId="{EEFAC4C2-B8A2-1F47-A95E-02DC7666450D}"/>
    <dgm:cxn modelId="{26D30508-C8B8-4F60-B76F-1B03AFC058F7}" type="presOf" srcId="{09267254-5F1F-7945-830E-70198EDB14AB}" destId="{7863055A-44C5-6146-9C80-EB78B92C831C}" srcOrd="0" destOrd="0" presId="urn:microsoft.com/office/officeart/2009/3/layout/IncreasingArrowsProcess"/>
    <dgm:cxn modelId="{344A7A58-0E2C-7842-88AA-AA24CAADD8C5}" srcId="{18735234-65D0-EF4A-9FFD-C1BB8050EC9B}" destId="{DD74B70C-D590-2E42-8C8A-D150C959CAF8}" srcOrd="2" destOrd="0" parTransId="{1A5E475F-43E8-B441-82F2-9F62B4E677E4}" sibTransId="{87B53739-5ABE-C749-BD66-8DB1DF34ECAE}"/>
    <dgm:cxn modelId="{C469A408-C204-7641-9BEA-8C05B59FF480}" srcId="{5EEC087F-468F-E146-9E49-43CB04D1B3E3}" destId="{178849F6-001B-C349-914C-3DDEE80CFBC0}" srcOrd="0" destOrd="0" parTransId="{E21E93C3-2CB1-2E40-B8B6-97784AF3D383}" sibTransId="{6D19B5BE-E9B4-6946-B447-D85D632F6EDD}"/>
    <dgm:cxn modelId="{DFB8387E-488C-4590-A089-BECFA01A9035}" type="presOf" srcId="{18735234-65D0-EF4A-9FFD-C1BB8050EC9B}" destId="{667184C1-E5AD-5743-874C-448E3EDC9C02}" srcOrd="0" destOrd="0" presId="urn:microsoft.com/office/officeart/2009/3/layout/IncreasingArrowsProcess"/>
    <dgm:cxn modelId="{472F6C7A-6724-46BC-9FC4-D7FF14D50723}" type="presOf" srcId="{5EEC087F-468F-E146-9E49-43CB04D1B3E3}" destId="{CC3B9CFC-BBEA-1245-8FD4-04E7500E7B04}" srcOrd="0" destOrd="0" presId="urn:microsoft.com/office/officeart/2009/3/layout/IncreasingArrowsProcess"/>
    <dgm:cxn modelId="{8FED5AF6-F35D-B746-9F3E-24EE06DC0B8F}" srcId="{18735234-65D0-EF4A-9FFD-C1BB8050EC9B}" destId="{37144A0F-AD73-BD46-9AB0-21FBEC6439D9}" srcOrd="3" destOrd="0" parTransId="{3ECFC801-668D-3E4F-82F6-2F29F7091CF9}" sibTransId="{29B985F1-58DF-7046-A790-79D672EA93F6}"/>
    <dgm:cxn modelId="{251B1CC5-F50E-499F-8D7B-641C8CF36E63}" type="presParOf" srcId="{667184C1-E5AD-5743-874C-448E3EDC9C02}" destId="{7863055A-44C5-6146-9C80-EB78B92C831C}" srcOrd="0" destOrd="0" presId="urn:microsoft.com/office/officeart/2009/3/layout/IncreasingArrowsProcess"/>
    <dgm:cxn modelId="{959289DB-2A39-4C47-8E32-DF543ECD9F2A}" type="presParOf" srcId="{667184C1-E5AD-5743-874C-448E3EDC9C02}" destId="{98BE7C2F-2F83-B645-B368-4FF7FEC4D672}" srcOrd="1" destOrd="0" presId="urn:microsoft.com/office/officeart/2009/3/layout/IncreasingArrowsProcess"/>
    <dgm:cxn modelId="{2169BDB7-1044-43D8-8AEA-00CB0806C57A}" type="presParOf" srcId="{667184C1-E5AD-5743-874C-448E3EDC9C02}" destId="{CC3B9CFC-BBEA-1245-8FD4-04E7500E7B04}" srcOrd="2" destOrd="0" presId="urn:microsoft.com/office/officeart/2009/3/layout/IncreasingArrowsProcess"/>
    <dgm:cxn modelId="{33040EBC-D25D-445D-B856-1AADB367B9CE}" type="presParOf" srcId="{667184C1-E5AD-5743-874C-448E3EDC9C02}" destId="{962D7063-08A3-2A4D-A171-E81B40A3D2AE}" srcOrd="3" destOrd="0" presId="urn:microsoft.com/office/officeart/2009/3/layout/IncreasingArrowsProcess"/>
    <dgm:cxn modelId="{4D747715-B0B0-49BB-AFDA-FA89FE1B5D77}" type="presParOf" srcId="{667184C1-E5AD-5743-874C-448E3EDC9C02}" destId="{EE71BB56-2E09-9841-A448-369D99489BBC}" srcOrd="4" destOrd="0" presId="urn:microsoft.com/office/officeart/2009/3/layout/IncreasingArrowsProcess"/>
    <dgm:cxn modelId="{9E5DF84E-FDD3-4DA2-8DD7-4D395C149E4E}" type="presParOf" srcId="{667184C1-E5AD-5743-874C-448E3EDC9C02}" destId="{5F853BCF-A9AD-AB42-966D-710AEC68D0DC}" srcOrd="5" destOrd="0" presId="urn:microsoft.com/office/officeart/2009/3/layout/IncreasingArrowsProcess"/>
    <dgm:cxn modelId="{E6385E83-2365-4234-A17A-776ED7F71A9C}" type="presParOf" srcId="{667184C1-E5AD-5743-874C-448E3EDC9C02}" destId="{9FBC5D28-93EB-444A-93A6-C1BAEF6BE05F}" srcOrd="6" destOrd="0" presId="urn:microsoft.com/office/officeart/2009/3/layout/IncreasingArrowsProcess"/>
    <dgm:cxn modelId="{6A79BB5F-D742-4CD1-8431-BA52D44A420C}" type="presParOf" srcId="{667184C1-E5AD-5743-874C-448E3EDC9C02}" destId="{346BCB6C-4434-5648-BE8E-F1ED79E1C920}"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266E7-51CF-417E-815E-7D0D4E4C723C}">
      <dsp:nvSpPr>
        <dsp:cNvPr id="0" name=""/>
        <dsp:cNvSpPr/>
      </dsp:nvSpPr>
      <dsp:spPr>
        <a:xfrm>
          <a:off x="1307481" y="0"/>
          <a:ext cx="6962140" cy="4351338"/>
        </a:xfrm>
        <a:prstGeom prst="swooshArrow">
          <a:avLst>
            <a:gd name="adj1" fmla="val 25000"/>
            <a:gd name="adj2" fmla="val 25000"/>
          </a:avLst>
        </a:prstGeom>
        <a:solidFill>
          <a:schemeClr val="accent1">
            <a:tint val="40000"/>
            <a:hueOff val="0"/>
            <a:satOff val="0"/>
            <a:lumOff val="0"/>
            <a:alpha val="61000"/>
          </a:schemeClr>
        </a:solidFill>
        <a:ln>
          <a:noFill/>
        </a:ln>
        <a:effectLst/>
      </dsp:spPr>
      <dsp:style>
        <a:lnRef idx="0">
          <a:scrgbClr r="0" g="0" b="0"/>
        </a:lnRef>
        <a:fillRef idx="1">
          <a:scrgbClr r="0" g="0" b="0"/>
        </a:fillRef>
        <a:effectRef idx="0">
          <a:scrgbClr r="0" g="0" b="0"/>
        </a:effectRef>
        <a:fontRef idx="minor"/>
      </dsp:style>
    </dsp:sp>
    <dsp:sp modelId="{0E10CC8D-7325-426C-9C4E-E174CF241290}">
      <dsp:nvSpPr>
        <dsp:cNvPr id="0" name=""/>
        <dsp:cNvSpPr/>
      </dsp:nvSpPr>
      <dsp:spPr>
        <a:xfrm>
          <a:off x="2462500" y="3235654"/>
          <a:ext cx="160129" cy="16012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7ECA0-8176-4895-BD5D-903DA46176E7}">
      <dsp:nvSpPr>
        <dsp:cNvPr id="0" name=""/>
        <dsp:cNvSpPr/>
      </dsp:nvSpPr>
      <dsp:spPr>
        <a:xfrm>
          <a:off x="2542565" y="3315719"/>
          <a:ext cx="912040" cy="103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577850">
            <a:lnSpc>
              <a:spcPct val="90000"/>
            </a:lnSpc>
            <a:spcBef>
              <a:spcPct val="0"/>
            </a:spcBef>
            <a:spcAft>
              <a:spcPct val="35000"/>
            </a:spcAft>
          </a:pPr>
          <a:r>
            <a:rPr lang="en-US" sz="1300" kern="1200" dirty="0" smtClean="0"/>
            <a:t>Connection to Health Care</a:t>
          </a:r>
          <a:endParaRPr lang="en-US" sz="1300" kern="1200" dirty="0"/>
        </a:p>
      </dsp:txBody>
      <dsp:txXfrm>
        <a:off x="2542565" y="3315719"/>
        <a:ext cx="912040" cy="1035618"/>
      </dsp:txXfrm>
    </dsp:sp>
    <dsp:sp modelId="{659B8C16-A69F-4639-868C-4BF13ABBEE06}">
      <dsp:nvSpPr>
        <dsp:cNvPr id="0" name=""/>
        <dsp:cNvSpPr/>
      </dsp:nvSpPr>
      <dsp:spPr>
        <a:xfrm>
          <a:off x="3329286" y="2402808"/>
          <a:ext cx="250637" cy="25063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47F1A-C95F-42A1-8480-B200AFBBD6C5}">
      <dsp:nvSpPr>
        <dsp:cNvPr id="0" name=""/>
        <dsp:cNvSpPr/>
      </dsp:nvSpPr>
      <dsp:spPr>
        <a:xfrm>
          <a:off x="3454605" y="2528127"/>
          <a:ext cx="1155715" cy="182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07" tIns="0" rIns="0" bIns="0" numCol="1" spcCol="1270" anchor="t" anchorCtr="0">
          <a:noAutofit/>
        </a:bodyPr>
        <a:lstStyle/>
        <a:p>
          <a:pPr lvl="0" algn="l" defTabSz="577850">
            <a:lnSpc>
              <a:spcPct val="90000"/>
            </a:lnSpc>
            <a:spcBef>
              <a:spcPct val="0"/>
            </a:spcBef>
            <a:spcAft>
              <a:spcPct val="35000"/>
            </a:spcAft>
          </a:pPr>
          <a:r>
            <a:rPr lang="en-US" sz="1300" kern="1200" dirty="0" smtClean="0"/>
            <a:t>Early Screening</a:t>
          </a:r>
          <a:endParaRPr lang="en-US" sz="1300" kern="1200" dirty="0"/>
        </a:p>
      </dsp:txBody>
      <dsp:txXfrm>
        <a:off x="3454605" y="2528127"/>
        <a:ext cx="1155715" cy="1823210"/>
      </dsp:txXfrm>
    </dsp:sp>
    <dsp:sp modelId="{4086BD39-59DF-4A1C-8CC9-F9EADFE53E92}">
      <dsp:nvSpPr>
        <dsp:cNvPr id="0" name=""/>
        <dsp:cNvSpPr/>
      </dsp:nvSpPr>
      <dsp:spPr>
        <a:xfrm>
          <a:off x="4443229" y="1738794"/>
          <a:ext cx="334182" cy="33418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727D7-08AA-4F0A-809A-F239FC4C85F4}">
      <dsp:nvSpPr>
        <dsp:cNvPr id="0" name=""/>
        <dsp:cNvSpPr/>
      </dsp:nvSpPr>
      <dsp:spPr>
        <a:xfrm>
          <a:off x="4610320" y="1905886"/>
          <a:ext cx="1343693" cy="244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77" tIns="0" rIns="0" bIns="0" numCol="1" spcCol="1270" anchor="t" anchorCtr="0">
          <a:noAutofit/>
        </a:bodyPr>
        <a:lstStyle/>
        <a:p>
          <a:pPr lvl="0" algn="l" defTabSz="577850">
            <a:lnSpc>
              <a:spcPct val="90000"/>
            </a:lnSpc>
            <a:spcBef>
              <a:spcPct val="0"/>
            </a:spcBef>
            <a:spcAft>
              <a:spcPct val="35000"/>
            </a:spcAft>
          </a:pPr>
          <a:r>
            <a:rPr lang="en-US" sz="1300" kern="1200" dirty="0" smtClean="0"/>
            <a:t>High Quality Environments</a:t>
          </a:r>
        </a:p>
        <a:p>
          <a:pPr lvl="0" algn="l" defTabSz="577850">
            <a:lnSpc>
              <a:spcPct val="90000"/>
            </a:lnSpc>
            <a:spcBef>
              <a:spcPct val="0"/>
            </a:spcBef>
            <a:spcAft>
              <a:spcPct val="35000"/>
            </a:spcAft>
          </a:pPr>
          <a:r>
            <a:rPr lang="en-US" sz="1300" kern="1200" dirty="0" smtClean="0"/>
            <a:t>(QRIS)</a:t>
          </a:r>
          <a:endParaRPr lang="en-US" sz="1300" kern="1200" dirty="0"/>
        </a:p>
      </dsp:txBody>
      <dsp:txXfrm>
        <a:off x="4610320" y="1905886"/>
        <a:ext cx="1343693" cy="2445451"/>
      </dsp:txXfrm>
    </dsp:sp>
    <dsp:sp modelId="{9FD3BA1E-0E00-47F8-ADDB-15C6311F91AB}">
      <dsp:nvSpPr>
        <dsp:cNvPr id="0" name=""/>
        <dsp:cNvSpPr/>
      </dsp:nvSpPr>
      <dsp:spPr>
        <a:xfrm>
          <a:off x="5738187" y="1220115"/>
          <a:ext cx="431652" cy="43165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45A899-5F68-4831-B993-0BB2D9B8A22E}">
      <dsp:nvSpPr>
        <dsp:cNvPr id="0" name=""/>
        <dsp:cNvSpPr/>
      </dsp:nvSpPr>
      <dsp:spPr>
        <a:xfrm>
          <a:off x="5954014" y="1435941"/>
          <a:ext cx="1392428" cy="291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24" tIns="0" rIns="0" bIns="0" numCol="1" spcCol="1270" anchor="t" anchorCtr="0">
          <a:noAutofit/>
        </a:bodyPr>
        <a:lstStyle/>
        <a:p>
          <a:pPr lvl="0" algn="l" defTabSz="577850">
            <a:lnSpc>
              <a:spcPct val="90000"/>
            </a:lnSpc>
            <a:spcBef>
              <a:spcPct val="0"/>
            </a:spcBef>
            <a:spcAft>
              <a:spcPct val="35000"/>
            </a:spcAft>
          </a:pPr>
          <a:r>
            <a:rPr lang="en-US" sz="1300" kern="1200" dirty="0" smtClean="0"/>
            <a:t>Kindergarten Assessment (2013)</a:t>
          </a:r>
        </a:p>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r>
            <a:rPr lang="en-US" sz="1300" kern="1200" dirty="0" smtClean="0"/>
            <a:t>Full Day Kindergarten (2015-2016)</a:t>
          </a:r>
          <a:endParaRPr lang="en-US" sz="1300" kern="1200" dirty="0"/>
        </a:p>
      </dsp:txBody>
      <dsp:txXfrm>
        <a:off x="5954014" y="1435941"/>
        <a:ext cx="1392428" cy="2915396"/>
      </dsp:txXfrm>
    </dsp:sp>
    <dsp:sp modelId="{9F2F7AC7-E818-4ADD-BFC5-71AFBC155460}">
      <dsp:nvSpPr>
        <dsp:cNvPr id="0" name=""/>
        <dsp:cNvSpPr/>
      </dsp:nvSpPr>
      <dsp:spPr>
        <a:xfrm>
          <a:off x="7071437" y="873748"/>
          <a:ext cx="550009" cy="55000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D51FE-8D8F-4F35-9EBB-2449B8625044}">
      <dsp:nvSpPr>
        <dsp:cNvPr id="0" name=""/>
        <dsp:cNvSpPr/>
      </dsp:nvSpPr>
      <dsp:spPr>
        <a:xfrm>
          <a:off x="7346442" y="1148753"/>
          <a:ext cx="1392428" cy="320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438" tIns="0" rIns="0" bIns="0" numCol="1" spcCol="1270" anchor="t" anchorCtr="0">
          <a:noAutofit/>
        </a:bodyPr>
        <a:lstStyle/>
        <a:p>
          <a:pPr lvl="0" algn="l" defTabSz="577850">
            <a:lnSpc>
              <a:spcPct val="90000"/>
            </a:lnSpc>
            <a:spcBef>
              <a:spcPct val="0"/>
            </a:spcBef>
            <a:spcAft>
              <a:spcPct val="35000"/>
            </a:spcAft>
          </a:pPr>
          <a:r>
            <a:rPr lang="en-US" sz="1300" kern="1200" dirty="0" smtClean="0"/>
            <a:t>Reading at grade level in 3</a:t>
          </a:r>
          <a:r>
            <a:rPr lang="en-US" sz="1300" kern="1200" baseline="30000" dirty="0" smtClean="0"/>
            <a:t>rd</a:t>
          </a:r>
          <a:r>
            <a:rPr lang="en-US" sz="1300" kern="1200" dirty="0" smtClean="0"/>
            <a:t> grade</a:t>
          </a:r>
          <a:endParaRPr lang="en-US" sz="1300" kern="1200" dirty="0"/>
        </a:p>
      </dsp:txBody>
      <dsp:txXfrm>
        <a:off x="7346442" y="1148753"/>
        <a:ext cx="1392428" cy="3202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7B6FC-44AC-B34F-8E76-3A4F9B5801C3}">
      <dsp:nvSpPr>
        <dsp:cNvPr id="0" name=""/>
        <dsp:cNvSpPr/>
      </dsp:nvSpPr>
      <dsp:spPr>
        <a:xfrm>
          <a:off x="2926327" y="412"/>
          <a:ext cx="3703137" cy="1674870"/>
        </a:xfrm>
        <a:prstGeom prst="roundRect">
          <a:avLst/>
        </a:prstGeom>
        <a:solidFill>
          <a:schemeClr val="accent1">
            <a:shade val="8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Helvetica"/>
            </a:rPr>
            <a:t>Supports early learning and development, and assist programs in providing high-quality care and education by offering supports and incentives.</a:t>
          </a:r>
          <a:endParaRPr lang="en-US" sz="1900" kern="1200" dirty="0">
            <a:latin typeface="+mn-lt"/>
            <a:cs typeface="Helvetica"/>
          </a:endParaRPr>
        </a:p>
      </dsp:txBody>
      <dsp:txXfrm>
        <a:off x="3008087" y="82172"/>
        <a:ext cx="3539617" cy="1511350"/>
      </dsp:txXfrm>
    </dsp:sp>
    <dsp:sp modelId="{32D04C8F-549F-2149-B5DA-C56BA8E53EB9}">
      <dsp:nvSpPr>
        <dsp:cNvPr id="0" name=""/>
        <dsp:cNvSpPr/>
      </dsp:nvSpPr>
      <dsp:spPr>
        <a:xfrm>
          <a:off x="1102393" y="412"/>
          <a:ext cx="1658121" cy="1674870"/>
        </a:xfrm>
        <a:prstGeom prst="roundRect">
          <a:avLst/>
        </a:prstGeom>
        <a:solidFill>
          <a:schemeClr val="accent1">
            <a:shade val="8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1F8A0939-07BA-FC49-A724-36901FD2B431}">
      <dsp:nvSpPr>
        <dsp:cNvPr id="0" name=""/>
        <dsp:cNvSpPr/>
      </dsp:nvSpPr>
      <dsp:spPr>
        <a:xfrm>
          <a:off x="1102393" y="1951636"/>
          <a:ext cx="3703137" cy="1674870"/>
        </a:xfrm>
        <a:prstGeom prst="roundRect">
          <a:avLst/>
        </a:prstGeom>
        <a:solidFill>
          <a:schemeClr val="accent1">
            <a:shade val="80000"/>
            <a:hueOff val="97636"/>
            <a:satOff val="-440"/>
            <a:lumOff val="13167"/>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Helvetica"/>
            </a:rPr>
            <a:t>Help parents and caregivers find high-quality learning and development programs that fit their needs with an easy to understand rating system.</a:t>
          </a:r>
          <a:endParaRPr lang="en-US" sz="1900" kern="1200" dirty="0">
            <a:latin typeface="+mn-lt"/>
            <a:cs typeface="Helvetica"/>
          </a:endParaRPr>
        </a:p>
      </dsp:txBody>
      <dsp:txXfrm>
        <a:off x="1184153" y="2033396"/>
        <a:ext cx="3539617" cy="1511350"/>
      </dsp:txXfrm>
    </dsp:sp>
    <dsp:sp modelId="{4EBCDF23-72A6-FF4A-9590-CCE3C8EB3158}">
      <dsp:nvSpPr>
        <dsp:cNvPr id="0" name=""/>
        <dsp:cNvSpPr/>
      </dsp:nvSpPr>
      <dsp:spPr>
        <a:xfrm>
          <a:off x="4971343" y="1951636"/>
          <a:ext cx="1658121" cy="1674870"/>
        </a:xfrm>
        <a:prstGeom prst="roundRect">
          <a:avLst/>
        </a:prstGeom>
        <a:solidFill>
          <a:schemeClr val="accent1">
            <a:shade val="80000"/>
            <a:hueOff val="97636"/>
            <a:satOff val="-440"/>
            <a:lumOff val="13167"/>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CFBE3519-AFB4-404D-96EA-B59EDBDDCC42}">
      <dsp:nvSpPr>
        <dsp:cNvPr id="0" name=""/>
        <dsp:cNvSpPr/>
      </dsp:nvSpPr>
      <dsp:spPr>
        <a:xfrm>
          <a:off x="2926327" y="3902860"/>
          <a:ext cx="3703137" cy="1674870"/>
        </a:xfrm>
        <a:prstGeom prst="roundRect">
          <a:avLst/>
        </a:prstGeom>
        <a:solidFill>
          <a:srgbClr val="78CEDA"/>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Helvetica"/>
            </a:rPr>
            <a:t>Helps ensure that children have high-quality learning opportunities so that more children are ready for success in school and life.</a:t>
          </a:r>
          <a:endParaRPr lang="en-US" sz="1900" kern="1200" dirty="0">
            <a:latin typeface="+mn-lt"/>
            <a:cs typeface="Helvetica"/>
          </a:endParaRPr>
        </a:p>
      </dsp:txBody>
      <dsp:txXfrm>
        <a:off x="3008087" y="3984620"/>
        <a:ext cx="3539617" cy="1511350"/>
      </dsp:txXfrm>
    </dsp:sp>
    <dsp:sp modelId="{C5E17B3D-1094-394B-84E4-985D4BFD34B1}">
      <dsp:nvSpPr>
        <dsp:cNvPr id="0" name=""/>
        <dsp:cNvSpPr/>
      </dsp:nvSpPr>
      <dsp:spPr>
        <a:xfrm>
          <a:off x="1102393" y="3902860"/>
          <a:ext cx="1658121" cy="1674870"/>
        </a:xfrm>
        <a:prstGeom prst="roundRect">
          <a:avLst/>
        </a:prstGeom>
        <a:solidFill>
          <a:srgbClr val="78CEDA"/>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smtClean="0"/>
              <a:t>Oregon Community Foundation P-3</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EFF9E99-06A9-48A1-B219-45BFD0394B3F}" type="datetimeFigureOut">
              <a:rPr lang="en-US" smtClean="0"/>
              <a:pPr/>
              <a:t>10/16/2013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3501967-FC80-478E-8FE4-5A3D372FCFF7}" type="slidenum">
              <a:rPr lang="en-US" smtClean="0"/>
              <a:pPr/>
              <a:t>‹#›</a:t>
            </a:fld>
            <a:endParaRPr lang="en-US"/>
          </a:p>
        </p:txBody>
      </p:sp>
    </p:spTree>
    <p:extLst>
      <p:ext uri="{BB962C8B-B14F-4D97-AF65-F5344CB8AC3E}">
        <p14:creationId xmlns:p14="http://schemas.microsoft.com/office/powerpoint/2010/main" val="270166686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smtClean="0"/>
              <a:t>Oregon Community Foundation P-3</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FC518F9-9F43-FE40-A59F-3F9B284FF788}" type="datetimeFigureOut">
              <a:rPr lang="en-US" smtClean="0"/>
              <a:pPr/>
              <a:t>10/16/2013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28DB3F6-F98B-F84B-888C-D03793441129}" type="slidenum">
              <a:rPr lang="en-US" smtClean="0"/>
              <a:pPr/>
              <a:t>‹#›</a:t>
            </a:fld>
            <a:endParaRPr lang="en-US"/>
          </a:p>
        </p:txBody>
      </p:sp>
    </p:spTree>
    <p:extLst>
      <p:ext uri="{BB962C8B-B14F-4D97-AF65-F5344CB8AC3E}">
        <p14:creationId xmlns:p14="http://schemas.microsoft.com/office/powerpoint/2010/main" val="2725546573"/>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DB3F6-F98B-F84B-888C-D03793441129}"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Oregon Community Foundation P-3</a:t>
            </a:r>
            <a:endParaRPr lang="en-US"/>
          </a:p>
        </p:txBody>
      </p:sp>
    </p:spTree>
    <p:extLst>
      <p:ext uri="{BB962C8B-B14F-4D97-AF65-F5344CB8AC3E}">
        <p14:creationId xmlns:p14="http://schemas.microsoft.com/office/powerpoint/2010/main" val="248467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Statewide Assessment Window</a:t>
            </a:r>
          </a:p>
          <a:p>
            <a:r>
              <a:rPr lang="en-US" b="0" u="none" dirty="0" smtClean="0"/>
              <a:t>Schools are required to impose their own 6 week window within the wider statewide window.  To get a true picture of a child’s learning and development at kindergarten entry, it is imperative that the assessment is administered in the first 6 weeks.</a:t>
            </a:r>
          </a:p>
          <a:p>
            <a:endParaRPr lang="en-US" b="1" u="sng" dirty="0" smtClean="0"/>
          </a:p>
          <a:p>
            <a:r>
              <a:rPr lang="en-US" b="1" u="sng" dirty="0" smtClean="0"/>
              <a:t>Test Specs</a:t>
            </a:r>
          </a:p>
          <a:p>
            <a:r>
              <a:rPr lang="en-US" dirty="0" smtClean="0"/>
              <a:t>While we cannot share items on the actual kindergarten assessment, we are excited to announce that the Kindergarten Assessment Test Specifications and Blueprints document has been posted on the ODE website.  The Specifications are designed for educators administering the 2013-2014 Oregon Kindergarten Assessment and the general public who are interested in understanding the content being assessed and the format criteria used.   You can review the Specifications document that is now posted on the ODE Website at http://www.ode.state.or.us/search/page/?id=496.  In addition, we are working on a one-two page document that is more accessible for parents and community partners. </a:t>
            </a:r>
          </a:p>
          <a:p>
            <a:endParaRPr lang="en-US" dirty="0" smtClean="0"/>
          </a:p>
          <a:p>
            <a:r>
              <a:rPr lang="en-US" b="1" u="sng" dirty="0" smtClean="0"/>
              <a:t>Data</a:t>
            </a:r>
            <a:r>
              <a:rPr lang="en-US" b="1" u="sng" baseline="0" dirty="0" smtClean="0"/>
              <a:t> Entry Deadline</a:t>
            </a:r>
            <a:endParaRPr lang="en-US" b="1" u="sng" dirty="0" smtClean="0"/>
          </a:p>
          <a:p>
            <a:r>
              <a:rPr lang="en-US" dirty="0" smtClean="0"/>
              <a:t>The data is due to be submitted to ODE by November 1, 2013</a:t>
            </a:r>
          </a:p>
          <a:p>
            <a:endParaRPr lang="en-US" dirty="0" smtClean="0"/>
          </a:p>
          <a:p>
            <a:r>
              <a:rPr lang="en-US" b="1" u="sng" dirty="0" smtClean="0"/>
              <a:t>November KA Interpretive Panel</a:t>
            </a:r>
          </a:p>
          <a:p>
            <a:r>
              <a:rPr lang="en-US" dirty="0" smtClean="0"/>
              <a:t>In November, we will host</a:t>
            </a:r>
            <a:r>
              <a:rPr lang="en-US" baseline="0" dirty="0" smtClean="0"/>
              <a:t> </a:t>
            </a:r>
            <a:r>
              <a:rPr lang="en-US" dirty="0" smtClean="0"/>
              <a:t>a Kindergarten Assessment Interpretive Panel.  This panel will include K-3 teachers, researchers, ODE Staff, special education, ELL, and  early learning partners. </a:t>
            </a:r>
          </a:p>
          <a:p>
            <a:r>
              <a:rPr lang="en-US" dirty="0" smtClean="0"/>
              <a:t>Draft guidelines for the interpretation of KA results at the state, hub, district, school, classroom and individual student levels.</a:t>
            </a:r>
          </a:p>
          <a:p>
            <a:r>
              <a:rPr lang="en-US" dirty="0" smtClean="0"/>
              <a:t>o             What interpretations and uses of KA scores are valid?</a:t>
            </a:r>
          </a:p>
          <a:p>
            <a:r>
              <a:rPr lang="en-US" dirty="0" smtClean="0"/>
              <a:t>o             Should readiness standards be developed, and if so, how should they be used?</a:t>
            </a:r>
          </a:p>
          <a:p>
            <a:r>
              <a:rPr lang="en-US" dirty="0" smtClean="0"/>
              <a:t>o             What are the purposes of the KA?</a:t>
            </a:r>
          </a:p>
          <a:p>
            <a:r>
              <a:rPr lang="en-US" dirty="0" smtClean="0"/>
              <a:t>Provide guidance for report design at the state, hub, district, school, classroom and student levels</a:t>
            </a:r>
          </a:p>
          <a:p>
            <a:r>
              <a:rPr lang="en-US" dirty="0" smtClean="0"/>
              <a:t>Provide advice on standard-setting purposes and procedures (if this is the direction endorsed by the group)</a:t>
            </a:r>
          </a:p>
          <a:p>
            <a:r>
              <a:rPr lang="en-US" dirty="0" smtClean="0"/>
              <a:t>Identify additional information or changes in the measures that would help make the KA useful for various stakeholders</a:t>
            </a:r>
          </a:p>
          <a:p>
            <a:endParaRPr lang="en-US" dirty="0" smtClean="0"/>
          </a:p>
          <a:p>
            <a:endParaRPr lang="en-US" dirty="0" smtClean="0"/>
          </a:p>
          <a:p>
            <a:r>
              <a:rPr lang="en-US" b="1" u="sng" dirty="0" smtClean="0"/>
              <a:t>Report Back to districts (December)</a:t>
            </a:r>
          </a:p>
          <a:p>
            <a:r>
              <a:rPr lang="en-US" dirty="0" smtClean="0"/>
              <a:t>We anticipate</a:t>
            </a:r>
            <a:r>
              <a:rPr lang="en-US" baseline="0" dirty="0" smtClean="0"/>
              <a:t> having</a:t>
            </a:r>
            <a:r>
              <a:rPr lang="en-US" dirty="0" smtClean="0"/>
              <a:t> initial reports back to districts in December.  Some of this will hinge on how clean the data is.  Given that this is an Operational Field Test year and the fact that we don’t have other years to compare to, this year reporting will be norm.</a:t>
            </a:r>
            <a:r>
              <a:rPr lang="en-US" baseline="0" dirty="0" smtClean="0"/>
              <a:t> </a:t>
            </a:r>
            <a:r>
              <a:rPr lang="en-US" dirty="0" smtClean="0"/>
              <a:t>The norm-referenced reporting can show how students/schools/districts performed as compared to peers who took the same assessment.  We could report scores as a percentile ranking.</a:t>
            </a:r>
          </a:p>
          <a:p>
            <a:endParaRPr lang="en-US" dirty="0" smtClean="0"/>
          </a:p>
          <a:p>
            <a:r>
              <a:rPr lang="en-US" b="1" u="sng" dirty="0" smtClean="0"/>
              <a:t>State</a:t>
            </a:r>
            <a:r>
              <a:rPr lang="en-US" b="1" u="sng" baseline="0" dirty="0" smtClean="0"/>
              <a:t> Report (</a:t>
            </a:r>
            <a:r>
              <a:rPr lang="en-US" b="1" u="sng" dirty="0" smtClean="0"/>
              <a:t>January)</a:t>
            </a:r>
            <a:r>
              <a:rPr lang="en-US" dirty="0" smtClean="0"/>
              <a:t> </a:t>
            </a:r>
          </a:p>
          <a:p>
            <a:r>
              <a:rPr lang="en-US" dirty="0" smtClean="0"/>
              <a:t>State</a:t>
            </a:r>
            <a:r>
              <a:rPr lang="en-US" baseline="0" dirty="0" smtClean="0"/>
              <a:t> Norms</a:t>
            </a:r>
          </a:p>
          <a:p>
            <a:endParaRPr lang="en-US" dirty="0" smtClean="0"/>
          </a:p>
          <a:p>
            <a:r>
              <a:rPr lang="en-US" b="1" u="sng" dirty="0" smtClean="0"/>
              <a:t>HUBS</a:t>
            </a:r>
            <a:r>
              <a:rPr lang="en-US" b="1" u="sng" baseline="0" dirty="0" smtClean="0"/>
              <a:t>/Regional Report (</a:t>
            </a:r>
            <a:r>
              <a:rPr lang="en-US" b="1" u="sng" dirty="0" smtClean="0"/>
              <a:t>February)</a:t>
            </a:r>
          </a:p>
          <a:p>
            <a:r>
              <a:rPr lang="en-US" dirty="0" smtClean="0"/>
              <a:t>For the February report, we can share how regions and hubs compare to the state norms.</a:t>
            </a:r>
          </a:p>
          <a:p>
            <a:endParaRPr lang="en-US" dirty="0" smtClean="0"/>
          </a:p>
          <a:p>
            <a:r>
              <a:rPr lang="en-US" dirty="0" smtClean="0"/>
              <a:t>The norm-referenced reporting would show how students/schools/districts performed as compared to peers who took the same assessment.  We could report scores as a percentile ranking.</a:t>
            </a:r>
          </a:p>
          <a:p>
            <a:endParaRPr lang="en-US" dirty="0" smtClean="0"/>
          </a:p>
          <a:p>
            <a:endParaRPr lang="en-US" dirty="0" smtClean="0"/>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18</a:t>
            </a:fld>
            <a:endParaRPr lang="en-US"/>
          </a:p>
        </p:txBody>
      </p:sp>
    </p:spTree>
    <p:extLst>
      <p:ext uri="{BB962C8B-B14F-4D97-AF65-F5344CB8AC3E}">
        <p14:creationId xmlns:p14="http://schemas.microsoft.com/office/powerpoint/2010/main" val="409845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19</a:t>
            </a:fld>
            <a:endParaRPr lang="en-US"/>
          </a:p>
        </p:txBody>
      </p:sp>
    </p:spTree>
    <p:extLst>
      <p:ext uri="{BB962C8B-B14F-4D97-AF65-F5344CB8AC3E}">
        <p14:creationId xmlns:p14="http://schemas.microsoft.com/office/powerpoint/2010/main" val="174922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20</a:t>
            </a:fld>
            <a:endParaRPr lang="en-US"/>
          </a:p>
        </p:txBody>
      </p:sp>
    </p:spTree>
    <p:extLst>
      <p:ext uri="{BB962C8B-B14F-4D97-AF65-F5344CB8AC3E}">
        <p14:creationId xmlns:p14="http://schemas.microsoft.com/office/powerpoint/2010/main" val="209789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QRIS aligns with Oregon’s priorities for young children: Helping Oregon’s children enter Kindergarten ready to succeed, ensuring that parents have the support and resources to create a positive family environment, and streamlining pockets of services under one umbrella for parents and families.</a:t>
            </a:r>
          </a:p>
          <a:p>
            <a:endParaRPr lang="en-US" dirty="0"/>
          </a:p>
        </p:txBody>
      </p:sp>
      <p:sp>
        <p:nvSpPr>
          <p:cNvPr id="4" name="Header Placeholder 3"/>
          <p:cNvSpPr>
            <a:spLocks noGrp="1"/>
          </p:cNvSpPr>
          <p:nvPr>
            <p:ph type="hdr" sz="quarter" idx="10"/>
          </p:nvPr>
        </p:nvSpPr>
        <p:spPr/>
        <p:txBody>
          <a:bodyPr/>
          <a:lstStyle/>
          <a:p>
            <a:r>
              <a:rPr lang="en-US" smtClean="0"/>
              <a:t>OAEYC Conference</a:t>
            </a:r>
            <a:endParaRPr lang="en-US"/>
          </a:p>
        </p:txBody>
      </p:sp>
      <p:sp>
        <p:nvSpPr>
          <p:cNvPr id="5" name="Date Placeholder 4"/>
          <p:cNvSpPr>
            <a:spLocks noGrp="1"/>
          </p:cNvSpPr>
          <p:nvPr>
            <p:ph type="dt" idx="11"/>
          </p:nvPr>
        </p:nvSpPr>
        <p:spPr/>
        <p:txBody>
          <a:bodyPr/>
          <a:lstStyle/>
          <a:p>
            <a:fld id="{A57C1F6A-C14B-4500-AFAA-552C9128C7C5}" type="datetime1">
              <a:rPr lang="en-US" smtClean="0"/>
              <a:t>10/16/2013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28DB3F6-F98B-F84B-888C-D03793441129}" type="slidenum">
              <a:rPr lang="en-US" smtClean="0"/>
              <a:pPr/>
              <a:t>21</a:t>
            </a:fld>
            <a:endParaRPr lang="en-US"/>
          </a:p>
        </p:txBody>
      </p:sp>
    </p:spTree>
    <p:extLst>
      <p:ext uri="{BB962C8B-B14F-4D97-AF65-F5344CB8AC3E}">
        <p14:creationId xmlns:p14="http://schemas.microsoft.com/office/powerpoint/2010/main" val="424828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406400" y="696913"/>
            <a:ext cx="6197600" cy="3486150"/>
          </a:xfrm>
          <a:ln/>
        </p:spPr>
      </p:sp>
      <p:sp>
        <p:nvSpPr>
          <p:cNvPr id="64515"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23</a:t>
            </a:fld>
            <a:endParaRPr lang="en-US"/>
          </a:p>
        </p:txBody>
      </p:sp>
    </p:spTree>
    <p:extLst>
      <p:ext uri="{BB962C8B-B14F-4D97-AF65-F5344CB8AC3E}">
        <p14:creationId xmlns:p14="http://schemas.microsoft.com/office/powerpoint/2010/main" val="339127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24</a:t>
            </a:fld>
            <a:endParaRPr lang="en-US"/>
          </a:p>
        </p:txBody>
      </p:sp>
    </p:spTree>
    <p:extLst>
      <p:ext uri="{BB962C8B-B14F-4D97-AF65-F5344CB8AC3E}">
        <p14:creationId xmlns:p14="http://schemas.microsoft.com/office/powerpoint/2010/main" val="3587674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Oregon’s QRIS provides participating programs with a star rating that communicates their level of quality they have demonstrated. Programs in four regions are currently eligible to apply for a star rating. We are thrilled to be announcing today the first quality rated programs in Oregon !  </a:t>
            </a:r>
          </a:p>
          <a:p>
            <a:endParaRPr lang="en-US" dirty="0"/>
          </a:p>
        </p:txBody>
      </p:sp>
      <p:sp>
        <p:nvSpPr>
          <p:cNvPr id="4" name="Header Placeholder 3"/>
          <p:cNvSpPr>
            <a:spLocks noGrp="1"/>
          </p:cNvSpPr>
          <p:nvPr>
            <p:ph type="hdr" sz="quarter" idx="10"/>
          </p:nvPr>
        </p:nvSpPr>
        <p:spPr/>
        <p:txBody>
          <a:bodyPr/>
          <a:lstStyle/>
          <a:p>
            <a:r>
              <a:rPr lang="en-US" smtClean="0"/>
              <a:t>OAEYC Conference</a:t>
            </a:r>
            <a:endParaRPr lang="en-US"/>
          </a:p>
        </p:txBody>
      </p:sp>
      <p:sp>
        <p:nvSpPr>
          <p:cNvPr id="5" name="Date Placeholder 4"/>
          <p:cNvSpPr>
            <a:spLocks noGrp="1"/>
          </p:cNvSpPr>
          <p:nvPr>
            <p:ph type="dt" idx="11"/>
          </p:nvPr>
        </p:nvSpPr>
        <p:spPr/>
        <p:txBody>
          <a:bodyPr/>
          <a:lstStyle/>
          <a:p>
            <a:fld id="{CF894CB1-52B5-4DCF-8184-2DED316EBD65}" type="datetime1">
              <a:rPr lang="en-US" smtClean="0"/>
              <a:t>10/16/2013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28DB3F6-F98B-F84B-888C-D03793441129}" type="slidenum">
              <a:rPr lang="en-US" smtClean="0"/>
              <a:pPr/>
              <a:t>27</a:t>
            </a:fld>
            <a:endParaRPr lang="en-US"/>
          </a:p>
        </p:txBody>
      </p:sp>
    </p:spTree>
    <p:extLst>
      <p:ext uri="{BB962C8B-B14F-4D97-AF65-F5344CB8AC3E}">
        <p14:creationId xmlns:p14="http://schemas.microsoft.com/office/powerpoint/2010/main" val="1301896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28</a:t>
            </a:fld>
            <a:endParaRPr lang="en-US"/>
          </a:p>
        </p:txBody>
      </p:sp>
    </p:spTree>
    <p:extLst>
      <p:ext uri="{BB962C8B-B14F-4D97-AF65-F5344CB8AC3E}">
        <p14:creationId xmlns:p14="http://schemas.microsoft.com/office/powerpoint/2010/main" val="174922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start, let’s look at a high-level visual of early learning in Oregon. The Oregon early learning system continuum</a:t>
            </a:r>
            <a:r>
              <a:rPr lang="en-US" sz="1200" kern="1200" baseline="0" dirty="0" smtClean="0">
                <a:solidFill>
                  <a:schemeClr val="tx1"/>
                </a:solidFill>
                <a:effectLst/>
                <a:latin typeface="+mn-lt"/>
                <a:ea typeface="+mn-ea"/>
                <a:cs typeface="+mn-cs"/>
              </a:rPr>
              <a:t> – ensuring high-quality experiences in all early childhood settings. This continuum is the path for not only getting children ready for Kindergarten, but mapping the course for health care in early learning services.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 time a child is born, to the first 1000 days, to first walking in that Kindergarten classroom, it’s my job to ensure Oregon children have high-quality experiences in every setting they encounter. These settings are what molds their healthy well-being, their future, their readiness, and their ability to meet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grade reading goals.</a:t>
            </a:r>
          </a:p>
          <a:p>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2</a:t>
            </a:fld>
            <a:endParaRPr lang="en-US"/>
          </a:p>
        </p:txBody>
      </p:sp>
    </p:spTree>
    <p:extLst>
      <p:ext uri="{BB962C8B-B14F-4D97-AF65-F5344CB8AC3E}">
        <p14:creationId xmlns:p14="http://schemas.microsoft.com/office/powerpoint/2010/main" val="295551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We’ve applied these challenges and realities to our vision. Oregon</a:t>
            </a:r>
            <a:r>
              <a:rPr lang="en-US" sz="1200" kern="1200" baseline="0" dirty="0" smtClean="0">
                <a:solidFill>
                  <a:schemeClr val="tx1"/>
                </a:solidFill>
                <a:effectLst/>
                <a:latin typeface="+mn-lt"/>
                <a:ea typeface="+mn-ea"/>
                <a:cs typeface="+mn-cs"/>
              </a:rPr>
              <a:t> Governor Kitzhaber’s vision and o</a:t>
            </a:r>
            <a:r>
              <a:rPr lang="en-US" sz="1200" kern="1200" dirty="0" smtClean="0">
                <a:solidFill>
                  <a:schemeClr val="tx1"/>
                </a:solidFill>
                <a:effectLst/>
                <a:latin typeface="+mn-lt"/>
                <a:ea typeface="+mn-ea"/>
                <a:cs typeface="+mn-cs"/>
              </a:rPr>
              <a:t>ur</a:t>
            </a:r>
            <a:r>
              <a:rPr lang="en-US" sz="1200" kern="1200" baseline="0" dirty="0" smtClean="0">
                <a:solidFill>
                  <a:schemeClr val="tx1"/>
                </a:solidFill>
                <a:effectLst/>
                <a:latin typeface="+mn-lt"/>
                <a:ea typeface="+mn-ea"/>
                <a:cs typeface="+mn-cs"/>
              </a:rPr>
              <a:t> vision is </a:t>
            </a:r>
            <a:r>
              <a:rPr lang="en-US" sz="1200" kern="1200" dirty="0" smtClean="0">
                <a:solidFill>
                  <a:schemeClr val="tx1"/>
                </a:solidFill>
                <a:effectLst/>
                <a:latin typeface="+mn-lt"/>
                <a:ea typeface="+mn-ea"/>
                <a:cs typeface="+mn-cs"/>
              </a:rPr>
              <a:t>the lifeblood of what we’re doing [Refer to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Governor</a:t>
            </a:r>
            <a:r>
              <a:rPr lang="en-US" sz="1200" b="1" kern="1200" baseline="0" dirty="0" smtClean="0">
                <a:solidFill>
                  <a:schemeClr val="tx1"/>
                </a:solidFill>
                <a:effectLst/>
                <a:latin typeface="+mn-lt"/>
                <a:ea typeface="+mn-ea"/>
                <a:cs typeface="+mn-cs"/>
              </a:rPr>
              <a:t> Kitzhaber is also a doctor </a:t>
            </a:r>
            <a:r>
              <a:rPr lang="en-US" sz="1200" kern="1200" baseline="0" dirty="0" smtClean="0">
                <a:solidFill>
                  <a:schemeClr val="tx1"/>
                </a:solidFill>
                <a:effectLst/>
                <a:latin typeface="+mn-lt"/>
                <a:ea typeface="+mn-ea"/>
                <a:cs typeface="+mn-cs"/>
              </a:rPr>
              <a:t>and has made the connection between health and education a top priority – to help support his vision. Through this, programs in health, education, and human services come together under the early learning system umbrella.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8DB3F6-F98B-F84B-888C-D03793441129}"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Oregon Community Foundation P-3</a:t>
            </a:r>
            <a:endParaRPr lang="en-US"/>
          </a:p>
        </p:txBody>
      </p:sp>
    </p:spTree>
    <p:extLst>
      <p:ext uri="{BB962C8B-B14F-4D97-AF65-F5344CB8AC3E}">
        <p14:creationId xmlns:p14="http://schemas.microsoft.com/office/powerpoint/2010/main" val="77830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beginning to implement two years worth of policy ideas and planning. A big step in that direction is changing our structure. </a:t>
            </a:r>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4</a:t>
            </a:fld>
            <a:endParaRPr lang="en-US"/>
          </a:p>
        </p:txBody>
      </p:sp>
    </p:spTree>
    <p:extLst>
      <p:ext uri="{BB962C8B-B14F-4D97-AF65-F5344CB8AC3E}">
        <p14:creationId xmlns:p14="http://schemas.microsoft.com/office/powerpoint/2010/main" val="337249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and foremost, the success of Oregon’s Early Learning System relies on</a:t>
            </a:r>
            <a:r>
              <a:rPr lang="en-US" sz="1200" kern="1200" dirty="0" smtClean="0">
                <a:solidFill>
                  <a:schemeClr val="tx1"/>
                </a:solidFill>
                <a:effectLst/>
                <a:latin typeface="+mn-lt"/>
                <a:ea typeface="+mn-ea"/>
                <a:cs typeface="+mn-cs"/>
              </a:rPr>
              <a:t> connecting our programs to healthcare for</a:t>
            </a:r>
            <a:r>
              <a:rPr lang="en-US" sz="1200" kern="1200" baseline="0" dirty="0" smtClean="0">
                <a:solidFill>
                  <a:schemeClr val="tx1"/>
                </a:solidFill>
                <a:effectLst/>
                <a:latin typeface="+mn-lt"/>
                <a:ea typeface="+mn-ea"/>
                <a:cs typeface="+mn-cs"/>
              </a:rPr>
              <a:t> Oregon children</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endParaRPr kumimoji="0" lang="en-US" sz="2000" b="1" i="0" u="none" strike="noStrike" kern="1200" cap="none" spc="0" normalizeH="0" baseline="0" noProof="0" dirty="0" smtClean="0">
              <a:ln>
                <a:noFill/>
              </a:ln>
              <a:solidFill>
                <a:srgbClr val="000000">
                  <a:lumMod val="65000"/>
                  <a:lumOff val="35000"/>
                </a:srgbClr>
              </a:solidFill>
              <a:effectLst/>
              <a:uLnTx/>
              <a:uFillTx/>
              <a:latin typeface="Corbel"/>
              <a:ea typeface="+mn-ea"/>
              <a:cs typeface="+mn-cs"/>
            </a:endParaRPr>
          </a:p>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2000" b="1" i="0" u="none" strike="noStrike" kern="1200" cap="none" spc="0" normalizeH="0" baseline="0" noProof="0" dirty="0" smtClean="0">
                <a:ln>
                  <a:noFill/>
                </a:ln>
                <a:solidFill>
                  <a:srgbClr val="000000">
                    <a:lumMod val="65000"/>
                    <a:lumOff val="35000"/>
                  </a:srgbClr>
                </a:solidFill>
                <a:effectLst/>
                <a:uLnTx/>
                <a:uFillTx/>
                <a:latin typeface="Corbel"/>
                <a:ea typeface="+mn-ea"/>
                <a:cs typeface="+mn-cs"/>
              </a:rPr>
              <a:t>The Early Learning System is the bridge between healthcare and K-3 and K-12 education:</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2" pitchFamily="18" charset="2"/>
              <a:buChar char=""/>
              <a:tabLst/>
              <a:defRPr/>
            </a:pPr>
            <a:r>
              <a:rPr kumimoji="0" lang="en-US" sz="1800" b="0" i="0" u="none" strike="noStrike" kern="1200" cap="none" spc="0" normalizeH="0" baseline="0" noProof="0" dirty="0" smtClean="0">
                <a:ln>
                  <a:noFill/>
                </a:ln>
                <a:solidFill>
                  <a:srgbClr val="000000">
                    <a:lumMod val="65000"/>
                    <a:lumOff val="35000"/>
                  </a:srgbClr>
                </a:solidFill>
                <a:effectLst/>
                <a:uLnTx/>
                <a:uFillTx/>
                <a:latin typeface="Corbel"/>
                <a:ea typeface="+mn-ea"/>
                <a:cs typeface="+mn-cs"/>
              </a:rPr>
              <a:t>Joint governance through ELC/Oregon Health Policy Board joint subcommittee</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2" pitchFamily="18" charset="2"/>
              <a:buChar char=""/>
              <a:tabLst/>
              <a:defRPr/>
            </a:pPr>
            <a:r>
              <a:rPr kumimoji="0" lang="en-US" sz="1800" b="0" i="0" u="none" strike="noStrike" kern="1200" cap="none" spc="0" normalizeH="0" baseline="0" noProof="0" dirty="0" smtClean="0">
                <a:ln>
                  <a:noFill/>
                </a:ln>
                <a:solidFill>
                  <a:srgbClr val="000000">
                    <a:lumMod val="65000"/>
                    <a:lumOff val="35000"/>
                  </a:srgbClr>
                </a:solidFill>
                <a:effectLst/>
                <a:uLnTx/>
                <a:uFillTx/>
                <a:latin typeface="Corbel"/>
                <a:ea typeface="+mn-ea"/>
                <a:cs typeface="+mn-cs"/>
              </a:rPr>
              <a:t>Shared goals &amp; metrics across early learning programs with health programs</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2" pitchFamily="18" charset="2"/>
              <a:buChar char=""/>
              <a:tabLst/>
              <a:defRPr/>
            </a:pPr>
            <a:r>
              <a:rPr kumimoji="0" lang="en-US" sz="1800" b="0" i="0" u="none" strike="noStrike" kern="1200" cap="none" spc="0" normalizeH="0" baseline="0" noProof="0" dirty="0" smtClean="0">
                <a:ln>
                  <a:noFill/>
                </a:ln>
                <a:solidFill>
                  <a:srgbClr val="000000">
                    <a:lumMod val="65000"/>
                    <a:lumOff val="35000"/>
                  </a:srgbClr>
                </a:solidFill>
                <a:effectLst/>
                <a:uLnTx/>
                <a:uFillTx/>
                <a:latin typeface="Corbel"/>
                <a:ea typeface="+mn-ea"/>
                <a:cs typeface="+mn-cs"/>
              </a:rPr>
              <a:t>Early Identification and screening priorities</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2" pitchFamily="18" charset="2"/>
              <a:buChar char=""/>
              <a:tabLst/>
              <a:defRPr/>
            </a:pPr>
            <a:r>
              <a:rPr kumimoji="0" lang="en-US" sz="1800" b="0" i="0" u="none" strike="noStrike" kern="1200" cap="none" spc="0" normalizeH="0" baseline="0" noProof="0" dirty="0" smtClean="0">
                <a:ln>
                  <a:noFill/>
                </a:ln>
                <a:solidFill>
                  <a:srgbClr val="000000">
                    <a:lumMod val="65000"/>
                    <a:lumOff val="35000"/>
                  </a:srgbClr>
                </a:solidFill>
                <a:effectLst/>
                <a:uLnTx/>
                <a:uFillTx/>
                <a:latin typeface="Corbel"/>
                <a:ea typeface="+mn-ea"/>
                <a:cs typeface="+mn-cs"/>
              </a:rPr>
              <a:t>Referral and care coordination</a:t>
            </a:r>
          </a:p>
          <a:p>
            <a:endParaRPr lang="en-US" dirty="0"/>
          </a:p>
        </p:txBody>
      </p:sp>
      <p:sp>
        <p:nvSpPr>
          <p:cNvPr id="4" name="Slide Number Placeholder 3"/>
          <p:cNvSpPr>
            <a:spLocks noGrp="1"/>
          </p:cNvSpPr>
          <p:nvPr>
            <p:ph type="sldNum" sz="quarter" idx="10"/>
          </p:nvPr>
        </p:nvSpPr>
        <p:spPr/>
        <p:txBody>
          <a:bodyPr/>
          <a:lstStyle/>
          <a:p>
            <a:fld id="{128DB3F6-F98B-F84B-888C-D03793441129}"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Oregon Community Foundation P-3</a:t>
            </a:r>
            <a:endParaRPr lang="en-US"/>
          </a:p>
        </p:txBody>
      </p:sp>
    </p:spTree>
    <p:extLst>
      <p:ext uri="{BB962C8B-B14F-4D97-AF65-F5344CB8AC3E}">
        <p14:creationId xmlns:p14="http://schemas.microsoft.com/office/powerpoint/2010/main" val="106650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Hubs are the glue that brings community services together in a coordinated fashion. It’s accomplished by bridging healthcare and education; creating a comprehensive children’s budget, and collectively sharing outcomes (through accountability) for Oregon’s children.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Reaching the</a:t>
            </a:r>
            <a:r>
              <a:rPr lang="en-US" b="1" baseline="0" dirty="0" smtClean="0"/>
              <a:t> most at-risk, and supporting diverse communities: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Making Hubs a reality represents a new approach to reaching the highest-risk children.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We are facilitating the conversation, bringing parents and families to the table. Communities know best.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We will provide guidance, technical assistance, and data as communities identify children and families at the highest risk.</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We will help communities connect to share success stories and identify models to move this work forward.</a:t>
            </a:r>
            <a:endParaRPr lang="en-US" b="0" dirty="0" smtClean="0"/>
          </a:p>
          <a:p>
            <a:endParaRPr lang="en-US" dirty="0"/>
          </a:p>
        </p:txBody>
      </p:sp>
      <p:sp>
        <p:nvSpPr>
          <p:cNvPr id="4" name="Slide Number Placeholder 3"/>
          <p:cNvSpPr>
            <a:spLocks noGrp="1"/>
          </p:cNvSpPr>
          <p:nvPr>
            <p:ph type="sldNum" sz="quarter" idx="10"/>
          </p:nvPr>
        </p:nvSpPr>
        <p:spPr/>
        <p:txBody>
          <a:bodyPr/>
          <a:lstStyle/>
          <a:p>
            <a:fld id="{128DB3F6-F98B-F84B-888C-D03793441129}" type="slidenum">
              <a:rPr lang="en-US" smtClean="0"/>
              <a:pPr/>
              <a:t>7</a:t>
            </a:fld>
            <a:endParaRPr lang="en-US"/>
          </a:p>
        </p:txBody>
      </p:sp>
      <p:sp>
        <p:nvSpPr>
          <p:cNvPr id="5" name="Header Placeholder 4"/>
          <p:cNvSpPr>
            <a:spLocks noGrp="1"/>
          </p:cNvSpPr>
          <p:nvPr>
            <p:ph type="hdr" sz="quarter" idx="11"/>
          </p:nvPr>
        </p:nvSpPr>
        <p:spPr/>
        <p:txBody>
          <a:bodyPr/>
          <a:lstStyle/>
          <a:p>
            <a:r>
              <a:rPr lang="en-US" smtClean="0"/>
              <a:t>Oregon Community Foundation P-3</a:t>
            </a:r>
            <a:endParaRPr lang="en-US"/>
          </a:p>
        </p:txBody>
      </p:sp>
    </p:spTree>
    <p:extLst>
      <p:ext uri="{BB962C8B-B14F-4D97-AF65-F5344CB8AC3E}">
        <p14:creationId xmlns:p14="http://schemas.microsoft.com/office/powerpoint/2010/main" val="173922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 we need to be improving child care so that parents have options, can differentiate between what’s quality, and that child care providers are receiving the training and professional development they need to continue to improve [refer to IMPROVING CHILD CARE SLIDE].</a:t>
            </a:r>
            <a:endParaRPr lang="en-US" b="1" dirty="0" smtClean="0"/>
          </a:p>
          <a:p>
            <a:pPr marL="0" indent="0">
              <a:buNone/>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Research shows professional</a:t>
            </a:r>
            <a:r>
              <a:rPr lang="en-US" sz="1200" baseline="0" dirty="0" smtClean="0"/>
              <a:t> development</a:t>
            </a:r>
            <a:r>
              <a:rPr lang="en-US" sz="1200" dirty="0" smtClean="0"/>
              <a:t> assistance helps providers improve the quality of their programs. And when more young children are ready for school, we all benefit.</a:t>
            </a:r>
          </a:p>
          <a:p>
            <a:pPr marL="0" indent="0">
              <a:buNone/>
            </a:pPr>
            <a:endParaRPr lang="en-US" dirty="0"/>
          </a:p>
        </p:txBody>
      </p:sp>
      <p:sp>
        <p:nvSpPr>
          <p:cNvPr id="4" name="Slide Number Placeholder 3"/>
          <p:cNvSpPr>
            <a:spLocks noGrp="1"/>
          </p:cNvSpPr>
          <p:nvPr>
            <p:ph type="sldNum" sz="quarter" idx="10"/>
          </p:nvPr>
        </p:nvSpPr>
        <p:spPr/>
        <p:txBody>
          <a:bodyPr/>
          <a:lstStyle/>
          <a:p>
            <a:fld id="{128DB3F6-F98B-F84B-888C-D03793441129}" type="slidenum">
              <a:rPr lang="en-US" smtClean="0"/>
              <a:pPr/>
              <a:t>12</a:t>
            </a:fld>
            <a:endParaRPr lang="en-US"/>
          </a:p>
        </p:txBody>
      </p:sp>
    </p:spTree>
    <p:extLst>
      <p:ext uri="{BB962C8B-B14F-4D97-AF65-F5344CB8AC3E}">
        <p14:creationId xmlns:p14="http://schemas.microsoft.com/office/powerpoint/2010/main" val="223900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HB 4165</a:t>
            </a:r>
          </a:p>
          <a:p>
            <a:r>
              <a:rPr lang="en-US" dirty="0" smtClean="0"/>
              <a:t>Assembled a workgroup, November 2011</a:t>
            </a:r>
          </a:p>
          <a:p>
            <a:r>
              <a:rPr lang="en-US" dirty="0" smtClean="0"/>
              <a:t>Contracted with University Researchers from U of O and OSU</a:t>
            </a:r>
          </a:p>
          <a:p>
            <a:r>
              <a:rPr lang="en-US" dirty="0" smtClean="0"/>
              <a:t>Considered kindergarten assessments already used in the state and those used nationally</a:t>
            </a:r>
          </a:p>
          <a:p>
            <a:r>
              <a:rPr lang="en-US" dirty="0" smtClean="0"/>
              <a:t>Conducted superintendent survey, community forums and focus groups</a:t>
            </a:r>
          </a:p>
          <a:p>
            <a:r>
              <a:rPr lang="en-US" dirty="0" smtClean="0"/>
              <a:t>Adopted composite approach in July 2012</a:t>
            </a:r>
          </a:p>
          <a:p>
            <a:endParaRPr lang="en-US" dirty="0" smtClean="0"/>
          </a:p>
          <a:p>
            <a:r>
              <a:rPr lang="en-US" b="1" u="sng" dirty="0" smtClean="0"/>
              <a:t>Pilot</a:t>
            </a:r>
          </a:p>
          <a:p>
            <a:r>
              <a:rPr lang="en-US" dirty="0" smtClean="0"/>
              <a:t>16 schools across Oregon</a:t>
            </a:r>
          </a:p>
          <a:p>
            <a:r>
              <a:rPr lang="en-US" dirty="0" smtClean="0"/>
              <a:t>13 school districts</a:t>
            </a:r>
          </a:p>
          <a:p>
            <a:r>
              <a:rPr lang="en-US" dirty="0" smtClean="0"/>
              <a:t>1,200 children</a:t>
            </a:r>
          </a:p>
          <a:p>
            <a:r>
              <a:rPr lang="en-US" dirty="0" smtClean="0"/>
              <a:t>Full day/half day kindergarten</a:t>
            </a:r>
          </a:p>
          <a:p>
            <a:r>
              <a:rPr lang="en-US" dirty="0" smtClean="0"/>
              <a:t>Rural/urban</a:t>
            </a:r>
          </a:p>
          <a:p>
            <a:r>
              <a:rPr lang="en-US" dirty="0" smtClean="0"/>
              <a:t>Diverse race and ethnicity </a:t>
            </a:r>
          </a:p>
          <a:p>
            <a:r>
              <a:rPr lang="en-US" dirty="0" smtClean="0"/>
              <a:t>English Language Learners</a:t>
            </a:r>
          </a:p>
          <a:p>
            <a:r>
              <a:rPr lang="en-US" dirty="0" smtClean="0"/>
              <a:t>Children with special needs</a:t>
            </a:r>
          </a:p>
          <a:p>
            <a:r>
              <a:rPr lang="en-US" dirty="0" smtClean="0"/>
              <a:t>Geographic and economic diversity</a:t>
            </a:r>
          </a:p>
          <a:p>
            <a:r>
              <a:rPr lang="en-US" dirty="0" smtClean="0"/>
              <a:t>Large and small elementary schools</a:t>
            </a:r>
          </a:p>
          <a:p>
            <a:r>
              <a:rPr lang="en-US" dirty="0" smtClean="0"/>
              <a:t>Pilot Process Evaluation conducted by Portland State University </a:t>
            </a:r>
          </a:p>
          <a:p>
            <a:r>
              <a:rPr lang="en-US" dirty="0" smtClean="0"/>
              <a:t>Used “lessons learned” to plan for statewide implementation</a:t>
            </a:r>
          </a:p>
          <a:p>
            <a:endParaRPr lang="en-US" dirty="0" smtClean="0"/>
          </a:p>
          <a:p>
            <a:r>
              <a:rPr lang="en-US" b="1" u="sng" dirty="0" smtClean="0"/>
              <a:t>OAR</a:t>
            </a:r>
          </a:p>
          <a:p>
            <a:r>
              <a:rPr lang="en-US" dirty="0" smtClean="0"/>
              <a:t>March 8, 2013 </a:t>
            </a:r>
          </a:p>
          <a:p>
            <a:r>
              <a:rPr lang="en-US" dirty="0" smtClean="0"/>
              <a:t>The State Board of Education adopted OAR 581-022-2130</a:t>
            </a:r>
          </a:p>
          <a:p>
            <a:r>
              <a:rPr lang="en-US" dirty="0" smtClean="0"/>
              <a:t>Directs all school districts to administer the Oregon Kindergarten Assessment to students enrolled in kindergarten beginning with the 2013-2014 school year</a:t>
            </a:r>
          </a:p>
          <a:p>
            <a:endParaRPr lang="en-US" dirty="0" smtClean="0"/>
          </a:p>
          <a:p>
            <a:r>
              <a:rPr lang="en-US" b="1" u="sng" dirty="0" smtClean="0"/>
              <a:t>Statewide Window</a:t>
            </a:r>
          </a:p>
          <a:p>
            <a:r>
              <a:rPr lang="en-US" dirty="0" smtClean="0"/>
              <a:t>Schools are imposing their own 6 week window within the wider statewide window.  To get a true picture of a child’s learning and development at kindergarten entry, it is imperative that the assessment is administered in the first 6 weeks.</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16</a:t>
            </a:fld>
            <a:endParaRPr lang="en-US"/>
          </a:p>
        </p:txBody>
      </p:sp>
    </p:spTree>
    <p:extLst>
      <p:ext uri="{BB962C8B-B14F-4D97-AF65-F5344CB8AC3E}">
        <p14:creationId xmlns:p14="http://schemas.microsoft.com/office/powerpoint/2010/main" val="393133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fall children entering kindergarten are participating in a statewide assessment that includes measures in early literacy, early math and approaches to learning. </a:t>
            </a:r>
          </a:p>
          <a:p>
            <a:endParaRPr lang="en-US" dirty="0" smtClean="0"/>
          </a:p>
          <a:p>
            <a:r>
              <a:rPr lang="en-US" dirty="0" smtClean="0"/>
              <a:t>Directions for these assessments are available in both English and Spanish. </a:t>
            </a:r>
          </a:p>
          <a:p>
            <a:endParaRPr lang="en-US" dirty="0" smtClean="0"/>
          </a:p>
          <a:p>
            <a:r>
              <a:rPr lang="en-US" b="1" u="sng" dirty="0" smtClean="0"/>
              <a:t>Early Literacy Measures</a:t>
            </a:r>
          </a:p>
          <a:p>
            <a:endParaRPr lang="en-US" dirty="0" smtClean="0"/>
          </a:p>
          <a:p>
            <a:r>
              <a:rPr lang="en-US" dirty="0" smtClean="0"/>
              <a:t>Letter Names </a:t>
            </a:r>
          </a:p>
          <a:p>
            <a:pPr marL="171450" indent="-171450">
              <a:buFont typeface="Arial" panose="020B0604020202020204" pitchFamily="34" charset="0"/>
              <a:buChar char="•"/>
            </a:pPr>
            <a:r>
              <a:rPr lang="en-US" dirty="0" smtClean="0"/>
              <a:t>The student sees a chart with upper and lowercase letters.  This is a timed</a:t>
            </a:r>
            <a:r>
              <a:rPr lang="en-US" baseline="0" dirty="0" smtClean="0"/>
              <a:t> assessment</a:t>
            </a:r>
            <a:r>
              <a:rPr lang="en-US" dirty="0" smtClean="0"/>
              <a:t>, at 60 seconds, to measure fluency.  The student has 60 seconds to identify as many letters as he/she can.  </a:t>
            </a:r>
          </a:p>
          <a:p>
            <a:endParaRPr lang="en-US" dirty="0" smtClean="0"/>
          </a:p>
          <a:p>
            <a:r>
              <a:rPr lang="en-US" dirty="0" smtClean="0"/>
              <a:t>Letter sounds</a:t>
            </a:r>
          </a:p>
          <a:p>
            <a:pPr marL="171450" indent="-171450">
              <a:buFont typeface="Arial" panose="020B0604020202020204" pitchFamily="34" charset="0"/>
              <a:buChar char="•"/>
            </a:pPr>
            <a:r>
              <a:rPr lang="en-US" dirty="0" smtClean="0"/>
              <a:t>The student sees a chart with upper and lowercase letters and some letter blends.  This is a timed assessment, at 60 seconds, to measure fluency.  The student has 60 seconds to make as many letter sounds as he/she can.</a:t>
            </a:r>
          </a:p>
          <a:p>
            <a:endParaRPr lang="en-US" dirty="0" smtClean="0"/>
          </a:p>
          <a:p>
            <a:r>
              <a:rPr lang="en-US" dirty="0" smtClean="0"/>
              <a:t>Spanish</a:t>
            </a:r>
            <a:r>
              <a:rPr lang="en-US" baseline="0" dirty="0" smtClean="0"/>
              <a:t> Syllable Sounds</a:t>
            </a:r>
          </a:p>
          <a:p>
            <a:pPr marL="171450" indent="-171450">
              <a:buFont typeface="Arial" panose="020B0604020202020204" pitchFamily="34" charset="0"/>
              <a:buChar char="•"/>
            </a:pPr>
            <a:r>
              <a:rPr lang="en-US" dirty="0" smtClean="0"/>
              <a:t>Spanish-speaking English language learners will also take the</a:t>
            </a:r>
            <a:r>
              <a:rPr lang="en-US" baseline="0" dirty="0" smtClean="0"/>
              <a:t> Spanish Syllable Sound assessment.  The student sees a chart with Spanish syllables. This is a timed assessment, at 60 seconds, to measure fluency.  The student has 60 seconds to identify as many letters as he/she can</a:t>
            </a:r>
            <a:r>
              <a:rPr lang="en-US" dirty="0" smtClean="0"/>
              <a:t>.  There</a:t>
            </a:r>
            <a:r>
              <a:rPr lang="en-US" baseline="0" dirty="0" smtClean="0"/>
              <a:t> is a waiver available to districts for the 2013-2014  year.  All districts will administer Spanish Syllable Sounds in the 2014-2015 year.</a:t>
            </a:r>
          </a:p>
          <a:p>
            <a:pPr marL="171450" indent="-171450">
              <a:buFont typeface="Arial" panose="020B0604020202020204" pitchFamily="34" charset="0"/>
              <a:buChar char="•"/>
            </a:pPr>
            <a:endParaRPr lang="en-US" dirty="0" smtClean="0"/>
          </a:p>
          <a:p>
            <a:r>
              <a:rPr lang="en-US" b="1" u="sng" dirty="0" smtClean="0"/>
              <a:t>Math:  Numbers and Operations</a:t>
            </a:r>
          </a:p>
          <a:p>
            <a:pPr marL="171450" indent="-171450">
              <a:buFont typeface="Arial" panose="020B0604020202020204" pitchFamily="34" charset="0"/>
              <a:buChar char="•"/>
            </a:pPr>
            <a:r>
              <a:rPr lang="en-US" baseline="0" dirty="0" smtClean="0"/>
              <a:t>Numbers and Operations</a:t>
            </a:r>
            <a:r>
              <a:rPr lang="en-US" dirty="0" smtClean="0"/>
              <a:t> has two sample items and 16 items. It is not timed.  Students view items that include counting, simple addition, simple subtraction, and recognizing number patterns. The assessment is multiple choice, students choose (by pointing) from three possible answers.  For instance, a student might see a row of five stars and the assessor would ask, “How many?” </a:t>
            </a:r>
          </a:p>
          <a:p>
            <a:endParaRPr lang="en-US" dirty="0" smtClean="0"/>
          </a:p>
          <a:p>
            <a:r>
              <a:rPr lang="en-US" b="1" u="sng" dirty="0" smtClean="0"/>
              <a:t>Child Behavior Rating Scale</a:t>
            </a:r>
          </a:p>
          <a:p>
            <a:pPr marL="171450" indent="-171450">
              <a:buFont typeface="Arial" panose="020B0604020202020204" pitchFamily="34" charset="0"/>
              <a:buChar char="•"/>
            </a:pPr>
            <a:r>
              <a:rPr lang="en-US" dirty="0" smtClean="0"/>
              <a:t>The child behavior rating scale has 15 items that teachers score based on observation of the student in the classroom during regular classroom activities and routines.  The scale focuses on approaches to learning, self-regulation, and social-emotional. For instance, one of the items is:  “Completes tasks successfully.”  The teacher uses a five point scale, ranging from never exhibits the behavior to always exhibit the behavior.</a:t>
            </a:r>
          </a:p>
          <a:p>
            <a:pPr marL="171450" indent="-171450">
              <a:buFont typeface="Arial" panose="020B0604020202020204" pitchFamily="34" charset="0"/>
              <a:buChar char="•"/>
            </a:pPr>
            <a:r>
              <a:rPr lang="en-US" dirty="0" smtClean="0"/>
              <a:t>We are very excited about this measure.  Recent research strongly indicates that how a child approaches their learning and how they self-regulate has a strong correlation to their future academic achievement. </a:t>
            </a:r>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a:p>
        </p:txBody>
      </p:sp>
      <p:sp>
        <p:nvSpPr>
          <p:cNvPr id="5" name="Slide Number Placeholder 4"/>
          <p:cNvSpPr>
            <a:spLocks noGrp="1"/>
          </p:cNvSpPr>
          <p:nvPr>
            <p:ph type="sldNum" sz="quarter" idx="11"/>
          </p:nvPr>
        </p:nvSpPr>
        <p:spPr/>
        <p:txBody>
          <a:bodyPr/>
          <a:lstStyle/>
          <a:p>
            <a:fld id="{128DB3F6-F98B-F84B-888C-D03793441129}" type="slidenum">
              <a:rPr lang="en-US" smtClean="0"/>
              <a:pPr/>
              <a:t>17</a:t>
            </a:fld>
            <a:endParaRPr lang="en-US"/>
          </a:p>
        </p:txBody>
      </p:sp>
    </p:spTree>
    <p:extLst>
      <p:ext uri="{BB962C8B-B14F-4D97-AF65-F5344CB8AC3E}">
        <p14:creationId xmlns:p14="http://schemas.microsoft.com/office/powerpoint/2010/main" val="104446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73699C8F-CE3C-4D55-A00C-AFD25CB685D3}" type="slidenum">
              <a:rPr lang="en-US"/>
              <a:pPr/>
              <a:t>‹#›</a:t>
            </a:fld>
            <a:endParaRPr lang="en-US" dirty="0"/>
          </a:p>
        </p:txBody>
      </p:sp>
    </p:spTree>
    <p:extLst>
      <p:ext uri="{BB962C8B-B14F-4D97-AF65-F5344CB8AC3E}">
        <p14:creationId xmlns:p14="http://schemas.microsoft.com/office/powerpoint/2010/main" val="28118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26887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90674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0109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022097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US"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49034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en-US" dirty="0">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947233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73701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953361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972418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859317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82914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10/16/2013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10/16/2013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64"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solidFill>
                  <a:srgbClr val="000000">
                    <a:lumMod val="50000"/>
                    <a:lumOff val="50000"/>
                  </a:srgbClr>
                </a:solidFill>
              </a:rPr>
              <a:pPr/>
              <a:t>10/16/2013</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82501677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hrista.rude@state.or.us" TargetMode="External"/><Relationship Id="rId2" Type="http://schemas.openxmlformats.org/officeDocument/2006/relationships/hyperlink" Target="mailto:Dawn.woods@state.or.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jpe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jpeg"/><Relationship Id="rId10" Type="http://schemas.openxmlformats.org/officeDocument/2006/relationships/diagramColors" Target="../diagrams/colors1.xml"/><Relationship Id="rId4" Type="http://schemas.openxmlformats.org/officeDocument/2006/relationships/image" Target="../media/image2.jpe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g"/><Relationship Id="rId4" Type="http://schemas.openxmlformats.org/officeDocument/2006/relationships/diagramLayout" Target="../diagrams/layout2.xml"/><Relationship Id="rId9"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awn.a.woods@state.or.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wou.edu/tri/QRI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757" y="1353866"/>
            <a:ext cx="7821854" cy="3255264"/>
          </a:xfrm>
        </p:spPr>
        <p:txBody>
          <a:bodyPr>
            <a:normAutofit/>
          </a:bodyPr>
          <a:lstStyle/>
          <a:p>
            <a:pPr marL="0" marR="0">
              <a:lnSpc>
                <a:spcPct val="100000"/>
              </a:lnSpc>
              <a:spcBef>
                <a:spcPts val="0"/>
              </a:spcBef>
              <a:spcAft>
                <a:spcPts val="1000"/>
              </a:spcAft>
            </a:pPr>
            <a:r>
              <a:rPr lang="en-US" sz="6000" b="1" dirty="0" smtClean="0">
                <a:solidFill>
                  <a:srgbClr val="595959"/>
                </a:solidFill>
                <a:latin typeface="Arial" panose="020B0604020202020204" pitchFamily="34" charset="0"/>
                <a:ea typeface="Calibri" panose="020F0502020204030204" pitchFamily="34" charset="0"/>
                <a:cs typeface="Times New Roman" panose="02020603050405020304" pitchFamily="18" charset="0"/>
              </a:rPr>
              <a:t>OREGON EARLY LEARNING SYSTEM UPDATE</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792757" y="4426804"/>
            <a:ext cx="7315200" cy="1446599"/>
          </a:xfrm>
        </p:spPr>
        <p:txBody>
          <a:bodyPr>
            <a:normAutofit/>
          </a:bodyPr>
          <a:lstStyle/>
          <a:p>
            <a:endParaRPr lang="en-US"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n-US" b="1" dirty="0" smtClean="0">
                <a:latin typeface="Verdana" panose="020B0604030504040204" pitchFamily="34" charset="0"/>
                <a:ea typeface="Verdana" panose="020B0604030504040204" pitchFamily="34" charset="0"/>
                <a:cs typeface="Verdana" panose="020B0604030504040204" pitchFamily="34" charset="0"/>
              </a:rPr>
              <a:t>Government to Government Meeting	</a:t>
            </a:r>
          </a:p>
          <a:p>
            <a:pPr>
              <a:lnSpc>
                <a:spcPct val="100000"/>
              </a:lnSpc>
            </a:pPr>
            <a:r>
              <a:rPr lang="en-US" dirty="0" smtClean="0">
                <a:latin typeface="Verdana" panose="020B0604030504040204" pitchFamily="34" charset="0"/>
                <a:ea typeface="Verdana" panose="020B0604030504040204" pitchFamily="34" charset="0"/>
                <a:cs typeface="Verdana" panose="020B0604030504040204" pitchFamily="34" charset="0"/>
              </a:rPr>
              <a:t>September 19, 2013</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9221129" y="4609130"/>
            <a:ext cx="2970871" cy="984885"/>
          </a:xfrm>
          <a:prstGeom prst="rect">
            <a:avLst/>
          </a:prstGeom>
          <a:noFill/>
        </p:spPr>
        <p:txBody>
          <a:bodyPr wrap="square" rtlCol="0">
            <a:spAutoFit/>
          </a:bodyPr>
          <a:lstStyle/>
          <a:p>
            <a:r>
              <a:rPr lang="en-U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PRESENTED BY</a:t>
            </a:r>
          </a:p>
          <a:p>
            <a:r>
              <a:rPr lang="en-US"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+MEGAN IRWIN </a:t>
            </a:r>
            <a:br>
              <a:rPr lang="en-US"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en-US" sz="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[Early Learning System Design Manager]</a:t>
            </a:r>
            <a:endParaRPr lang="en-US"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17237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Learning Hubs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9319" y="3"/>
            <a:ext cx="8377881" cy="6676527"/>
          </a:xfrm>
          <a:prstGeom prst="rect">
            <a:avLst/>
          </a:prstGeom>
        </p:spPr>
      </p:pic>
    </p:spTree>
    <p:extLst>
      <p:ext uri="{BB962C8B-B14F-4D97-AF65-F5344CB8AC3E}">
        <p14:creationId xmlns:p14="http://schemas.microsoft.com/office/powerpoint/2010/main" val="16252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Quality Rating Improvement System</a:t>
            </a:r>
            <a:endParaRPr lang="en-US" dirty="0"/>
          </a:p>
        </p:txBody>
      </p:sp>
      <p:sp>
        <p:nvSpPr>
          <p:cNvPr id="3" name="Text Placeholder 2"/>
          <p:cNvSpPr>
            <a:spLocks noGrp="1"/>
          </p:cNvSpPr>
          <p:nvPr>
            <p:ph type="body" idx="1"/>
          </p:nvPr>
        </p:nvSpPr>
        <p:spPr/>
        <p:txBody>
          <a:bodyPr/>
          <a:lstStyle/>
          <a:p>
            <a:r>
              <a:rPr lang="en-US" dirty="0" smtClean="0"/>
              <a:t>Ensuring high quality early learning environments</a:t>
            </a:r>
            <a:endParaRPr lang="en-US" dirty="0"/>
          </a:p>
        </p:txBody>
      </p:sp>
    </p:spTree>
    <p:extLst>
      <p:ext uri="{BB962C8B-B14F-4D97-AF65-F5344CB8AC3E}">
        <p14:creationId xmlns:p14="http://schemas.microsoft.com/office/powerpoint/2010/main" val="228438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child care.</a:t>
            </a:r>
            <a:br>
              <a:rPr lang="en-US" dirty="0" smtClean="0"/>
            </a:br>
            <a:r>
              <a:rPr lang="en-US" dirty="0"/>
              <a:t/>
            </a:r>
            <a:br>
              <a:rPr lang="en-US" dirty="0"/>
            </a:br>
            <a:r>
              <a:rPr lang="en-US" dirty="0" smtClean="0"/>
              <a:t>Quality Rating Improvement System (QRIS).</a:t>
            </a:r>
            <a:endParaRPr lang="en-US" dirty="0"/>
          </a:p>
        </p:txBody>
      </p:sp>
      <p:sp>
        <p:nvSpPr>
          <p:cNvPr id="3" name="Content Placeholder 2"/>
          <p:cNvSpPr>
            <a:spLocks noGrp="1"/>
          </p:cNvSpPr>
          <p:nvPr>
            <p:ph idx="1"/>
          </p:nvPr>
        </p:nvSpPr>
        <p:spPr/>
        <p:txBody>
          <a:bodyPr/>
          <a:lstStyle/>
          <a:p>
            <a:pPr marL="0" indent="0">
              <a:buNone/>
            </a:pPr>
            <a:r>
              <a:rPr lang="en-US" sz="2800" b="1" dirty="0" smtClean="0">
                <a:solidFill>
                  <a:schemeClr val="accent1">
                    <a:lumMod val="75000"/>
                  </a:schemeClr>
                </a:solidFill>
              </a:rPr>
              <a:t>A national movement providing options for parents and professional development for providers.</a:t>
            </a:r>
          </a:p>
          <a:p>
            <a:r>
              <a:rPr lang="en-US" sz="2400" b="1" dirty="0" smtClean="0"/>
              <a:t>Regional field testing: </a:t>
            </a:r>
            <a:r>
              <a:rPr lang="en-US" sz="2400" dirty="0" smtClean="0"/>
              <a:t>Counties throughout Oregon.</a:t>
            </a:r>
          </a:p>
          <a:p>
            <a:r>
              <a:rPr lang="en-US" sz="2400" dirty="0" smtClean="0"/>
              <a:t>Connects </a:t>
            </a:r>
            <a:r>
              <a:rPr lang="en-US" sz="2400" dirty="0"/>
              <a:t>families to child care and early learning programs with the help of an easy-to-understand rating </a:t>
            </a:r>
            <a:r>
              <a:rPr lang="en-US" sz="2400" dirty="0" smtClean="0"/>
              <a:t>system.</a:t>
            </a:r>
          </a:p>
          <a:p>
            <a:r>
              <a:rPr lang="en-US" sz="2400" dirty="0" smtClean="0"/>
              <a:t>Offers </a:t>
            </a:r>
            <a:r>
              <a:rPr lang="en-US" sz="2400" dirty="0"/>
              <a:t>coaching and resources for child care providers to support each child’s learning and development. </a:t>
            </a:r>
          </a:p>
        </p:txBody>
      </p:sp>
    </p:spTree>
    <p:extLst>
      <p:ext uri="{BB962C8B-B14F-4D97-AF65-F5344CB8AC3E}">
        <p14:creationId xmlns:p14="http://schemas.microsoft.com/office/powerpoint/2010/main" val="2805542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today</a:t>
            </a:r>
            <a:endParaRPr lang="en-US" dirty="0"/>
          </a:p>
        </p:txBody>
      </p:sp>
      <p:sp>
        <p:nvSpPr>
          <p:cNvPr id="3" name="Content Placeholder 2"/>
          <p:cNvSpPr>
            <a:spLocks noGrp="1"/>
          </p:cNvSpPr>
          <p:nvPr>
            <p:ph idx="1"/>
          </p:nvPr>
        </p:nvSpPr>
        <p:spPr/>
        <p:txBody>
          <a:bodyPr>
            <a:normAutofit/>
          </a:bodyPr>
          <a:lstStyle/>
          <a:p>
            <a:r>
              <a:rPr lang="en-US" sz="2800" dirty="0" smtClean="0"/>
              <a:t>Preparing to implement in early 2014</a:t>
            </a:r>
          </a:p>
          <a:p>
            <a:r>
              <a:rPr lang="en-US" sz="2800" dirty="0" smtClean="0"/>
              <a:t>Financial incentives to programs – between $500 and $2,500 to help programs achieve and maintain quality. </a:t>
            </a:r>
          </a:p>
          <a:p>
            <a:r>
              <a:rPr lang="en-US" sz="2800" dirty="0" smtClean="0"/>
              <a:t>Working to streamline the process for nationally accredited programs and for Head Start Programs to access and participate in the QRIS</a:t>
            </a:r>
            <a:endParaRPr lang="en-US" sz="2800" dirty="0"/>
          </a:p>
        </p:txBody>
      </p:sp>
    </p:spTree>
    <p:extLst>
      <p:ext uri="{BB962C8B-B14F-4D97-AF65-F5344CB8AC3E}">
        <p14:creationId xmlns:p14="http://schemas.microsoft.com/office/powerpoint/2010/main" val="56344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QRIS Contact people</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b="1" dirty="0" smtClean="0"/>
              <a:t>Dawn Woods</a:t>
            </a:r>
          </a:p>
          <a:p>
            <a:pPr marL="0" indent="0" algn="ctr">
              <a:buNone/>
            </a:pPr>
            <a:r>
              <a:rPr lang="en-US" sz="3200" dirty="0" smtClean="0"/>
              <a:t>Office of Child Care </a:t>
            </a:r>
          </a:p>
          <a:p>
            <a:pPr marL="0" indent="0" algn="ctr">
              <a:buNone/>
            </a:pPr>
            <a:r>
              <a:rPr lang="en-US" sz="3200" dirty="0" smtClean="0">
                <a:hlinkClick r:id="rId2"/>
              </a:rPr>
              <a:t>Dawn.woods@state.or.us</a:t>
            </a:r>
            <a:endParaRPr lang="en-US" sz="3200" dirty="0" smtClean="0"/>
          </a:p>
          <a:p>
            <a:pPr marL="0" indent="0" algn="ctr">
              <a:buNone/>
            </a:pPr>
            <a:endParaRPr lang="en-US" sz="3200" dirty="0"/>
          </a:p>
          <a:p>
            <a:pPr marL="0" indent="0" algn="ctr">
              <a:buNone/>
            </a:pPr>
            <a:r>
              <a:rPr lang="en-US" sz="3200" b="1" dirty="0" smtClean="0"/>
              <a:t>Head Start specific questions:</a:t>
            </a:r>
          </a:p>
          <a:p>
            <a:pPr marL="0" indent="0" algn="ctr">
              <a:buNone/>
            </a:pPr>
            <a:r>
              <a:rPr lang="en-US" sz="3200" b="1" dirty="0" smtClean="0"/>
              <a:t>Christa Rude </a:t>
            </a:r>
          </a:p>
          <a:p>
            <a:pPr marL="0" indent="0" algn="ctr">
              <a:buNone/>
            </a:pPr>
            <a:r>
              <a:rPr lang="en-US" sz="3200" dirty="0" smtClean="0"/>
              <a:t>Head Start Collaboration Director</a:t>
            </a:r>
          </a:p>
          <a:p>
            <a:pPr marL="0" indent="0" algn="ctr">
              <a:buNone/>
            </a:pPr>
            <a:r>
              <a:rPr lang="en-US" sz="3200" dirty="0" smtClean="0">
                <a:hlinkClick r:id="rId3"/>
              </a:rPr>
              <a:t>Christa.rude@state.or.us</a:t>
            </a:r>
            <a:r>
              <a:rPr lang="en-US" sz="3200" dirty="0" smtClean="0"/>
              <a:t> </a:t>
            </a:r>
            <a:endParaRPr lang="en-US" sz="3200" dirty="0"/>
          </a:p>
        </p:txBody>
      </p:sp>
    </p:spTree>
    <p:extLst>
      <p:ext uri="{BB962C8B-B14F-4D97-AF65-F5344CB8AC3E}">
        <p14:creationId xmlns:p14="http://schemas.microsoft.com/office/powerpoint/2010/main" val="4235284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Oregon Kindergarten Assessment</a:t>
            </a:r>
            <a:endParaRPr lang="en-US" dirty="0"/>
          </a:p>
        </p:txBody>
      </p:sp>
    </p:spTree>
    <p:extLst>
      <p:ext uri="{BB962C8B-B14F-4D97-AF65-F5344CB8AC3E}">
        <p14:creationId xmlns:p14="http://schemas.microsoft.com/office/powerpoint/2010/main" val="2265284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Kindergarten Assessment: Background</a:t>
            </a:r>
            <a:endParaRPr lang="en-US" dirty="0"/>
          </a:p>
        </p:txBody>
      </p:sp>
      <p:sp>
        <p:nvSpPr>
          <p:cNvPr id="3" name="Content Placeholder 2"/>
          <p:cNvSpPr>
            <a:spLocks noGrp="1"/>
          </p:cNvSpPr>
          <p:nvPr>
            <p:ph idx="1"/>
          </p:nvPr>
        </p:nvSpPr>
        <p:spPr/>
        <p:txBody>
          <a:bodyPr/>
          <a:lstStyle/>
          <a:p>
            <a:r>
              <a:rPr lang="en-US" sz="2400" dirty="0"/>
              <a:t>HB 4165 directs  ELC and ODE to jointly develop a  kindergarten readiness assessment to pilot in fall 2012 and implement statewide in fall </a:t>
            </a:r>
            <a:r>
              <a:rPr lang="en-US" sz="2400" dirty="0" smtClean="0"/>
              <a:t>2013</a:t>
            </a:r>
            <a:endParaRPr lang="en-US" sz="2400" dirty="0"/>
          </a:p>
          <a:p>
            <a:r>
              <a:rPr lang="en-US" sz="2400" dirty="0"/>
              <a:t>Fall 2012 </a:t>
            </a:r>
            <a:r>
              <a:rPr lang="en-US" sz="2400" dirty="0" smtClean="0"/>
              <a:t>Pilot</a:t>
            </a:r>
            <a:endParaRPr lang="en-US" sz="2400" dirty="0"/>
          </a:p>
          <a:p>
            <a:r>
              <a:rPr lang="en-US" sz="2400" dirty="0"/>
              <a:t>Statewide assessment adopted into rule March 8, </a:t>
            </a:r>
            <a:r>
              <a:rPr lang="en-US" sz="2400" dirty="0" smtClean="0"/>
              <a:t>2013</a:t>
            </a:r>
            <a:endParaRPr lang="en-US" sz="2400" dirty="0"/>
          </a:p>
          <a:p>
            <a:r>
              <a:rPr lang="en-US" sz="2400" dirty="0"/>
              <a:t>Statewide implementation-statewide window August 15-October 24</a:t>
            </a:r>
          </a:p>
          <a:p>
            <a:endParaRPr lang="en-US" dirty="0"/>
          </a:p>
        </p:txBody>
      </p:sp>
    </p:spTree>
    <p:extLst>
      <p:ext uri="{BB962C8B-B14F-4D97-AF65-F5344CB8AC3E}">
        <p14:creationId xmlns:p14="http://schemas.microsoft.com/office/powerpoint/2010/main" val="2829738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Kindergarten Assessment: </a:t>
            </a:r>
            <a:br>
              <a:rPr lang="en-US" dirty="0" smtClean="0"/>
            </a:br>
            <a:r>
              <a:rPr lang="en-US" dirty="0" smtClean="0"/>
              <a:t>Three Segments</a:t>
            </a:r>
            <a:endParaRPr lang="en-US" dirty="0"/>
          </a:p>
        </p:txBody>
      </p:sp>
      <p:sp>
        <p:nvSpPr>
          <p:cNvPr id="3" name="Content Placeholder 2"/>
          <p:cNvSpPr>
            <a:spLocks noGrp="1"/>
          </p:cNvSpPr>
          <p:nvPr>
            <p:ph idx="1"/>
          </p:nvPr>
        </p:nvSpPr>
        <p:spPr/>
        <p:txBody>
          <a:bodyPr/>
          <a:lstStyle/>
          <a:p>
            <a:pPr marL="0" indent="0">
              <a:buNone/>
            </a:pPr>
            <a:r>
              <a:rPr lang="en-US" b="1" dirty="0"/>
              <a:t>Early literacy</a:t>
            </a:r>
            <a:r>
              <a:rPr lang="en-US" dirty="0"/>
              <a:t> (direct assessment)</a:t>
            </a:r>
          </a:p>
          <a:p>
            <a:r>
              <a:rPr lang="en-US" dirty="0"/>
              <a:t>easyCBM English letter names</a:t>
            </a:r>
          </a:p>
          <a:p>
            <a:r>
              <a:rPr lang="en-US" dirty="0"/>
              <a:t>easyCBM English letter sounds</a:t>
            </a:r>
          </a:p>
          <a:p>
            <a:r>
              <a:rPr lang="en-US" dirty="0"/>
              <a:t>easyCBM Spanish syllable sounds* </a:t>
            </a:r>
          </a:p>
          <a:p>
            <a:r>
              <a:rPr lang="en-US" dirty="0"/>
              <a:t>*only for Spanish Speaking English Language Learners</a:t>
            </a:r>
          </a:p>
          <a:p>
            <a:endParaRPr lang="en-US" dirty="0"/>
          </a:p>
          <a:p>
            <a:pPr marL="0" indent="0">
              <a:buNone/>
            </a:pPr>
            <a:r>
              <a:rPr lang="en-US" b="1" dirty="0"/>
              <a:t>Early math </a:t>
            </a:r>
            <a:r>
              <a:rPr lang="en-US" dirty="0"/>
              <a:t>(direct assessment)</a:t>
            </a:r>
          </a:p>
          <a:p>
            <a:r>
              <a:rPr lang="en-US" dirty="0"/>
              <a:t>easyCBM Numbers and Operations</a:t>
            </a:r>
          </a:p>
          <a:p>
            <a:endParaRPr lang="en-US" dirty="0"/>
          </a:p>
          <a:p>
            <a:pPr marL="0" indent="0">
              <a:buNone/>
            </a:pPr>
            <a:r>
              <a:rPr lang="en-US" b="1" dirty="0"/>
              <a:t>Approaches to Learning </a:t>
            </a:r>
            <a:r>
              <a:rPr lang="en-US" dirty="0"/>
              <a:t>(observational assessment)</a:t>
            </a:r>
          </a:p>
          <a:p>
            <a:r>
              <a:rPr lang="en-US" dirty="0"/>
              <a:t>Child Behavior Rating Scale</a:t>
            </a:r>
          </a:p>
          <a:p>
            <a:endParaRPr lang="en-US" dirty="0"/>
          </a:p>
        </p:txBody>
      </p:sp>
    </p:spTree>
    <p:extLst>
      <p:ext uri="{BB962C8B-B14F-4D97-AF65-F5344CB8AC3E}">
        <p14:creationId xmlns:p14="http://schemas.microsoft.com/office/powerpoint/2010/main" val="1233955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Kindergarten Assessment: Timeline</a:t>
            </a:r>
            <a:endParaRPr lang="en-US" dirty="0"/>
          </a:p>
        </p:txBody>
      </p:sp>
      <p:sp>
        <p:nvSpPr>
          <p:cNvPr id="3" name="Content Placeholder 2"/>
          <p:cNvSpPr>
            <a:spLocks noGrp="1"/>
          </p:cNvSpPr>
          <p:nvPr>
            <p:ph idx="1"/>
          </p:nvPr>
        </p:nvSpPr>
        <p:spPr>
          <a:xfrm>
            <a:off x="3585411" y="864108"/>
            <a:ext cx="8085221" cy="5120640"/>
          </a:xfrm>
        </p:spPr>
        <p:txBody>
          <a:bodyPr>
            <a:normAutofit/>
          </a:bodyPr>
          <a:lstStyle/>
          <a:p>
            <a:r>
              <a:rPr lang="en-US" sz="2400" dirty="0" smtClean="0"/>
              <a:t>August 12-October 24, 2013 :  Statewide assessment window</a:t>
            </a:r>
          </a:p>
          <a:p>
            <a:r>
              <a:rPr lang="en-US" sz="2400" dirty="0" smtClean="0"/>
              <a:t>October </a:t>
            </a:r>
            <a:r>
              <a:rPr lang="en-US" sz="2400" dirty="0"/>
              <a:t>2013: KA Specifications and Blueprints</a:t>
            </a:r>
          </a:p>
          <a:p>
            <a:r>
              <a:rPr lang="en-US" sz="2400" dirty="0"/>
              <a:t>November 1, 2013:  Data Entry Deadline</a:t>
            </a:r>
          </a:p>
          <a:p>
            <a:r>
              <a:rPr lang="en-US" sz="2400" dirty="0"/>
              <a:t>November 2013:  KA Interpretive Panel</a:t>
            </a:r>
          </a:p>
          <a:p>
            <a:r>
              <a:rPr lang="en-US" sz="2400" dirty="0"/>
              <a:t>December 2013:  Report back to districts 		</a:t>
            </a:r>
          </a:p>
          <a:p>
            <a:r>
              <a:rPr lang="en-US" sz="2400" dirty="0"/>
              <a:t>January 2014: State Report  			</a:t>
            </a:r>
          </a:p>
          <a:p>
            <a:r>
              <a:rPr lang="en-US" sz="2400" dirty="0"/>
              <a:t>February 2014:  Hubs/Regional Report</a:t>
            </a:r>
          </a:p>
          <a:p>
            <a:r>
              <a:rPr lang="en-US" sz="2400" dirty="0"/>
              <a:t>February 2014:  Lessons Learned	</a:t>
            </a:r>
          </a:p>
        </p:txBody>
      </p:sp>
    </p:spTree>
    <p:extLst>
      <p:ext uri="{BB962C8B-B14F-4D97-AF65-F5344CB8AC3E}">
        <p14:creationId xmlns:p14="http://schemas.microsoft.com/office/powerpoint/2010/main" val="3715679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Kindergarten Assessment Contact Person</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Kara Williams</a:t>
            </a:r>
          </a:p>
          <a:p>
            <a:pPr marL="0" indent="0" algn="ctr">
              <a:buNone/>
            </a:pPr>
            <a:r>
              <a:rPr lang="en-US" sz="3600" dirty="0" smtClean="0"/>
              <a:t>Oregon Department of Education</a:t>
            </a:r>
          </a:p>
          <a:p>
            <a:pPr marL="0" indent="0" algn="ctr">
              <a:buNone/>
            </a:pPr>
            <a:r>
              <a:rPr lang="en-US" sz="3600" dirty="0" smtClean="0"/>
              <a:t>ECE &amp; Kindergarten Specialist</a:t>
            </a:r>
          </a:p>
          <a:p>
            <a:pPr marL="0" indent="0" algn="ctr">
              <a:buNone/>
            </a:pPr>
            <a:r>
              <a:rPr lang="en-US" sz="3200" b="1" u="sng" dirty="0">
                <a:solidFill>
                  <a:schemeClr val="accent3"/>
                </a:solidFill>
              </a:rPr>
              <a:t>Kara.williams@state.or.us</a:t>
            </a:r>
          </a:p>
          <a:p>
            <a:pPr marL="0" indent="0" algn="ctr">
              <a:buNone/>
            </a:pPr>
            <a:endParaRPr lang="en-US" sz="3600" dirty="0"/>
          </a:p>
        </p:txBody>
      </p:sp>
    </p:spTree>
    <p:extLst>
      <p:ext uri="{BB962C8B-B14F-4D97-AF65-F5344CB8AC3E}">
        <p14:creationId xmlns:p14="http://schemas.microsoft.com/office/powerpoint/2010/main" val="4183737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0961" y="2911253"/>
            <a:ext cx="1954869" cy="1753181"/>
          </a:xfrm>
          <a:prstGeom prst="ellipse">
            <a:avLst/>
          </a:prstGeom>
          <a:ln w="2857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5162" r="10074" b="4592"/>
          <a:stretch/>
        </p:blipFill>
        <p:spPr>
          <a:xfrm>
            <a:off x="8144794" y="915926"/>
            <a:ext cx="2643500" cy="1879600"/>
          </a:xfrm>
          <a:prstGeom prst="ellipse">
            <a:avLst/>
          </a:prstGeom>
          <a:ln w="2857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7441" r="18648"/>
          <a:stretch/>
        </p:blipFill>
        <p:spPr>
          <a:xfrm>
            <a:off x="6032213" y="1751923"/>
            <a:ext cx="1651001" cy="1648149"/>
          </a:xfrm>
          <a:prstGeom prst="ellipse">
            <a:avLst/>
          </a:prstGeom>
          <a:ln w="2857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292" r="22835"/>
          <a:stretch/>
        </p:blipFill>
        <p:spPr bwMode="auto">
          <a:xfrm>
            <a:off x="1971128" y="4664434"/>
            <a:ext cx="1900909" cy="1614488"/>
          </a:xfrm>
          <a:prstGeom prst="ellipse">
            <a:avLst/>
          </a:prstGeom>
          <a:ln w="38100">
            <a:solidFill>
              <a:schemeClr val="accent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6702" y="212726"/>
            <a:ext cx="11468100" cy="1325563"/>
          </a:xfrm>
        </p:spPr>
        <p:txBody>
          <a:bodyPr/>
          <a:lstStyle/>
          <a:p>
            <a:r>
              <a:rPr lang="en-US" b="1" cap="all" dirty="0" smtClean="0">
                <a:solidFill>
                  <a:schemeClr val="accent1"/>
                </a:solidFill>
                <a:latin typeface="Corbel" pitchFamily="34" charset="0"/>
              </a:rPr>
              <a:t>Ensuring high-quality experiences in all </a:t>
            </a:r>
            <a:r>
              <a:rPr lang="en-US" b="1" cap="all" dirty="0" smtClean="0">
                <a:solidFill>
                  <a:schemeClr val="bg1"/>
                </a:solidFill>
                <a:latin typeface="Corbel" pitchFamily="34" charset="0"/>
              </a:rPr>
              <a:t>settings</a:t>
            </a:r>
            <a:endParaRPr lang="en-US" b="1" cap="all" dirty="0">
              <a:solidFill>
                <a:schemeClr val="bg1"/>
              </a:solidFill>
              <a:latin typeface="Corbe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9356537"/>
              </p:ext>
            </p:extLst>
          </p:nvPr>
        </p:nvGraphicFramePr>
        <p:xfrm>
          <a:off x="2417086" y="214115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fld id="{AE95B49A-1227-42F5-A634-69531B630A83}" type="slidenum">
              <a:rPr lang="en-US" smtClean="0"/>
              <a:pPr/>
              <a:t>2</a:t>
            </a:fld>
            <a:endParaRPr lang="en-US"/>
          </a:p>
        </p:txBody>
      </p:sp>
    </p:spTree>
    <p:extLst>
      <p:ext uri="{BB962C8B-B14F-4D97-AF65-F5344CB8AC3E}">
        <p14:creationId xmlns:p14="http://schemas.microsoft.com/office/powerpoint/2010/main" val="84494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450232" y="2308479"/>
            <a:ext cx="2641600" cy="1828800"/>
          </a:xfrm>
        </p:spPr>
        <p:txBody>
          <a:bodyPr/>
          <a:lstStyle/>
          <a:p>
            <a:r>
              <a:rPr lang="en-US" sz="4800" b="1" dirty="0" smtClean="0">
                <a:latin typeface="Helvetica"/>
                <a:cs typeface="Helvetica"/>
              </a:rPr>
              <a:t>QRIS</a:t>
            </a:r>
            <a:endParaRPr lang="en-US" sz="4800" b="1" dirty="0">
              <a:latin typeface="Helvetica"/>
              <a:cs typeface="Helvetica"/>
            </a:endParaRPr>
          </a:p>
          <a:p>
            <a:endParaRPr lang="en-US" dirty="0"/>
          </a:p>
        </p:txBody>
      </p:sp>
      <p:sp>
        <p:nvSpPr>
          <p:cNvPr id="4" name="Footer Placeholder 3"/>
          <p:cNvSpPr>
            <a:spLocks noGrp="1"/>
          </p:cNvSpPr>
          <p:nvPr>
            <p:ph type="ftr" sz="quarter" idx="12"/>
          </p:nvPr>
        </p:nvSpPr>
        <p:spPr/>
        <p:txBody>
          <a:bodyPr/>
          <a:lstStyle/>
          <a:p>
            <a:pPr algn="r"/>
            <a:r>
              <a:rPr lang="en-US" dirty="0" smtClean="0"/>
              <a:t>Oregon's Quality Rating and Improvement System Overview</a:t>
            </a:r>
            <a:endParaRPr lang="en-US" dirty="0"/>
          </a:p>
        </p:txBody>
      </p:sp>
      <p:sp>
        <p:nvSpPr>
          <p:cNvPr id="3" name="Title 2"/>
          <p:cNvSpPr>
            <a:spLocks noGrp="1"/>
          </p:cNvSpPr>
          <p:nvPr>
            <p:ph type="title"/>
          </p:nvPr>
        </p:nvSpPr>
        <p:spPr>
          <a:xfrm>
            <a:off x="422656" y="1992000"/>
            <a:ext cx="8619744" cy="1828800"/>
          </a:xfrm>
        </p:spPr>
        <p:txBody>
          <a:bodyPr>
            <a:noAutofit/>
          </a:bodyPr>
          <a:lstStyle/>
          <a:p>
            <a:r>
              <a:rPr lang="en-US" sz="4800" b="1" dirty="0" smtClean="0">
                <a:latin typeface="Helvetica"/>
                <a:cs typeface="Helvetica"/>
              </a:rPr>
              <a:t>Oregon’s</a:t>
            </a:r>
            <a:br>
              <a:rPr lang="en-US" sz="4800" b="1" dirty="0" smtClean="0">
                <a:latin typeface="Helvetica"/>
                <a:cs typeface="Helvetica"/>
              </a:rPr>
            </a:br>
            <a:r>
              <a:rPr lang="en-US" sz="4800" b="1" dirty="0" smtClean="0">
                <a:latin typeface="Helvetica"/>
                <a:cs typeface="Helvetica"/>
              </a:rPr>
              <a:t>Quality Rating and Improvement System</a:t>
            </a:r>
            <a:endParaRPr lang="en-US" sz="4800" b="1" dirty="0">
              <a:latin typeface="Helvetica"/>
              <a:cs typeface="Helvetica"/>
            </a:endParaRPr>
          </a:p>
        </p:txBody>
      </p:sp>
      <p:sp>
        <p:nvSpPr>
          <p:cNvPr id="8" name="TextBox 7"/>
          <p:cNvSpPr txBox="1"/>
          <p:nvPr/>
        </p:nvSpPr>
        <p:spPr>
          <a:xfrm>
            <a:off x="422656" y="3729360"/>
            <a:ext cx="8619744" cy="892552"/>
          </a:xfrm>
          <a:prstGeom prst="rect">
            <a:avLst/>
          </a:prstGeom>
          <a:noFill/>
        </p:spPr>
        <p:txBody>
          <a:bodyPr wrap="square" rtlCol="0">
            <a:spAutoFit/>
          </a:bodyPr>
          <a:lstStyle/>
          <a:p>
            <a:pPr algn="r"/>
            <a:endParaRPr lang="en-US" b="1" dirty="0" smtClean="0">
              <a:solidFill>
                <a:schemeClr val="bg1"/>
              </a:solidFill>
              <a:latin typeface="+mj-lt"/>
            </a:endParaRPr>
          </a:p>
          <a:p>
            <a:pPr algn="r"/>
            <a:endParaRPr lang="en-US" sz="1600" b="1" dirty="0" smtClean="0">
              <a:solidFill>
                <a:schemeClr val="bg1"/>
              </a:solidFill>
            </a:endParaRPr>
          </a:p>
          <a:p>
            <a:pPr algn="r"/>
            <a:r>
              <a:rPr lang="en-US" sz="1600" b="1" dirty="0" smtClean="0">
                <a:solidFill>
                  <a:schemeClr val="bg1"/>
                </a:solidFill>
              </a:rPr>
              <a:t> </a:t>
            </a:r>
            <a:r>
              <a:rPr lang="en-US" b="1" dirty="0" smtClean="0">
                <a:solidFill>
                  <a:schemeClr val="bg1"/>
                </a:solidFill>
              </a:rPr>
              <a:t>  </a:t>
            </a:r>
            <a:endParaRPr lang="en-US" dirty="0">
              <a:solidFill>
                <a:schemeClr val="bg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519" y="3347983"/>
            <a:ext cx="2641396" cy="304030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43519" y="167422"/>
            <a:ext cx="2641397" cy="2356834"/>
          </a:xfrm>
          <a:prstGeom prst="rect">
            <a:avLst/>
          </a:prstGeom>
        </p:spPr>
      </p:pic>
    </p:spTree>
    <p:extLst>
      <p:ext uri="{BB962C8B-B14F-4D97-AF65-F5344CB8AC3E}">
        <p14:creationId xmlns:p14="http://schemas.microsoft.com/office/powerpoint/2010/main" val="2421216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Quality </a:t>
            </a:r>
            <a:br>
              <a:rPr lang="en-US" dirty="0" smtClean="0">
                <a:effectLst>
                  <a:outerShdw blurRad="50800" dist="38100" dir="2700000" algn="tl" rotWithShape="0">
                    <a:prstClr val="black">
                      <a:alpha val="40000"/>
                    </a:prstClr>
                  </a:outerShdw>
                </a:effectLst>
              </a:rPr>
            </a:br>
            <a:r>
              <a:rPr lang="en-US" dirty="0" smtClean="0">
                <a:effectLst>
                  <a:outerShdw blurRad="50800" dist="38100" dir="2700000" algn="tl" rotWithShape="0">
                    <a:prstClr val="black">
                      <a:alpha val="40000"/>
                    </a:prstClr>
                  </a:outerShdw>
                </a:effectLst>
              </a:rPr>
              <a:t>Rating &amp; Improvement System</a:t>
            </a:r>
            <a:endParaRPr lang="en-US" dirty="0">
              <a:effectLst>
                <a:outerShdw blurRad="50800" dist="38100" dir="2700000" algn="tl"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7660720"/>
              </p:ext>
            </p:extLst>
          </p:nvPr>
        </p:nvGraphicFramePr>
        <p:xfrm>
          <a:off x="3868737" y="639928"/>
          <a:ext cx="7731859" cy="5578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6172" y="771878"/>
            <a:ext cx="2162175" cy="1438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1813" y="2719387"/>
            <a:ext cx="2124075" cy="1419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6750" y="4683523"/>
            <a:ext cx="2031597" cy="135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5226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6634" y="1092130"/>
            <a:ext cx="3221421" cy="4252380"/>
          </a:xfrm>
        </p:spPr>
        <p:txBody>
          <a:bodyPr>
            <a:normAutofit/>
          </a:bodyPr>
          <a:lstStyle/>
          <a:p>
            <a:pPr algn="ctr"/>
            <a:r>
              <a:rPr lang="en-US" sz="4000" dirty="0" smtClean="0"/>
              <a:t>Overview of the QRIS</a:t>
            </a:r>
            <a:endParaRPr lang="en-US" sz="4000" dirty="0">
              <a:effectLst/>
            </a:endParaRPr>
          </a:p>
        </p:txBody>
      </p:sp>
      <p:sp>
        <p:nvSpPr>
          <p:cNvPr id="61443" name="Rectangle 3"/>
          <p:cNvSpPr>
            <a:spLocks noGrp="1" noChangeArrowheads="1"/>
          </p:cNvSpPr>
          <p:nvPr>
            <p:ph type="body" sz="half" idx="1"/>
          </p:nvPr>
        </p:nvSpPr>
        <p:spPr>
          <a:xfrm>
            <a:off x="3736428" y="630621"/>
            <a:ext cx="7744372" cy="6047547"/>
          </a:xfrm>
        </p:spPr>
        <p:txBody>
          <a:bodyPr>
            <a:normAutofit/>
          </a:bodyPr>
          <a:lstStyle/>
          <a:p>
            <a:pPr>
              <a:spcBef>
                <a:spcPts val="0"/>
              </a:spcBef>
              <a:buFontTx/>
              <a:buNone/>
            </a:pPr>
            <a:r>
              <a:rPr lang="en-US" sz="2800" dirty="0"/>
              <a:t>   </a:t>
            </a:r>
            <a:r>
              <a:rPr lang="en-US" sz="2800" dirty="0" smtClean="0"/>
              <a:t>The Quality Rating and Improvement System uses </a:t>
            </a:r>
            <a:r>
              <a:rPr lang="en-US" sz="2800" dirty="0"/>
              <a:t>a set of </a:t>
            </a:r>
            <a:r>
              <a:rPr lang="en-US" sz="2800" u="sng" dirty="0"/>
              <a:t>progressively higher program standards </a:t>
            </a:r>
            <a:r>
              <a:rPr lang="en-US" sz="2800" dirty="0"/>
              <a:t>to </a:t>
            </a:r>
            <a:r>
              <a:rPr lang="en-US" sz="2800" u="sng" dirty="0"/>
              <a:t>evaluate the quality </a:t>
            </a:r>
            <a:r>
              <a:rPr lang="en-US" sz="2800" dirty="0"/>
              <a:t>of an Early Learning and Development Program and to </a:t>
            </a:r>
            <a:r>
              <a:rPr lang="en-US" sz="2800" u="sng" dirty="0"/>
              <a:t>support program improvement</a:t>
            </a:r>
            <a:r>
              <a:rPr lang="en-US" sz="2800" dirty="0" smtClean="0"/>
              <a:t>. </a:t>
            </a:r>
            <a:endParaRPr lang="en-US" dirty="0" smtClean="0"/>
          </a:p>
          <a:p>
            <a:pPr>
              <a:spcBef>
                <a:spcPts val="0"/>
              </a:spcBef>
              <a:buFontTx/>
              <a:buNone/>
            </a:pPr>
            <a:endParaRPr lang="en-US" sz="2400" dirty="0" smtClean="0"/>
          </a:p>
          <a:p>
            <a:pPr marL="1828800" indent="-393700">
              <a:spcBef>
                <a:spcPts val="0"/>
              </a:spcBef>
            </a:pPr>
            <a:r>
              <a:rPr lang="en-US" sz="2400" dirty="0" smtClean="0"/>
              <a:t>Building Block Approach</a:t>
            </a:r>
          </a:p>
          <a:p>
            <a:pPr marL="1828800" indent="-393700">
              <a:spcBef>
                <a:spcPts val="0"/>
              </a:spcBef>
            </a:pPr>
            <a:r>
              <a:rPr lang="en-US" sz="2400" dirty="0" smtClean="0"/>
              <a:t>5 tiers</a:t>
            </a:r>
          </a:p>
          <a:p>
            <a:pPr marL="1828800" indent="-393700">
              <a:spcBef>
                <a:spcPts val="0"/>
              </a:spcBef>
            </a:pPr>
            <a:r>
              <a:rPr lang="en-US" sz="2400" dirty="0" smtClean="0"/>
              <a:t>Portfolio system of documentation</a:t>
            </a:r>
          </a:p>
          <a:p>
            <a:pPr marL="1828800" indent="-393700">
              <a:spcBef>
                <a:spcPts val="0"/>
              </a:spcBef>
            </a:pPr>
            <a:r>
              <a:rPr lang="en-US" sz="2400" dirty="0" smtClean="0"/>
              <a:t>Family and Center languaged versions</a:t>
            </a:r>
            <a:endParaRPr lang="en-US" sz="2400" dirty="0"/>
          </a:p>
        </p:txBody>
      </p:sp>
    </p:spTree>
    <p:extLst>
      <p:ext uri="{BB962C8B-B14F-4D97-AF65-F5344CB8AC3E}">
        <p14:creationId xmlns:p14="http://schemas.microsoft.com/office/powerpoint/2010/main" val="92962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The </a:t>
            </a:r>
            <a:r>
              <a:rPr lang="en-US" dirty="0"/>
              <a:t>standards establish the State’s quality framework and articulate a vision for moving programs to a level of quality that will support healthy development and school success for all children. The QRIS incorporates and aligns early learning guidelines, practitioner knowledge, and program standards that apply across sectors and age ranges.</a:t>
            </a:r>
          </a:p>
          <a:p>
            <a:endParaRPr lang="en-US" dirty="0"/>
          </a:p>
        </p:txBody>
      </p:sp>
      <p:sp>
        <p:nvSpPr>
          <p:cNvPr id="3" name="Footer Placeholder 2"/>
          <p:cNvSpPr>
            <a:spLocks noGrp="1"/>
          </p:cNvSpPr>
          <p:nvPr>
            <p:ph type="ftr" sz="quarter" idx="11"/>
          </p:nvPr>
        </p:nvSpPr>
        <p:spPr>
          <a:xfrm>
            <a:off x="341376" y="6355080"/>
            <a:ext cx="11850624" cy="275590"/>
          </a:xfrm>
        </p:spPr>
        <p:txBody>
          <a:bodyPr/>
          <a:lstStyle/>
          <a:p>
            <a:r>
              <a:rPr lang="en-US" dirty="0" smtClean="0"/>
              <a:t>Oregon's Quality Rating and Improvement System Overview</a:t>
            </a:r>
            <a:endParaRPr lang="en-US" dirty="0"/>
          </a:p>
        </p:txBody>
      </p:sp>
      <p:sp>
        <p:nvSpPr>
          <p:cNvPr id="4" name="Title 3"/>
          <p:cNvSpPr>
            <a:spLocks noGrp="1"/>
          </p:cNvSpPr>
          <p:nvPr>
            <p:ph type="title"/>
          </p:nvPr>
        </p:nvSpPr>
        <p:spPr/>
        <p:txBody>
          <a:bodyPr/>
          <a:lstStyle/>
          <a:p>
            <a:r>
              <a:rPr lang="en-US" dirty="0" smtClean="0"/>
              <a:t>Oregon’s Standards</a:t>
            </a:r>
            <a:endParaRPr lang="en-US" dirty="0"/>
          </a:p>
        </p:txBody>
      </p:sp>
      <p:sp>
        <p:nvSpPr>
          <p:cNvPr id="5" name="Rectangle 4"/>
          <p:cNvSpPr/>
          <p:nvPr/>
        </p:nvSpPr>
        <p:spPr>
          <a:xfrm>
            <a:off x="231820" y="115910"/>
            <a:ext cx="11728360" cy="652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3000"/>
                    </a14:imgEffect>
                  </a14:imgLayer>
                </a14:imgProps>
              </a:ext>
              <a:ext uri="{28A0092B-C50C-407E-A947-70E740481C1C}">
                <a14:useLocalDpi xmlns:a14="http://schemas.microsoft.com/office/drawing/2010/main"/>
              </a:ext>
            </a:extLst>
          </a:blip>
          <a:srcRect/>
          <a:stretch>
            <a:fillRect/>
          </a:stretch>
        </p:blipFill>
        <p:spPr bwMode="auto">
          <a:xfrm>
            <a:off x="465696" y="257577"/>
            <a:ext cx="11260608" cy="633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95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Tier Building Block System</a:t>
            </a:r>
            <a:endParaRPr lang="en-US" dirty="0"/>
          </a:p>
        </p:txBody>
      </p:sp>
      <p:grpSp>
        <p:nvGrpSpPr>
          <p:cNvPr id="3" name="Group 2"/>
          <p:cNvGrpSpPr/>
          <p:nvPr/>
        </p:nvGrpSpPr>
        <p:grpSpPr>
          <a:xfrm>
            <a:off x="3532831" y="551793"/>
            <a:ext cx="8196713" cy="5656887"/>
            <a:chOff x="533400" y="1752600"/>
            <a:chExt cx="7467600" cy="4038600"/>
          </a:xfrm>
        </p:grpSpPr>
        <p:sp>
          <p:nvSpPr>
            <p:cNvPr id="49" name="Rounded Rectangle 48"/>
            <p:cNvSpPr/>
            <p:nvPr/>
          </p:nvSpPr>
          <p:spPr>
            <a:xfrm>
              <a:off x="533400" y="1752600"/>
              <a:ext cx="6477000" cy="4038600"/>
            </a:xfrm>
            <a:prstGeom prst="roundRect">
              <a:avLst>
                <a:gd name="adj" fmla="val 68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grpSp>
          <p:nvGrpSpPr>
            <p:cNvPr id="4" name="Group 42"/>
            <p:cNvGrpSpPr/>
            <p:nvPr/>
          </p:nvGrpSpPr>
          <p:grpSpPr>
            <a:xfrm>
              <a:off x="4648200" y="2057400"/>
              <a:ext cx="2362200" cy="685800"/>
              <a:chOff x="6553200" y="2590800"/>
              <a:chExt cx="2362200" cy="685800"/>
            </a:xfrm>
          </p:grpSpPr>
          <p:sp>
            <p:nvSpPr>
              <p:cNvPr id="12" name="Rectangle 11"/>
              <p:cNvSpPr/>
              <p:nvPr/>
            </p:nvSpPr>
            <p:spPr>
              <a:xfrm>
                <a:off x="6553200" y="2590800"/>
                <a:ext cx="2362200" cy="685800"/>
              </a:xfrm>
              <a:prstGeom prst="rect">
                <a:avLst/>
              </a:prstGeom>
              <a:scene3d>
                <a:camera prst="orthographicFront"/>
                <a:lightRig rig="threePt" dir="t"/>
              </a:scene3d>
              <a:sp3d>
                <a:bevelT/>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grpSp>
            <p:nvGrpSpPr>
              <p:cNvPr id="5" name="Group 24"/>
              <p:cNvGrpSpPr/>
              <p:nvPr/>
            </p:nvGrpSpPr>
            <p:grpSpPr>
              <a:xfrm>
                <a:off x="6629400" y="2743200"/>
                <a:ext cx="2209800" cy="381000"/>
                <a:chOff x="6553200" y="2819400"/>
                <a:chExt cx="2209800" cy="381000"/>
              </a:xfrm>
            </p:grpSpPr>
            <p:sp>
              <p:nvSpPr>
                <p:cNvPr id="13" name="5-Point Star 12"/>
                <p:cNvSpPr/>
                <p:nvPr/>
              </p:nvSpPr>
              <p:spPr>
                <a:xfrm>
                  <a:off x="8382000" y="2819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7924800" y="2819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7467600" y="2819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7010400" y="2819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6553200" y="2819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grpSp>
        </p:grpSp>
        <p:grpSp>
          <p:nvGrpSpPr>
            <p:cNvPr id="6" name="Group 43"/>
            <p:cNvGrpSpPr/>
            <p:nvPr/>
          </p:nvGrpSpPr>
          <p:grpSpPr>
            <a:xfrm>
              <a:off x="4038600" y="2819400"/>
              <a:ext cx="2971800" cy="685800"/>
              <a:chOff x="5943600" y="3352800"/>
              <a:chExt cx="2971800" cy="685800"/>
            </a:xfrm>
          </p:grpSpPr>
          <p:sp>
            <p:nvSpPr>
              <p:cNvPr id="11" name="Rectangle 10"/>
              <p:cNvSpPr/>
              <p:nvPr/>
            </p:nvSpPr>
            <p:spPr>
              <a:xfrm>
                <a:off x="5943600" y="3352800"/>
                <a:ext cx="2971800" cy="685800"/>
              </a:xfrm>
              <a:prstGeom prst="rect">
                <a:avLst/>
              </a:prstGeom>
              <a:scene3d>
                <a:camera prst="orthographicFront"/>
                <a:lightRig rig="threePt" dir="t"/>
              </a:scene3d>
              <a:sp3d>
                <a:bevelT/>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grpSp>
            <p:nvGrpSpPr>
              <p:cNvPr id="7" name="Group 40"/>
              <p:cNvGrpSpPr/>
              <p:nvPr/>
            </p:nvGrpSpPr>
            <p:grpSpPr>
              <a:xfrm>
                <a:off x="6553200" y="3505200"/>
                <a:ext cx="1752600" cy="381000"/>
                <a:chOff x="7162800" y="3581400"/>
                <a:chExt cx="1752600" cy="381000"/>
              </a:xfrm>
            </p:grpSpPr>
            <p:sp>
              <p:nvSpPr>
                <p:cNvPr id="19" name="5-Point Star 18"/>
                <p:cNvSpPr/>
                <p:nvPr/>
              </p:nvSpPr>
              <p:spPr>
                <a:xfrm>
                  <a:off x="8534400" y="3581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0" name="5-Point Star 19"/>
                <p:cNvSpPr/>
                <p:nvPr/>
              </p:nvSpPr>
              <p:spPr>
                <a:xfrm>
                  <a:off x="8077200" y="3581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1" name="5-Point Star 20"/>
                <p:cNvSpPr/>
                <p:nvPr/>
              </p:nvSpPr>
              <p:spPr>
                <a:xfrm>
                  <a:off x="7620000" y="3581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2" name="5-Point Star 21"/>
                <p:cNvSpPr/>
                <p:nvPr/>
              </p:nvSpPr>
              <p:spPr>
                <a:xfrm>
                  <a:off x="7162800" y="3581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grpSp>
        </p:grpSp>
        <p:grpSp>
          <p:nvGrpSpPr>
            <p:cNvPr id="14" name="Group 44"/>
            <p:cNvGrpSpPr/>
            <p:nvPr/>
          </p:nvGrpSpPr>
          <p:grpSpPr>
            <a:xfrm>
              <a:off x="3200400" y="3581400"/>
              <a:ext cx="3810000" cy="685800"/>
              <a:chOff x="5105400" y="4114800"/>
              <a:chExt cx="3810000" cy="685800"/>
            </a:xfrm>
          </p:grpSpPr>
          <p:sp>
            <p:nvSpPr>
              <p:cNvPr id="10" name="Rectangle 9"/>
              <p:cNvSpPr/>
              <p:nvPr/>
            </p:nvSpPr>
            <p:spPr>
              <a:xfrm>
                <a:off x="5105400" y="4114800"/>
                <a:ext cx="3810000" cy="685800"/>
              </a:xfrm>
              <a:prstGeom prst="rect">
                <a:avLst/>
              </a:prstGeom>
              <a:scene3d>
                <a:camera prst="orthographicFront"/>
                <a:lightRig rig="threePt" dir="t"/>
              </a:scene3d>
              <a:sp3d>
                <a:bevelT/>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grpSp>
            <p:nvGrpSpPr>
              <p:cNvPr id="23" name="Group 39"/>
              <p:cNvGrpSpPr/>
              <p:nvPr/>
            </p:nvGrpSpPr>
            <p:grpSpPr>
              <a:xfrm>
                <a:off x="6362700" y="4267200"/>
                <a:ext cx="1295400" cy="381000"/>
                <a:chOff x="7620000" y="4343400"/>
                <a:chExt cx="1295400" cy="381000"/>
              </a:xfrm>
            </p:grpSpPr>
            <p:sp>
              <p:nvSpPr>
                <p:cNvPr id="27" name="5-Point Star 26"/>
                <p:cNvSpPr/>
                <p:nvPr/>
              </p:nvSpPr>
              <p:spPr>
                <a:xfrm>
                  <a:off x="8534400" y="4343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8" name="5-Point Star 27"/>
                <p:cNvSpPr/>
                <p:nvPr/>
              </p:nvSpPr>
              <p:spPr>
                <a:xfrm>
                  <a:off x="8077200" y="4343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9" name="5-Point Star 28"/>
                <p:cNvSpPr/>
                <p:nvPr/>
              </p:nvSpPr>
              <p:spPr>
                <a:xfrm>
                  <a:off x="7620000" y="4343400"/>
                  <a:ext cx="381000" cy="38100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grpSp>
        </p:grpSp>
        <p:sp>
          <p:nvSpPr>
            <p:cNvPr id="8" name="Rectangle 7"/>
            <p:cNvSpPr/>
            <p:nvPr/>
          </p:nvSpPr>
          <p:spPr>
            <a:xfrm>
              <a:off x="1143000" y="5105400"/>
              <a:ext cx="5867400" cy="685800"/>
            </a:xfrm>
            <a:prstGeom prst="rect">
              <a:avLst/>
            </a:prstGeom>
            <a:scene3d>
              <a:camera prst="orthographicFront"/>
              <a:lightRig rig="threePt" dir="t"/>
            </a:scene3d>
            <a:sp3d>
              <a:bevelT/>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2324100" y="5155913"/>
              <a:ext cx="3505200" cy="584775"/>
            </a:xfrm>
            <a:prstGeom prst="rect">
              <a:avLst/>
            </a:prstGeom>
            <a:noFill/>
          </p:spPr>
          <p:style>
            <a:lnRef idx="0">
              <a:scrgbClr r="0" g="0" b="0"/>
            </a:lnRef>
            <a:fillRef idx="1001">
              <a:schemeClr val="lt2"/>
            </a:fillRef>
            <a:effectRef idx="0">
              <a:scrgbClr r="0" g="0" b="0"/>
            </a:effectRef>
            <a:fontRef idx="major"/>
          </p:style>
          <p:txBody>
            <a:bodyPr wrap="square" rtlCol="0">
              <a:spAutoFit/>
            </a:bodyPr>
            <a:lstStyle/>
            <a:p>
              <a:pPr algn="ctr"/>
              <a:r>
                <a:rPr lang="en-US" sz="3200" dirty="0" smtClean="0">
                  <a:solidFill>
                    <a:srgbClr val="663300"/>
                  </a:solidFill>
                </a:rPr>
                <a:t>Licensed</a:t>
              </a:r>
              <a:endParaRPr lang="en-US" sz="3200" dirty="0">
                <a:solidFill>
                  <a:srgbClr val="663300"/>
                </a:solidFill>
              </a:endParaRPr>
            </a:p>
          </p:txBody>
        </p:sp>
        <p:sp>
          <p:nvSpPr>
            <p:cNvPr id="9" name="Rectangle 8"/>
            <p:cNvSpPr/>
            <p:nvPr/>
          </p:nvSpPr>
          <p:spPr>
            <a:xfrm>
              <a:off x="2133600" y="4343400"/>
              <a:ext cx="4876800" cy="685800"/>
            </a:xfrm>
            <a:prstGeom prst="rect">
              <a:avLst/>
            </a:prstGeom>
            <a:scene3d>
              <a:camera prst="orthographicFront"/>
              <a:lightRig rig="threePt" dir="t"/>
            </a:scene3d>
            <a:sp3d>
              <a:bevelT/>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2362200" y="4393913"/>
              <a:ext cx="4495800" cy="584775"/>
            </a:xfrm>
            <a:prstGeom prst="rect">
              <a:avLst/>
            </a:prstGeom>
            <a:noFill/>
          </p:spPr>
          <p:style>
            <a:lnRef idx="0">
              <a:scrgbClr r="0" g="0" b="0"/>
            </a:lnRef>
            <a:fillRef idx="1001">
              <a:schemeClr val="lt2"/>
            </a:fillRef>
            <a:effectRef idx="0">
              <a:scrgbClr r="0" g="0" b="0"/>
            </a:effectRef>
            <a:fontRef idx="major"/>
          </p:style>
          <p:txBody>
            <a:bodyPr wrap="square" rtlCol="0">
              <a:spAutoFit/>
            </a:bodyPr>
            <a:lstStyle/>
            <a:p>
              <a:pPr algn="ctr"/>
              <a:r>
                <a:rPr lang="en-US" sz="3200" dirty="0" smtClean="0">
                  <a:solidFill>
                    <a:srgbClr val="663300"/>
                  </a:solidFill>
                </a:rPr>
                <a:t>Commitment to Quality</a:t>
              </a:r>
              <a:endParaRPr lang="en-US" sz="3200" dirty="0">
                <a:solidFill>
                  <a:srgbClr val="663300"/>
                </a:solidFill>
              </a:endParaRPr>
            </a:p>
          </p:txBody>
        </p:sp>
        <p:sp>
          <p:nvSpPr>
            <p:cNvPr id="50" name="TextBox 49"/>
            <p:cNvSpPr txBox="1"/>
            <p:nvPr/>
          </p:nvSpPr>
          <p:spPr>
            <a:xfrm>
              <a:off x="990600" y="2209800"/>
              <a:ext cx="2133600" cy="369332"/>
            </a:xfrm>
            <a:prstGeom prst="rect">
              <a:avLst/>
            </a:prstGeom>
            <a:noFill/>
          </p:spPr>
          <p:txBody>
            <a:bodyPr wrap="square" rtlCol="0">
              <a:spAutoFit/>
            </a:bodyPr>
            <a:lstStyle/>
            <a:p>
              <a:r>
                <a:rPr lang="en-US" dirty="0" smtClean="0">
                  <a:solidFill>
                    <a:srgbClr val="663300"/>
                  </a:solidFill>
                  <a:latin typeface="+mn-lt"/>
                </a:rPr>
                <a:t>Supports</a:t>
              </a:r>
              <a:endParaRPr lang="en-US" dirty="0">
                <a:solidFill>
                  <a:srgbClr val="663300"/>
                </a:solidFill>
                <a:latin typeface="+mn-lt"/>
              </a:endParaRPr>
            </a:p>
          </p:txBody>
        </p:sp>
        <p:sp>
          <p:nvSpPr>
            <p:cNvPr id="52" name="Pentagon 51"/>
            <p:cNvSpPr/>
            <p:nvPr/>
          </p:nvSpPr>
          <p:spPr>
            <a:xfrm rot="16200000">
              <a:off x="5562600" y="3352800"/>
              <a:ext cx="3962400" cy="914400"/>
            </a:xfrm>
            <a:prstGeom prst="homePlate">
              <a:avLst>
                <a:gd name="adj" fmla="val 5517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7239000" y="2286000"/>
              <a:ext cx="346249" cy="2743200"/>
            </a:xfrm>
            <a:prstGeom prst="rect">
              <a:avLst/>
            </a:prstGeom>
            <a:noFill/>
          </p:spPr>
          <p:txBody>
            <a:bodyPr vert="vert270" wrap="square" rtlCol="0">
              <a:spAutoFit/>
            </a:bodyPr>
            <a:lstStyle/>
            <a:p>
              <a:pPr algn="ctr"/>
              <a:r>
                <a:rPr lang="en-US" dirty="0" smtClean="0">
                  <a:solidFill>
                    <a:srgbClr val="663300"/>
                  </a:solidFill>
                  <a:latin typeface="+mn-lt"/>
                </a:rPr>
                <a:t>Incentives</a:t>
              </a:r>
              <a:endParaRPr lang="en-US" dirty="0">
                <a:solidFill>
                  <a:srgbClr val="663300"/>
                </a:solidFill>
                <a:latin typeface="+mn-lt"/>
              </a:endParaRPr>
            </a:p>
          </p:txBody>
        </p:sp>
      </p:grpSp>
    </p:spTree>
    <p:extLst>
      <p:ext uri="{BB962C8B-B14F-4D97-AF65-F5344CB8AC3E}">
        <p14:creationId xmlns:p14="http://schemas.microsoft.com/office/powerpoint/2010/main" val="3713619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0" y="709449"/>
            <a:ext cx="8025413" cy="5806860"/>
          </a:xfrm>
        </p:spPr>
        <p:txBody>
          <a:bodyPr>
            <a:normAutofit/>
          </a:bodyPr>
          <a:lstStyle/>
          <a:p>
            <a:pPr marL="401638" indent="-357188">
              <a:buNone/>
            </a:pPr>
            <a:r>
              <a:rPr lang="en-US" sz="2800" dirty="0" smtClean="0">
                <a:sym typeface="Wingdings"/>
              </a:rPr>
              <a:t>For a </a:t>
            </a:r>
            <a:r>
              <a:rPr lang="en-US" sz="2800" i="1" dirty="0">
                <a:sym typeface="Wingdings"/>
              </a:rPr>
              <a:t>C</a:t>
            </a:r>
            <a:r>
              <a:rPr lang="en-US" sz="2800" i="1" dirty="0" smtClean="0">
                <a:sym typeface="Wingdings"/>
              </a:rPr>
              <a:t>ommitment to Quality </a:t>
            </a:r>
            <a:r>
              <a:rPr lang="en-US" sz="2800" dirty="0" smtClean="0">
                <a:sym typeface="Wingdings"/>
              </a:rPr>
              <a:t>designation programs complete an application.</a:t>
            </a:r>
          </a:p>
          <a:p>
            <a:pPr marL="401638" indent="-357188">
              <a:buNone/>
            </a:pPr>
            <a:r>
              <a:rPr lang="en-US" sz="2800" dirty="0">
                <a:sym typeface="Wingdings"/>
              </a:rPr>
              <a:t> </a:t>
            </a:r>
            <a:r>
              <a:rPr lang="en-US" sz="2800" dirty="0" smtClean="0"/>
              <a:t>For a </a:t>
            </a:r>
            <a:r>
              <a:rPr lang="en-US" sz="2800" i="1" dirty="0" smtClean="0"/>
              <a:t>3, 4 or 5 Star </a:t>
            </a:r>
            <a:r>
              <a:rPr lang="en-US" sz="2800" dirty="0" smtClean="0"/>
              <a:t>designation programs develop and submit a Program Portfolio.</a:t>
            </a:r>
          </a:p>
          <a:p>
            <a:r>
              <a:rPr lang="en-US" sz="2800" dirty="0" smtClean="0"/>
              <a:t>Balance of evidence</a:t>
            </a:r>
          </a:p>
          <a:p>
            <a:pPr lvl="1"/>
            <a:r>
              <a:rPr lang="en-US" sz="2800" dirty="0" smtClean="0"/>
              <a:t>Data</a:t>
            </a:r>
          </a:p>
          <a:p>
            <a:pPr lvl="1"/>
            <a:r>
              <a:rPr lang="en-US" sz="2800" dirty="0" smtClean="0"/>
              <a:t>Documentation</a:t>
            </a:r>
          </a:p>
          <a:p>
            <a:pPr lvl="1"/>
            <a:r>
              <a:rPr lang="en-US" sz="2800" dirty="0" smtClean="0"/>
              <a:t>Report</a:t>
            </a:r>
          </a:p>
          <a:p>
            <a:pPr lvl="1"/>
            <a:r>
              <a:rPr lang="en-US" sz="2800" dirty="0" smtClean="0"/>
              <a:t>Observation</a:t>
            </a:r>
          </a:p>
          <a:p>
            <a:r>
              <a:rPr lang="en-US" sz="2800" dirty="0" smtClean="0"/>
              <a:t>Reviewed by experts</a:t>
            </a:r>
          </a:p>
          <a:p>
            <a:endParaRPr lang="en-US" dirty="0"/>
          </a:p>
        </p:txBody>
      </p:sp>
      <p:sp>
        <p:nvSpPr>
          <p:cNvPr id="2" name="Title 1"/>
          <p:cNvSpPr>
            <a:spLocks noGrp="1"/>
          </p:cNvSpPr>
          <p:nvPr>
            <p:ph type="title"/>
          </p:nvPr>
        </p:nvSpPr>
        <p:spPr/>
        <p:txBody>
          <a:bodyPr/>
          <a:lstStyle/>
          <a:p>
            <a:r>
              <a:rPr lang="en-US" dirty="0" smtClean="0"/>
              <a:t>Portfolio System  </a:t>
            </a:r>
            <a:endParaRPr lang="en-US" dirty="0"/>
          </a:p>
        </p:txBody>
      </p:sp>
    </p:spTree>
    <p:extLst>
      <p:ext uri="{BB962C8B-B14F-4D97-AF65-F5344CB8AC3E}">
        <p14:creationId xmlns:p14="http://schemas.microsoft.com/office/powerpoint/2010/main" val="2941979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03736818"/>
              </p:ext>
            </p:extLst>
          </p:nvPr>
        </p:nvGraphicFramePr>
        <p:xfrm>
          <a:off x="3531476" y="362607"/>
          <a:ext cx="8186391" cy="576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pPr algn="r"/>
            <a:r>
              <a:rPr lang="en-US" dirty="0" smtClean="0"/>
              <a:t>Oregon's Quality Rating and Improvement System Overview</a:t>
            </a:r>
            <a:endParaRPr lang="en-US" dirty="0"/>
          </a:p>
        </p:txBody>
      </p:sp>
      <p:sp>
        <p:nvSpPr>
          <p:cNvPr id="4" name="Title 3"/>
          <p:cNvSpPr>
            <a:spLocks noGrp="1"/>
          </p:cNvSpPr>
          <p:nvPr>
            <p:ph type="title"/>
          </p:nvPr>
        </p:nvSpPr>
        <p:spPr/>
        <p:txBody>
          <a:bodyPr/>
          <a:lstStyle/>
          <a:p>
            <a:r>
              <a:rPr lang="en-US" dirty="0" smtClean="0"/>
              <a:t>Oregon QRIS Process</a:t>
            </a:r>
            <a:endParaRPr lang="en-US" dirty="0"/>
          </a:p>
        </p:txBody>
      </p:sp>
    </p:spTree>
    <p:extLst>
      <p:ext uri="{BB962C8B-B14F-4D97-AF65-F5344CB8AC3E}">
        <p14:creationId xmlns:p14="http://schemas.microsoft.com/office/powerpoint/2010/main" val="1031220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Field Test Regions</a:t>
            </a:r>
            <a:endParaRPr lang="en-US" dirty="0">
              <a:effectLst>
                <a:outerShdw blurRad="50800" dist="38100" dir="2700000" algn="tl" rotWithShape="0">
                  <a:prstClr val="black">
                    <a:alpha val="40000"/>
                  </a:prstClr>
                </a:outerShdw>
              </a:effectLst>
            </a:endParaRPr>
          </a:p>
        </p:txBody>
      </p:sp>
      <p:sp>
        <p:nvSpPr>
          <p:cNvPr id="4" name="TextBox 3"/>
          <p:cNvSpPr txBox="1"/>
          <p:nvPr/>
        </p:nvSpPr>
        <p:spPr>
          <a:xfrm>
            <a:off x="3398293" y="1341426"/>
            <a:ext cx="4039737" cy="3539430"/>
          </a:xfrm>
          <a:prstGeom prst="rect">
            <a:avLst/>
          </a:prstGeom>
          <a:noFill/>
        </p:spPr>
        <p:txBody>
          <a:bodyPr wrap="square" rtlCol="0">
            <a:spAutoFit/>
          </a:bodyPr>
          <a:lstStyle/>
          <a:p>
            <a:pPr marL="457200" indent="-279400">
              <a:buClr>
                <a:schemeClr val="accent1"/>
              </a:buClr>
              <a:buFont typeface="Wingdings" panose="05000000000000000000" pitchFamily="2" charset="2"/>
              <a:buChar char="§"/>
            </a:pPr>
            <a:r>
              <a:rPr lang="en-US" sz="2800" dirty="0" smtClean="0">
                <a:solidFill>
                  <a:schemeClr val="tx1">
                    <a:lumMod val="65000"/>
                    <a:lumOff val="35000"/>
                  </a:schemeClr>
                </a:solidFill>
              </a:rPr>
              <a:t>Multnomah County</a:t>
            </a:r>
          </a:p>
          <a:p>
            <a:pPr marL="457200" indent="-457200">
              <a:buFont typeface="Wingdings" panose="05000000000000000000" pitchFamily="2" charset="2"/>
              <a:buChar char="§"/>
            </a:pPr>
            <a:endParaRPr lang="en-US" sz="2800" dirty="0">
              <a:solidFill>
                <a:schemeClr val="tx1">
                  <a:lumMod val="65000"/>
                  <a:lumOff val="35000"/>
                </a:schemeClr>
              </a:solidFill>
            </a:endParaRPr>
          </a:p>
          <a:p>
            <a:pPr marL="457200" indent="-279400">
              <a:buClr>
                <a:schemeClr val="accent1"/>
              </a:buClr>
              <a:buFont typeface="Wingdings" panose="05000000000000000000" pitchFamily="2" charset="2"/>
              <a:buChar char="§"/>
            </a:pPr>
            <a:r>
              <a:rPr lang="en-US" sz="2800" dirty="0" smtClean="0">
                <a:solidFill>
                  <a:schemeClr val="tx1">
                    <a:lumMod val="65000"/>
                    <a:lumOff val="35000"/>
                  </a:schemeClr>
                </a:solidFill>
              </a:rPr>
              <a:t>Crook/Deschutes/</a:t>
            </a:r>
            <a:br>
              <a:rPr lang="en-US" sz="2800" dirty="0" smtClean="0">
                <a:solidFill>
                  <a:schemeClr val="tx1">
                    <a:lumMod val="65000"/>
                    <a:lumOff val="35000"/>
                  </a:schemeClr>
                </a:solidFill>
              </a:rPr>
            </a:br>
            <a:r>
              <a:rPr lang="en-US" sz="2800" dirty="0" smtClean="0">
                <a:solidFill>
                  <a:schemeClr val="tx1">
                    <a:lumMod val="65000"/>
                    <a:lumOff val="35000"/>
                  </a:schemeClr>
                </a:solidFill>
              </a:rPr>
              <a:t>Jefferson Counties</a:t>
            </a:r>
          </a:p>
          <a:p>
            <a:pPr marL="457200" indent="-457200">
              <a:buFont typeface="Wingdings" panose="05000000000000000000" pitchFamily="2" charset="2"/>
              <a:buChar char="§"/>
            </a:pPr>
            <a:endParaRPr lang="en-US" sz="2800" dirty="0">
              <a:solidFill>
                <a:schemeClr val="tx1">
                  <a:lumMod val="65000"/>
                  <a:lumOff val="35000"/>
                </a:schemeClr>
              </a:solidFill>
            </a:endParaRPr>
          </a:p>
          <a:p>
            <a:pPr marL="457200" indent="-279400">
              <a:buClr>
                <a:schemeClr val="accent1"/>
              </a:buClr>
              <a:buFont typeface="Wingdings" panose="05000000000000000000" pitchFamily="2" charset="2"/>
              <a:buChar char="§"/>
            </a:pPr>
            <a:r>
              <a:rPr lang="en-US" sz="2800" dirty="0" smtClean="0">
                <a:solidFill>
                  <a:schemeClr val="tx1">
                    <a:lumMod val="65000"/>
                    <a:lumOff val="35000"/>
                  </a:schemeClr>
                </a:solidFill>
              </a:rPr>
              <a:t>Linn/Benton Counties</a:t>
            </a:r>
          </a:p>
          <a:p>
            <a:pPr marL="457200" indent="-457200">
              <a:buFont typeface="Wingdings" panose="05000000000000000000" pitchFamily="2" charset="2"/>
              <a:buChar char="§"/>
            </a:pPr>
            <a:endParaRPr lang="en-US" sz="2800" dirty="0">
              <a:solidFill>
                <a:schemeClr val="tx1">
                  <a:lumMod val="65000"/>
                  <a:lumOff val="35000"/>
                </a:schemeClr>
              </a:solidFill>
            </a:endParaRPr>
          </a:p>
          <a:p>
            <a:pPr marL="457200" indent="-279400">
              <a:buClr>
                <a:schemeClr val="accent1"/>
              </a:buClr>
              <a:buFont typeface="Wingdings" panose="05000000000000000000" pitchFamily="2" charset="2"/>
              <a:buChar char="§"/>
            </a:pPr>
            <a:r>
              <a:rPr lang="en-US" sz="2800" dirty="0" smtClean="0">
                <a:solidFill>
                  <a:schemeClr val="tx1">
                    <a:lumMod val="65000"/>
                    <a:lumOff val="35000"/>
                  </a:schemeClr>
                </a:solidFill>
              </a:rPr>
              <a:t>Lane/Douglas Counties</a:t>
            </a:r>
            <a:endParaRPr lang="en-US" sz="2800"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446" y="1341426"/>
            <a:ext cx="4388049" cy="4572000"/>
          </a:xfrm>
          <a:prstGeom prst="rect">
            <a:avLst/>
          </a:prstGeom>
        </p:spPr>
      </p:pic>
      <p:cxnSp>
        <p:nvCxnSpPr>
          <p:cNvPr id="6" name="Elbow Connector 5"/>
          <p:cNvCxnSpPr/>
          <p:nvPr/>
        </p:nvCxnSpPr>
        <p:spPr>
          <a:xfrm>
            <a:off x="6872676" y="1578661"/>
            <a:ext cx="2004814" cy="1014292"/>
          </a:xfrm>
          <a:prstGeom prst="bentConnector3">
            <a:avLst/>
          </a:prstGeom>
          <a:ln w="57150">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Elbow Connector 6"/>
          <p:cNvCxnSpPr/>
          <p:nvPr/>
        </p:nvCxnSpPr>
        <p:spPr>
          <a:xfrm>
            <a:off x="6637867" y="2890824"/>
            <a:ext cx="3106634" cy="736602"/>
          </a:xfrm>
          <a:prstGeom prst="bentConnector3">
            <a:avLst/>
          </a:prstGeom>
          <a:ln w="57150">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flipV="1">
            <a:off x="7209603" y="3385910"/>
            <a:ext cx="1330960" cy="414866"/>
          </a:xfrm>
          <a:prstGeom prst="bentConnector3">
            <a:avLst/>
          </a:prstGeom>
          <a:ln w="571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flipV="1">
            <a:off x="7384581" y="3903260"/>
            <a:ext cx="1281747" cy="739128"/>
          </a:xfrm>
          <a:prstGeom prst="bentConnector3">
            <a:avLst/>
          </a:prstGeom>
          <a:ln w="57150">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765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QRIS Contact Person</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Dawn Woods</a:t>
            </a:r>
          </a:p>
          <a:p>
            <a:pPr marL="0" indent="0" algn="ctr">
              <a:buNone/>
            </a:pPr>
            <a:r>
              <a:rPr lang="en-US" sz="3600" dirty="0" smtClean="0"/>
              <a:t>Early Learning Division</a:t>
            </a:r>
          </a:p>
          <a:p>
            <a:pPr marL="0" indent="0" algn="ctr">
              <a:buNone/>
            </a:pPr>
            <a:r>
              <a:rPr lang="en-US" sz="3600" dirty="0" smtClean="0"/>
              <a:t>Quality Improvement Manager</a:t>
            </a:r>
          </a:p>
          <a:p>
            <a:pPr marL="0" indent="0" algn="ctr">
              <a:buNone/>
            </a:pPr>
            <a:r>
              <a:rPr lang="en-US" sz="3200" b="1" u="sng" dirty="0" smtClean="0">
                <a:solidFill>
                  <a:schemeClr val="accent3"/>
                </a:solidFill>
                <a:hlinkClick r:id="rId3"/>
              </a:rPr>
              <a:t>Dawn.a.woods@state.or.us</a:t>
            </a:r>
            <a:endParaRPr lang="en-US" sz="3200" b="1" u="sng" dirty="0">
              <a:solidFill>
                <a:schemeClr val="accent3"/>
              </a:solidFill>
            </a:endParaRPr>
          </a:p>
          <a:p>
            <a:pPr marL="0" indent="0" algn="ctr">
              <a:buNone/>
            </a:pPr>
            <a:endParaRPr lang="en-US" sz="3600" dirty="0" smtClean="0"/>
          </a:p>
          <a:p>
            <a:pPr marL="0" indent="0" algn="ctr">
              <a:buNone/>
            </a:pPr>
            <a:r>
              <a:rPr lang="en-US" sz="3600" dirty="0" smtClean="0"/>
              <a:t>QRIS information</a:t>
            </a:r>
          </a:p>
          <a:p>
            <a:pPr marL="0" indent="0" algn="ctr">
              <a:buNone/>
            </a:pPr>
            <a:r>
              <a:rPr lang="en-US" sz="2400" b="1" dirty="0">
                <a:solidFill>
                  <a:schemeClr val="bg1"/>
                </a:solidFill>
                <a:latin typeface="Helvetica"/>
                <a:cs typeface="Helvetica"/>
                <a:hlinkClick r:id="rId4"/>
              </a:rPr>
              <a:t>www.wou.edu/tri/QRIS</a:t>
            </a:r>
            <a:r>
              <a:rPr lang="en-US" sz="2400" b="1" dirty="0">
                <a:solidFill>
                  <a:schemeClr val="bg1"/>
                </a:solidFill>
                <a:latin typeface="Helvetica"/>
                <a:cs typeface="Helvetica"/>
              </a:rPr>
              <a:t> </a:t>
            </a:r>
            <a:endParaRPr lang="en-US" sz="3600" dirty="0"/>
          </a:p>
        </p:txBody>
      </p:sp>
    </p:spTree>
    <p:extLst>
      <p:ext uri="{BB962C8B-B14F-4D97-AF65-F5344CB8AC3E}">
        <p14:creationId xmlns:p14="http://schemas.microsoft.com/office/powerpoint/2010/main" val="2836810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3" name="Content Placeholder 2"/>
          <p:cNvSpPr>
            <a:spLocks noGrp="1"/>
          </p:cNvSpPr>
          <p:nvPr>
            <p:ph idx="1"/>
          </p:nvPr>
        </p:nvSpPr>
        <p:spPr>
          <a:xfrm>
            <a:off x="3822773" y="864108"/>
            <a:ext cx="7315200" cy="5120640"/>
          </a:xfrm>
        </p:spPr>
        <p:txBody>
          <a:bodyPr>
            <a:normAutofit fontScale="92500"/>
          </a:bodyPr>
          <a:lstStyle/>
          <a:p>
            <a:pPr marL="0" indent="0">
              <a:buNone/>
            </a:pPr>
            <a:r>
              <a:rPr lang="en-US" sz="5400" b="1" dirty="0" smtClean="0">
                <a:solidFill>
                  <a:schemeClr val="accent1">
                    <a:lumMod val="75000"/>
                  </a:schemeClr>
                </a:solidFill>
              </a:rPr>
              <a:t>       </a:t>
            </a:r>
            <a:r>
              <a:rPr lang="en-US" sz="3200" b="1" dirty="0" smtClean="0"/>
              <a:t>ENSURE ALL CHILDREN ARE READY 	FOR KINDERGARTEN &amp; READING AT 	GRADE-LEVEL IN 3</a:t>
            </a:r>
            <a:r>
              <a:rPr lang="en-US" sz="3200" b="1" baseline="30000" dirty="0" smtClean="0"/>
              <a:t>rd</a:t>
            </a:r>
            <a:r>
              <a:rPr lang="en-US" sz="3200" b="1" dirty="0" smtClean="0"/>
              <a:t> GRADE.</a:t>
            </a:r>
          </a:p>
          <a:p>
            <a:endParaRPr lang="en-US" sz="3200" dirty="0"/>
          </a:p>
          <a:p>
            <a:pPr marL="0" indent="0">
              <a:buNone/>
            </a:pPr>
            <a:r>
              <a:rPr lang="en-US" sz="3200" b="1" dirty="0" smtClean="0"/>
              <a:t>	CHILDREN RAISED IN STABLE AND 	ATTACHED FAMILIES.</a:t>
            </a:r>
          </a:p>
          <a:p>
            <a:endParaRPr lang="en-US" sz="3200" dirty="0"/>
          </a:p>
          <a:p>
            <a:pPr marL="0" indent="0">
              <a:buNone/>
            </a:pPr>
            <a:r>
              <a:rPr lang="en-US" sz="5400" b="1" dirty="0">
                <a:solidFill>
                  <a:schemeClr val="accent1">
                    <a:lumMod val="75000"/>
                  </a:schemeClr>
                </a:solidFill>
              </a:rPr>
              <a:t>	</a:t>
            </a:r>
            <a:r>
              <a:rPr lang="en-US" sz="3200" b="1" dirty="0" smtClean="0"/>
              <a:t>INTEGRATE RESOURCES AND 	SERVICES STATEWIDE.</a:t>
            </a:r>
            <a:endParaRPr lang="en-US" sz="3200" b="1" dirty="0"/>
          </a:p>
        </p:txBody>
      </p:sp>
      <p:sp>
        <p:nvSpPr>
          <p:cNvPr id="4" name="Oval 3"/>
          <p:cNvSpPr/>
          <p:nvPr/>
        </p:nvSpPr>
        <p:spPr>
          <a:xfrm>
            <a:off x="3678394" y="1123837"/>
            <a:ext cx="973816" cy="890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Arial" panose="020B0604020202020204" pitchFamily="34" charset="0"/>
                <a:cs typeface="Arial" panose="020B0604020202020204" pitchFamily="34" charset="0"/>
              </a:rPr>
              <a:t>1</a:t>
            </a:r>
            <a:endParaRPr lang="en-US" sz="4800" b="1" dirty="0">
              <a:latin typeface="Arial" panose="020B0604020202020204" pitchFamily="34" charset="0"/>
              <a:cs typeface="Arial" panose="020B0604020202020204" pitchFamily="34" charset="0"/>
            </a:endParaRPr>
          </a:p>
        </p:txBody>
      </p:sp>
      <p:sp>
        <p:nvSpPr>
          <p:cNvPr id="7" name="Oval 6"/>
          <p:cNvSpPr/>
          <p:nvPr/>
        </p:nvSpPr>
        <p:spPr>
          <a:xfrm>
            <a:off x="3678394" y="3139554"/>
            <a:ext cx="973816" cy="890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 panose="020B0604020202020204" pitchFamily="34" charset="0"/>
                <a:cs typeface="Arial" panose="020B0604020202020204" pitchFamily="34" charset="0"/>
              </a:rPr>
              <a:t>2</a:t>
            </a:r>
          </a:p>
        </p:txBody>
      </p:sp>
      <p:sp>
        <p:nvSpPr>
          <p:cNvPr id="8" name="Oval 7"/>
          <p:cNvSpPr/>
          <p:nvPr/>
        </p:nvSpPr>
        <p:spPr>
          <a:xfrm>
            <a:off x="3678394" y="4916923"/>
            <a:ext cx="973816" cy="890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8987489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Structure </a:t>
            </a:r>
            <a:endParaRPr lang="en-US" dirty="0"/>
          </a:p>
        </p:txBody>
      </p:sp>
      <p:sp>
        <p:nvSpPr>
          <p:cNvPr id="3" name="Content Placeholder 2"/>
          <p:cNvSpPr>
            <a:spLocks noGrp="1"/>
          </p:cNvSpPr>
          <p:nvPr>
            <p:ph idx="1"/>
          </p:nvPr>
        </p:nvSpPr>
        <p:spPr/>
        <p:txBody>
          <a:bodyPr>
            <a:normAutofit/>
          </a:bodyPr>
          <a:lstStyle/>
          <a:p>
            <a:r>
              <a:rPr lang="en-US" sz="3200" dirty="0" smtClean="0"/>
              <a:t>Moved into the Oregon Department of Education July 1, 2013 and officially became the Early Learning Division. </a:t>
            </a:r>
          </a:p>
          <a:p>
            <a:r>
              <a:rPr lang="en-US" sz="3200" dirty="0" smtClean="0"/>
              <a:t>Pulled the Office of Child Care into our Division.  </a:t>
            </a:r>
          </a:p>
          <a:p>
            <a:r>
              <a:rPr lang="en-US" sz="3200" dirty="0" smtClean="0"/>
              <a:t>Governed by the Early Learning Council </a:t>
            </a:r>
            <a:endParaRPr lang="en-US" sz="3200" dirty="0"/>
          </a:p>
        </p:txBody>
      </p:sp>
    </p:spTree>
    <p:extLst>
      <p:ext uri="{BB962C8B-B14F-4D97-AF65-F5344CB8AC3E}">
        <p14:creationId xmlns:p14="http://schemas.microsoft.com/office/powerpoint/2010/main" val="4088834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reas of focus </a:t>
            </a:r>
            <a:endParaRPr lang="en-US" dirty="0"/>
          </a:p>
        </p:txBody>
      </p:sp>
      <p:sp>
        <p:nvSpPr>
          <p:cNvPr id="3" name="Content Placeholder 2"/>
          <p:cNvSpPr>
            <a:spLocks noGrp="1"/>
          </p:cNvSpPr>
          <p:nvPr>
            <p:ph idx="1"/>
          </p:nvPr>
        </p:nvSpPr>
        <p:spPr/>
        <p:txBody>
          <a:bodyPr/>
          <a:lstStyle/>
          <a:p>
            <a:r>
              <a:rPr lang="en-US" sz="3600" dirty="0" smtClean="0"/>
              <a:t>Connection to health care</a:t>
            </a:r>
          </a:p>
          <a:p>
            <a:r>
              <a:rPr lang="en-US" sz="3600" dirty="0" smtClean="0"/>
              <a:t>Community lead system coordination (Hubs) </a:t>
            </a:r>
          </a:p>
          <a:p>
            <a:r>
              <a:rPr lang="en-US" sz="3600" dirty="0"/>
              <a:t>Ensuring high quality child </a:t>
            </a:r>
            <a:r>
              <a:rPr lang="en-US" sz="3600" dirty="0" smtClean="0"/>
              <a:t>care</a:t>
            </a:r>
            <a:endParaRPr lang="en-US" sz="3600" b="1" dirty="0" smtClean="0"/>
          </a:p>
          <a:p>
            <a:r>
              <a:rPr lang="en-US" sz="3600" dirty="0" smtClean="0"/>
              <a:t>Connection to K-3</a:t>
            </a:r>
            <a:endParaRPr lang="en-US" sz="3600" dirty="0" smtClean="0"/>
          </a:p>
          <a:p>
            <a:endParaRPr lang="en-US" dirty="0"/>
          </a:p>
        </p:txBody>
      </p:sp>
    </p:spTree>
    <p:extLst>
      <p:ext uri="{BB962C8B-B14F-4D97-AF65-F5344CB8AC3E}">
        <p14:creationId xmlns:p14="http://schemas.microsoft.com/office/powerpoint/2010/main" val="424713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connection to healthcare.</a:t>
            </a:r>
            <a:endParaRPr lang="en-US" dirty="0"/>
          </a:p>
        </p:txBody>
      </p:sp>
      <p:sp>
        <p:nvSpPr>
          <p:cNvPr id="3" name="Content Placeholder 2"/>
          <p:cNvSpPr>
            <a:spLocks noGrp="1"/>
          </p:cNvSpPr>
          <p:nvPr>
            <p:ph idx="1"/>
          </p:nvPr>
        </p:nvSpPr>
        <p:spPr>
          <a:xfrm>
            <a:off x="3821022" y="561474"/>
            <a:ext cx="7315200" cy="3099285"/>
          </a:xfrm>
        </p:spPr>
        <p:txBody>
          <a:bodyPr>
            <a:normAutofit/>
          </a:bodyPr>
          <a:lstStyle/>
          <a:p>
            <a:pPr marL="0" indent="0">
              <a:buNone/>
            </a:pPr>
            <a:r>
              <a:rPr lang="en-US" sz="4400" b="1" dirty="0" smtClean="0">
                <a:solidFill>
                  <a:schemeClr val="accent1"/>
                </a:solidFill>
              </a:rPr>
              <a:t>Healthy kids feel better and learn better. </a:t>
            </a:r>
          </a:p>
          <a:p>
            <a:pPr marL="0" indent="0">
              <a:buNone/>
            </a:pPr>
            <a:r>
              <a:rPr lang="en-US" sz="2600" b="1" dirty="0" smtClean="0">
                <a:solidFill>
                  <a:schemeClr val="bg1">
                    <a:lumMod val="50000"/>
                  </a:schemeClr>
                </a:solidFill>
              </a:rPr>
              <a:t>It begins for children at the intersection of healthcare and early education.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22" y="3424428"/>
            <a:ext cx="7877175" cy="2324100"/>
          </a:xfrm>
          <a:prstGeom prst="rect">
            <a:avLst/>
          </a:prstGeom>
        </p:spPr>
      </p:pic>
    </p:spTree>
    <p:extLst>
      <p:ext uri="{BB962C8B-B14F-4D97-AF65-F5344CB8AC3E}">
        <p14:creationId xmlns:p14="http://schemas.microsoft.com/office/powerpoint/2010/main" val="34911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1123837"/>
            <a:ext cx="3072064" cy="4601183"/>
          </a:xfrm>
        </p:spPr>
        <p:txBody>
          <a:bodyPr/>
          <a:lstStyle/>
          <a:p>
            <a:r>
              <a:rPr lang="en-US" dirty="0"/>
              <a:t>Community-Based </a:t>
            </a:r>
            <a:r>
              <a:rPr lang="en-US" dirty="0" smtClean="0"/>
              <a:t>Responsibility:</a:t>
            </a:r>
            <a:br>
              <a:rPr lang="en-US" dirty="0" smtClean="0"/>
            </a:br>
            <a:r>
              <a:rPr lang="en-US" dirty="0" smtClean="0"/>
              <a:t/>
            </a:r>
            <a:br>
              <a:rPr lang="en-US" dirty="0" smtClean="0"/>
            </a:br>
            <a:r>
              <a:rPr lang="en-US" dirty="0" smtClean="0"/>
              <a:t>Hubs.</a:t>
            </a:r>
            <a:endParaRPr lang="en-US" sz="2400" dirty="0"/>
          </a:p>
        </p:txBody>
      </p:sp>
      <p:sp>
        <p:nvSpPr>
          <p:cNvPr id="3" name="Content Placeholder 2"/>
          <p:cNvSpPr>
            <a:spLocks noGrp="1"/>
          </p:cNvSpPr>
          <p:nvPr>
            <p:ph idx="1"/>
          </p:nvPr>
        </p:nvSpPr>
        <p:spPr>
          <a:xfrm>
            <a:off x="3900441" y="558820"/>
            <a:ext cx="7315200" cy="5816580"/>
          </a:xfrm>
        </p:spPr>
        <p:txBody>
          <a:bodyPr>
            <a:normAutofit/>
          </a:bodyPr>
          <a:lstStyle/>
          <a:p>
            <a:pPr marL="0" indent="0">
              <a:buNone/>
            </a:pPr>
            <a:r>
              <a:rPr lang="en-US" sz="3200" b="1" dirty="0" smtClean="0">
                <a:solidFill>
                  <a:schemeClr val="accent1">
                    <a:lumMod val="75000"/>
                  </a:schemeClr>
                </a:solidFill>
              </a:rPr>
              <a:t>EMPOWERING COMMUNITIES TO ENSURE ALL CHILDREN ARE READY FOR KINDERGARTEN. </a:t>
            </a:r>
          </a:p>
          <a:p>
            <a:pPr marL="0" indent="0">
              <a:buNone/>
            </a:pPr>
            <a:r>
              <a:rPr lang="en-US" sz="2800" b="1" dirty="0" smtClean="0"/>
              <a:t>KEY CHANGES</a:t>
            </a:r>
          </a:p>
          <a:p>
            <a:pPr lvl="1"/>
            <a:r>
              <a:rPr lang="en-US" sz="2800" dirty="0"/>
              <a:t>I</a:t>
            </a:r>
            <a:r>
              <a:rPr lang="en-US" sz="2800" dirty="0" smtClean="0"/>
              <a:t>ntegrating </a:t>
            </a:r>
            <a:r>
              <a:rPr lang="en-US" sz="2800" dirty="0" smtClean="0"/>
              <a:t>services at </a:t>
            </a:r>
            <a:r>
              <a:rPr lang="en-US" sz="2800" dirty="0"/>
              <a:t>a</a:t>
            </a:r>
            <a:r>
              <a:rPr lang="en-US" sz="2800" dirty="0" smtClean="0"/>
              <a:t> state and community level; </a:t>
            </a:r>
          </a:p>
          <a:p>
            <a:pPr lvl="1"/>
            <a:r>
              <a:rPr lang="en-US" sz="2800" dirty="0"/>
              <a:t>F</a:t>
            </a:r>
            <a:r>
              <a:rPr lang="en-US" sz="2800" dirty="0" smtClean="0"/>
              <a:t>ocusing </a:t>
            </a:r>
            <a:r>
              <a:rPr lang="en-US" sz="2800" dirty="0" smtClean="0"/>
              <a:t>on children with the highest risk; and </a:t>
            </a:r>
          </a:p>
          <a:p>
            <a:pPr lvl="1"/>
            <a:r>
              <a:rPr lang="en-US" sz="2800" dirty="0"/>
              <a:t>T</a:t>
            </a:r>
            <a:r>
              <a:rPr lang="en-US" sz="2800" dirty="0" smtClean="0"/>
              <a:t>racking </a:t>
            </a:r>
            <a:r>
              <a:rPr lang="en-US" sz="2800" dirty="0" smtClean="0"/>
              <a:t>outcomes at all levels.</a:t>
            </a:r>
          </a:p>
        </p:txBody>
      </p:sp>
    </p:spTree>
    <p:extLst>
      <p:ext uri="{BB962C8B-B14F-4D97-AF65-F5344CB8AC3E}">
        <p14:creationId xmlns:p14="http://schemas.microsoft.com/office/powerpoint/2010/main" val="3123514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missing the mark?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5178" y="0"/>
            <a:ext cx="8204887" cy="6858000"/>
          </a:xfrm>
          <a:prstGeom prst="rect">
            <a:avLst/>
          </a:prstGeom>
        </p:spPr>
      </p:pic>
    </p:spTree>
    <p:extLst>
      <p:ext uri="{BB962C8B-B14F-4D97-AF65-F5344CB8AC3E}">
        <p14:creationId xmlns:p14="http://schemas.microsoft.com/office/powerpoint/2010/main" val="11189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system for shared responsibility.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535" y="704334"/>
            <a:ext cx="8353168" cy="5929751"/>
          </a:xfrm>
          <a:prstGeom prst="rect">
            <a:avLst/>
          </a:prstGeom>
        </p:spPr>
      </p:pic>
    </p:spTree>
    <p:extLst>
      <p:ext uri="{BB962C8B-B14F-4D97-AF65-F5344CB8AC3E}">
        <p14:creationId xmlns:p14="http://schemas.microsoft.com/office/powerpoint/2010/main" val="363641074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TC103457475[[fn=Frame]]</Template>
  <TotalTime>7366</TotalTime>
  <Words>2538</Words>
  <Application>Microsoft Office PowerPoint</Application>
  <PresentationFormat>Custom</PresentationFormat>
  <Paragraphs>301</Paragraphs>
  <Slides>28</Slides>
  <Notes>18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Frame</vt:lpstr>
      <vt:lpstr>2_Frame</vt:lpstr>
      <vt:lpstr>OREGON EARLY LEARNING SYSTEM UPDATE</vt:lpstr>
      <vt:lpstr>Ensuring high-quality experiences in all settings</vt:lpstr>
      <vt:lpstr>Our vision</vt:lpstr>
      <vt:lpstr>Our Structure </vt:lpstr>
      <vt:lpstr>Areas of focus </vt:lpstr>
      <vt:lpstr>The connection to healthcare.</vt:lpstr>
      <vt:lpstr>Community-Based Responsibility:  Hubs.</vt:lpstr>
      <vt:lpstr>Where are we missing the mark? </vt:lpstr>
      <vt:lpstr>Building a system for shared responsibility. </vt:lpstr>
      <vt:lpstr>Early Learning Hubs</vt:lpstr>
      <vt:lpstr>Oregon Quality Rating Improvement System</vt:lpstr>
      <vt:lpstr>Improving child care.  Quality Rating Improvement System (QRIS).</vt:lpstr>
      <vt:lpstr>Where we are today</vt:lpstr>
      <vt:lpstr>QRIS Contact people</vt:lpstr>
      <vt:lpstr>The Oregon Kindergarten Assessment</vt:lpstr>
      <vt:lpstr>Oregon Kindergarten Assessment: Background</vt:lpstr>
      <vt:lpstr>Oregon Kindergarten Assessment:  Three Segments</vt:lpstr>
      <vt:lpstr>Oregon Kindergarten Assessment: Timeline</vt:lpstr>
      <vt:lpstr>Key Kindergarten Assessment Contact Person</vt:lpstr>
      <vt:lpstr>Oregon’s Quality Rating and Improvement System</vt:lpstr>
      <vt:lpstr>Quality  Rating &amp; Improvement System</vt:lpstr>
      <vt:lpstr>Overview of the QRIS</vt:lpstr>
      <vt:lpstr>Oregon’s Standards</vt:lpstr>
      <vt:lpstr>5 Tier Building Block System</vt:lpstr>
      <vt:lpstr>Portfolio System  </vt:lpstr>
      <vt:lpstr>Oregon QRIS Process</vt:lpstr>
      <vt:lpstr>Field Test Regions</vt:lpstr>
      <vt:lpstr>QRIS Contact Person</vt:lpstr>
    </vt:vector>
  </TitlesOfParts>
  <Company>State of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EARLYLEARNING COUNCIL</dc:title>
  <dc:creator>ANDERSEN Tony * OEIB</dc:creator>
  <cp:lastModifiedBy>Megan Irwin </cp:lastModifiedBy>
  <cp:revision>217</cp:revision>
  <cp:lastPrinted>2013-04-12T15:27:19Z</cp:lastPrinted>
  <dcterms:created xsi:type="dcterms:W3CDTF">2013-02-06T18:22:53Z</dcterms:created>
  <dcterms:modified xsi:type="dcterms:W3CDTF">2013-10-17T01:54:35Z</dcterms:modified>
</cp:coreProperties>
</file>