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Lst>
  <p:notesMasterIdLst>
    <p:notesMasterId r:id="rId128"/>
  </p:notesMasterIdLst>
  <p:sldIdLst>
    <p:sldId id="279" r:id="rId2"/>
    <p:sldId id="625" r:id="rId3"/>
    <p:sldId id="626" r:id="rId4"/>
    <p:sldId id="280" r:id="rId5"/>
    <p:sldId id="281" r:id="rId6"/>
    <p:sldId id="456" r:id="rId7"/>
    <p:sldId id="460" r:id="rId8"/>
    <p:sldId id="284" r:id="rId9"/>
    <p:sldId id="286" r:id="rId10"/>
    <p:sldId id="462" r:id="rId11"/>
    <p:sldId id="290" r:id="rId12"/>
    <p:sldId id="564" r:id="rId13"/>
    <p:sldId id="563" r:id="rId14"/>
    <p:sldId id="291" r:id="rId15"/>
    <p:sldId id="562" r:id="rId16"/>
    <p:sldId id="581" r:id="rId17"/>
    <p:sldId id="582" r:id="rId18"/>
    <p:sldId id="585" r:id="rId19"/>
    <p:sldId id="586" r:id="rId20"/>
    <p:sldId id="295" r:id="rId21"/>
    <p:sldId id="298" r:id="rId22"/>
    <p:sldId id="587" r:id="rId23"/>
    <p:sldId id="588" r:id="rId24"/>
    <p:sldId id="589" r:id="rId25"/>
    <p:sldId id="590" r:id="rId26"/>
    <p:sldId id="593" r:id="rId27"/>
    <p:sldId id="300" r:id="rId28"/>
    <p:sldId id="302" r:id="rId29"/>
    <p:sldId id="467" r:id="rId30"/>
    <p:sldId id="305" r:id="rId31"/>
    <p:sldId id="468" r:id="rId32"/>
    <p:sldId id="599" r:id="rId33"/>
    <p:sldId id="307" r:id="rId34"/>
    <p:sldId id="566" r:id="rId35"/>
    <p:sldId id="568" r:id="rId36"/>
    <p:sldId id="569" r:id="rId37"/>
    <p:sldId id="571" r:id="rId38"/>
    <p:sldId id="573" r:id="rId39"/>
    <p:sldId id="575" r:id="rId40"/>
    <p:sldId id="577" r:id="rId41"/>
    <p:sldId id="578" r:id="rId42"/>
    <p:sldId id="623" r:id="rId43"/>
    <p:sldId id="624" r:id="rId44"/>
    <p:sldId id="308" r:id="rId45"/>
    <p:sldId id="548" r:id="rId46"/>
    <p:sldId id="549" r:id="rId47"/>
    <p:sldId id="550" r:id="rId48"/>
    <p:sldId id="555" r:id="rId49"/>
    <p:sldId id="556" r:id="rId50"/>
    <p:sldId id="314" r:id="rId51"/>
    <p:sldId id="316" r:id="rId52"/>
    <p:sldId id="317" r:id="rId53"/>
    <p:sldId id="318" r:id="rId54"/>
    <p:sldId id="475" r:id="rId55"/>
    <p:sldId id="320" r:id="rId56"/>
    <p:sldId id="477" r:id="rId57"/>
    <p:sldId id="476" r:id="rId58"/>
    <p:sldId id="478" r:id="rId59"/>
    <p:sldId id="479" r:id="rId60"/>
    <p:sldId id="551" r:id="rId61"/>
    <p:sldId id="560" r:id="rId62"/>
    <p:sldId id="561" r:id="rId63"/>
    <p:sldId id="557" r:id="rId64"/>
    <p:sldId id="558" r:id="rId65"/>
    <p:sldId id="559" r:id="rId66"/>
    <p:sldId id="605" r:id="rId67"/>
    <p:sldId id="606" r:id="rId68"/>
    <p:sldId id="607" r:id="rId69"/>
    <p:sldId id="328" r:id="rId70"/>
    <p:sldId id="329" r:id="rId71"/>
    <p:sldId id="334" r:id="rId72"/>
    <p:sldId id="335" r:id="rId73"/>
    <p:sldId id="336" r:id="rId74"/>
    <p:sldId id="604" r:id="rId75"/>
    <p:sldId id="602" r:id="rId76"/>
    <p:sldId id="603" r:id="rId77"/>
    <p:sldId id="608" r:id="rId78"/>
    <p:sldId id="609" r:id="rId79"/>
    <p:sldId id="610" r:id="rId80"/>
    <p:sldId id="611" r:id="rId81"/>
    <p:sldId id="600" r:id="rId82"/>
    <p:sldId id="601" r:id="rId83"/>
    <p:sldId id="545" r:id="rId84"/>
    <p:sldId id="612" r:id="rId85"/>
    <p:sldId id="614" r:id="rId86"/>
    <p:sldId id="337" r:id="rId87"/>
    <p:sldId id="338" r:id="rId88"/>
    <p:sldId id="615" r:id="rId89"/>
    <p:sldId id="616" r:id="rId90"/>
    <p:sldId id="617" r:id="rId91"/>
    <p:sldId id="618" r:id="rId92"/>
    <p:sldId id="619" r:id="rId93"/>
    <p:sldId id="620" r:id="rId94"/>
    <p:sldId id="621" r:id="rId95"/>
    <p:sldId id="622" r:id="rId96"/>
    <p:sldId id="484" r:id="rId97"/>
    <p:sldId id="340" r:id="rId98"/>
    <p:sldId id="580" r:id="rId99"/>
    <p:sldId id="342" r:id="rId100"/>
    <p:sldId id="486" r:id="rId101"/>
    <p:sldId id="347" r:id="rId102"/>
    <p:sldId id="348" r:id="rId103"/>
    <p:sldId id="491" r:id="rId104"/>
    <p:sldId id="492" r:id="rId105"/>
    <p:sldId id="493" r:id="rId106"/>
    <p:sldId id="349" r:id="rId107"/>
    <p:sldId id="351" r:id="rId108"/>
    <p:sldId id="498" r:id="rId109"/>
    <p:sldId id="499" r:id="rId110"/>
    <p:sldId id="500" r:id="rId111"/>
    <p:sldId id="501" r:id="rId112"/>
    <p:sldId id="627" r:id="rId113"/>
    <p:sldId id="628" r:id="rId114"/>
    <p:sldId id="629" r:id="rId115"/>
    <p:sldId id="630" r:id="rId116"/>
    <p:sldId id="631" r:id="rId117"/>
    <p:sldId id="632" r:id="rId118"/>
    <p:sldId id="359" r:id="rId119"/>
    <p:sldId id="360" r:id="rId120"/>
    <p:sldId id="361" r:id="rId121"/>
    <p:sldId id="362" r:id="rId122"/>
    <p:sldId id="363" r:id="rId123"/>
    <p:sldId id="364" r:id="rId124"/>
    <p:sldId id="366" r:id="rId125"/>
    <p:sldId id="370" r:id="rId126"/>
    <p:sldId id="371"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Mares" initials="JM" lastIdx="1" clrIdx="0"/>
  <p:cmAuthor id="1" name="Sara Elgart" initials="SE"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3" autoAdjust="0"/>
    <p:restoredTop sz="94660"/>
  </p:normalViewPr>
  <p:slideViewPr>
    <p:cSldViewPr snapToGrid="0" snapToObjects="1">
      <p:cViewPr>
        <p:scale>
          <a:sx n="69" d="100"/>
          <a:sy n="69" d="100"/>
        </p:scale>
        <p:origin x="-1980" y="-4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3-06-26T10:33:20.421" idx="2">
    <p:pos x="2549" y="2066"/>
    <p:text>The blue color on this slide design is different from the majority of the remainder of the slides in the powerpoint.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3-06-10T13:45:03.507" idx="3">
    <p:pos x="2434" y="768"/>
    <p:text>This slide design does not match the rest of the templates. Also, placement of the "AdvancED" is off.</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4A8C4-5B8F-4C9C-A92F-01E04E5561DB}" type="doc">
      <dgm:prSet loTypeId="urn:microsoft.com/office/officeart/2005/8/layout/lProcess3" loCatId="process" qsTypeId="urn:microsoft.com/office/officeart/2005/8/quickstyle/3d3" qsCatId="3D" csTypeId="urn:microsoft.com/office/officeart/2005/8/colors/accent1_2" csCatId="accent1" phldr="1"/>
      <dgm:spPr/>
      <dgm:t>
        <a:bodyPr/>
        <a:lstStyle/>
        <a:p>
          <a:endParaRPr lang="en-US"/>
        </a:p>
      </dgm:t>
    </dgm:pt>
    <dgm:pt modelId="{975A7DD3-168D-4D73-8326-9076E4D461B0}" type="pres">
      <dgm:prSet presAssocID="{5EA4A8C4-5B8F-4C9C-A92F-01E04E5561DB}" presName="Name0" presStyleCnt="0">
        <dgm:presLayoutVars>
          <dgm:chPref val="3"/>
          <dgm:dir/>
          <dgm:animLvl val="lvl"/>
          <dgm:resizeHandles/>
        </dgm:presLayoutVars>
      </dgm:prSet>
      <dgm:spPr/>
      <dgm:t>
        <a:bodyPr/>
        <a:lstStyle/>
        <a:p>
          <a:endParaRPr lang="en-US"/>
        </a:p>
      </dgm:t>
    </dgm:pt>
  </dgm:ptLst>
  <dgm:cxnLst>
    <dgm:cxn modelId="{F055FC9A-F3D5-A14C-B59A-469E836E3598}" type="presOf" srcId="{5EA4A8C4-5B8F-4C9C-A92F-01E04E5561DB}" destId="{975A7DD3-168D-4D73-8326-9076E4D461B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E7AE11-F7A0-4848-9082-5E35B9BD45FE}" type="datetimeFigureOut">
              <a:rPr lang="en-US" smtClean="0"/>
              <a:t>10/20/2013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8168F7-C9A8-43D2-9236-9B7A61CAB83A}" type="slidenum">
              <a:rPr lang="en-US" smtClean="0"/>
              <a:t>‹#›</a:t>
            </a:fld>
            <a:endParaRPr lang="en-US"/>
          </a:p>
        </p:txBody>
      </p:sp>
    </p:spTree>
    <p:extLst>
      <p:ext uri="{BB962C8B-B14F-4D97-AF65-F5344CB8AC3E}">
        <p14:creationId xmlns:p14="http://schemas.microsoft.com/office/powerpoint/2010/main" val="186307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dvanc-ed.org/earlylearningresour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719D8-7384-4A5A-BBB4-CB42913C2099}" type="slidenum">
              <a:rPr lang="en-US" smtClean="0"/>
              <a:t>1</a:t>
            </a:fld>
            <a:endParaRPr lang="en-US" dirty="0"/>
          </a:p>
        </p:txBody>
      </p:sp>
    </p:spTree>
    <p:extLst>
      <p:ext uri="{BB962C8B-B14F-4D97-AF65-F5344CB8AC3E}">
        <p14:creationId xmlns:p14="http://schemas.microsoft.com/office/powerpoint/2010/main" val="308064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These are the five standards that went into effect July 1, 2012.</a:t>
            </a:r>
          </a:p>
          <a:p>
            <a:r>
              <a:rPr lang="en-US" dirty="0" smtClean="0"/>
              <a:t>By policy, standards are reviewed every 5 years.  This is  to ensure they are reflective of current pedagogy and practice and are of quality and educational relevancy. (We practice what we preach and strive to continuously improve.) </a:t>
            </a:r>
          </a:p>
          <a:p>
            <a:endParaRPr lang="en-US" dirty="0" smtClean="0"/>
          </a:p>
          <a:p>
            <a:r>
              <a:rPr lang="en-US" dirty="0" smtClean="0"/>
              <a:t>Note – it is not the number of standards but (as you will see) the comprehensive picture of quality they define and describe.</a:t>
            </a:r>
          </a:p>
          <a:p>
            <a:r>
              <a:rPr lang="en-US" dirty="0" smtClean="0"/>
              <a:t>Together, the standards provide a complete and rich whole.  It is their connectedness that makes them rich and powerful.  The standards provide a roadmap toward excellence.</a:t>
            </a:r>
          </a:p>
          <a:p>
            <a:r>
              <a:rPr lang="en-US" dirty="0" smtClean="0"/>
              <a:t> </a:t>
            </a:r>
          </a:p>
          <a:p>
            <a:r>
              <a:rPr lang="en-US" sz="1200" dirty="0" smtClean="0"/>
              <a:t>New Information:  One of the new changes that you will encounter as you begin your External Reviews is the addition of the </a:t>
            </a:r>
            <a:r>
              <a:rPr lang="en-US" sz="1200" b="1" dirty="0" smtClean="0"/>
              <a:t>Early Learning component for schools that house a Pre-K component.  </a:t>
            </a:r>
            <a:r>
              <a:rPr lang="en-US" sz="1200" dirty="0" smtClean="0"/>
              <a:t>When your school logs onto ASSIST to begin the completion of their Self Assessment they will choose one of two options</a:t>
            </a:r>
            <a:r>
              <a:rPr lang="en-US" sz="1200" baseline="0" dirty="0" smtClean="0"/>
              <a:t> (see notes under “Applying the Proper Standards”).</a:t>
            </a:r>
            <a:r>
              <a:rPr lang="en-US"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that</a:t>
            </a:r>
            <a:r>
              <a:rPr lang="en-US" baseline="0" dirty="0" smtClean="0"/>
              <a:t> you’ll deal with early learning Standard 4 only if the school has an early learning program. </a:t>
            </a:r>
          </a:p>
          <a:p>
            <a:endParaRPr lang="en-US" sz="1200" dirty="0" smtClean="0"/>
          </a:p>
          <a:p>
            <a:r>
              <a:rPr lang="en-US" sz="1200" dirty="0" smtClean="0"/>
              <a:t>Applying the Proper Standards:</a:t>
            </a:r>
          </a:p>
          <a:p>
            <a:r>
              <a:rPr lang="en-US" sz="1200" dirty="0" smtClean="0"/>
              <a:t> </a:t>
            </a:r>
          </a:p>
          <a:p>
            <a:pPr lvl="0"/>
            <a:r>
              <a:rPr lang="en-US" sz="1200" dirty="0" smtClean="0"/>
              <a:t>1.</a:t>
            </a:r>
            <a:r>
              <a:rPr lang="en-US" sz="1200" baseline="0" dirty="0" smtClean="0"/>
              <a:t> </a:t>
            </a:r>
            <a:r>
              <a:rPr lang="en-US" sz="1200" dirty="0" smtClean="0"/>
              <a:t>Early Learning Schools—Use Early Learning Standards:  If the early learning school also offers Kindergarten, that is okay.  For the Kindergarten grade, we will ask the External Team to verify teacher qualifications and other state requirements that apply to Kindergarten in that state. </a:t>
            </a:r>
          </a:p>
          <a:p>
            <a:r>
              <a:rPr lang="en-US" sz="1200" dirty="0" smtClean="0"/>
              <a:t> </a:t>
            </a:r>
          </a:p>
          <a:p>
            <a:pPr lvl="0"/>
            <a:r>
              <a:rPr lang="en-US" sz="1200" dirty="0" smtClean="0"/>
              <a:t>2. Elementary Schools with Pre-School Grades—Use School Standards:  In addition to the 5 school accreditation standards, these schools will  be asked to address Early Learning Standard 4 (Early Learning Resources and Support Systems) in the self-study diagnostic.  </a:t>
            </a:r>
          </a:p>
          <a:p>
            <a:pPr lvl="0"/>
            <a:endParaRPr lang="en-US" dirty="0" smtClean="0"/>
          </a:p>
          <a:p>
            <a:pPr eaLnBrk="1" hangingPunct="1"/>
            <a:r>
              <a:rPr lang="en-US" sz="1200" b="1" kern="1200" dirty="0" smtClean="0">
                <a:solidFill>
                  <a:schemeClr val="tx1"/>
                </a:solidFill>
                <a:effectLst/>
                <a:latin typeface="+mn-lt"/>
                <a:ea typeface="+mn-ea"/>
                <a:cs typeface="+mn-cs"/>
              </a:rPr>
              <a:t>Early Learning Resources Webpage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www.advanc-ed.org/earlylearningresources</a:t>
            </a:r>
            <a:r>
              <a:rPr lang="en-US" sz="1200" kern="1200" dirty="0" smtClean="0">
                <a:solidFill>
                  <a:schemeClr val="tx1"/>
                </a:solidFill>
                <a:effectLst/>
                <a:latin typeface="+mn-lt"/>
                <a:ea typeface="+mn-ea"/>
                <a:cs typeface="+mn-cs"/>
              </a:rPr>
              <a:t>:    This extranet resources web-page is intended for early learning schools and provides the standards, workbooks, and additional tools to support the early learning protocol. </a:t>
            </a:r>
            <a:endParaRPr lang="en-US" dirty="0"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892" indent="-283035" eaLnBrk="0" hangingPunct="0">
              <a:defRPr>
                <a:solidFill>
                  <a:schemeClr val="tx1"/>
                </a:solidFill>
                <a:latin typeface="Arial" charset="0"/>
              </a:defRPr>
            </a:lvl2pPr>
            <a:lvl3pPr marL="1132142" indent="-226428" eaLnBrk="0" hangingPunct="0">
              <a:defRPr>
                <a:solidFill>
                  <a:schemeClr val="tx1"/>
                </a:solidFill>
                <a:latin typeface="Arial" charset="0"/>
              </a:defRPr>
            </a:lvl3pPr>
            <a:lvl4pPr marL="1584998" indent="-226428" eaLnBrk="0" hangingPunct="0">
              <a:defRPr>
                <a:solidFill>
                  <a:schemeClr val="tx1"/>
                </a:solidFill>
                <a:latin typeface="Arial" charset="0"/>
              </a:defRPr>
            </a:lvl4pPr>
            <a:lvl5pPr marL="2037855" indent="-226428" eaLnBrk="0" hangingPunct="0">
              <a:defRPr>
                <a:solidFill>
                  <a:schemeClr val="tx1"/>
                </a:solidFill>
                <a:latin typeface="Arial" charset="0"/>
              </a:defRPr>
            </a:lvl5pPr>
            <a:lvl6pPr marL="2490711" indent="-226428" eaLnBrk="0" fontAlgn="base" hangingPunct="0">
              <a:spcBef>
                <a:spcPct val="0"/>
              </a:spcBef>
              <a:spcAft>
                <a:spcPct val="0"/>
              </a:spcAft>
              <a:defRPr>
                <a:solidFill>
                  <a:schemeClr val="tx1"/>
                </a:solidFill>
                <a:latin typeface="Arial" charset="0"/>
              </a:defRPr>
            </a:lvl6pPr>
            <a:lvl7pPr marL="2943568" indent="-226428" eaLnBrk="0" fontAlgn="base" hangingPunct="0">
              <a:spcBef>
                <a:spcPct val="0"/>
              </a:spcBef>
              <a:spcAft>
                <a:spcPct val="0"/>
              </a:spcAft>
              <a:defRPr>
                <a:solidFill>
                  <a:schemeClr val="tx1"/>
                </a:solidFill>
                <a:latin typeface="Arial" charset="0"/>
              </a:defRPr>
            </a:lvl7pPr>
            <a:lvl8pPr marL="3396425" indent="-226428" eaLnBrk="0" fontAlgn="base" hangingPunct="0">
              <a:spcBef>
                <a:spcPct val="0"/>
              </a:spcBef>
              <a:spcAft>
                <a:spcPct val="0"/>
              </a:spcAft>
              <a:defRPr>
                <a:solidFill>
                  <a:schemeClr val="tx1"/>
                </a:solidFill>
                <a:latin typeface="Arial" charset="0"/>
              </a:defRPr>
            </a:lvl8pPr>
            <a:lvl9pPr marL="3849281" indent="-226428" eaLnBrk="0" fontAlgn="base" hangingPunct="0">
              <a:spcBef>
                <a:spcPct val="0"/>
              </a:spcBef>
              <a:spcAft>
                <a:spcPct val="0"/>
              </a:spcAft>
              <a:defRPr>
                <a:solidFill>
                  <a:schemeClr val="tx1"/>
                </a:solidFill>
                <a:latin typeface="Arial" charset="0"/>
              </a:defRPr>
            </a:lvl9pPr>
          </a:lstStyle>
          <a:p>
            <a:pPr eaLnBrk="1" hangingPunct="1"/>
            <a:fld id="{329FC8BD-D60B-434D-82E7-79FFF7EBCB06}" type="slidenum">
              <a:rPr lang="en-US" smtClean="0">
                <a:solidFill>
                  <a:prstClr val="black"/>
                </a:solidFill>
              </a:rPr>
              <a:pPr eaLnBrk="1" hangingPunct="1"/>
              <a:t>12</a:t>
            </a:fld>
            <a:endParaRPr lang="en-US" dirty="0"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xfrm>
            <a:off x="685800" y="4267611"/>
            <a:ext cx="5486400" cy="4190550"/>
          </a:xfrm>
          <a:noFill/>
        </p:spPr>
        <p:txBody>
          <a:bodyPr wrap="square" numCol="1" anchor="t" anchorCtr="0" compatLnSpc="1">
            <a:prstTxWarp prst="textNoShape">
              <a:avLst/>
            </a:prstTxWarp>
          </a:bodyPr>
          <a:lstStyle/>
          <a:p>
            <a:r>
              <a:rPr lang="en-US" sz="1400" dirty="0" smtClean="0"/>
              <a:t>Architecture of the Standards.</a:t>
            </a:r>
          </a:p>
          <a:p>
            <a:r>
              <a:rPr lang="en-US" dirty="0" smtClean="0">
                <a:solidFill>
                  <a:schemeClr val="tx2"/>
                </a:solidFill>
              </a:rPr>
              <a:t>The five </a:t>
            </a:r>
            <a:r>
              <a:rPr lang="en-US" b="1" dirty="0" smtClean="0">
                <a:solidFill>
                  <a:schemeClr val="tx2"/>
                </a:solidFill>
              </a:rPr>
              <a:t>AdvancED Standards </a:t>
            </a:r>
            <a:r>
              <a:rPr lang="en-US" dirty="0" smtClean="0">
                <a:solidFill>
                  <a:schemeClr val="tx2"/>
                </a:solidFill>
              </a:rPr>
              <a:t>are comprehensive statements of quality practices and conditions that research and best practice indicate are necessary for schools to achieve quality student performance results and organizational effectiveness</a:t>
            </a:r>
            <a:r>
              <a:rPr lang="en-US" dirty="0" smtClean="0"/>
              <a:t>.</a:t>
            </a:r>
          </a:p>
          <a:p>
            <a:r>
              <a:rPr lang="en-US" dirty="0" smtClean="0"/>
              <a:t>Comprising each standard are </a:t>
            </a:r>
            <a:r>
              <a:rPr lang="en-US" b="1" dirty="0" smtClean="0"/>
              <a:t>indicators</a:t>
            </a:r>
            <a:r>
              <a:rPr lang="en-US" dirty="0" smtClean="0"/>
              <a:t>. The indicators are operational definitions or descriptions of exemplary practices and processes. When seen together, the indicators provide a comprehensive picture of each standard.  Mention that Teaching and Assessing for Learning (Standard 3) has 12</a:t>
            </a:r>
            <a:r>
              <a:rPr lang="en-US" baseline="0" dirty="0" smtClean="0"/>
              <a:t> indicators.  </a:t>
            </a:r>
            <a:r>
              <a:rPr lang="en-US" b="1" baseline="0" dirty="0" smtClean="0"/>
              <a:t>What does this tell us?  </a:t>
            </a:r>
            <a:r>
              <a:rPr lang="en-US" dirty="0" smtClean="0"/>
              <a:t>The 33 indicators will be rated individually on a 1-4 scale (</a:t>
            </a:r>
            <a:r>
              <a:rPr lang="en-US" b="1" dirty="0" smtClean="0"/>
              <a:t>four descriptive levels</a:t>
            </a:r>
            <a:r>
              <a:rPr lang="en-US" dirty="0" smtClean="0"/>
              <a:t>) that detail varying degrees of </a:t>
            </a:r>
            <a:r>
              <a:rPr lang="en-US" b="1" dirty="0" smtClean="0"/>
              <a:t>performance</a:t>
            </a:r>
            <a:r>
              <a:rPr lang="en-US" dirty="0" smtClean="0"/>
              <a:t>. No longer use labels  (not evident – highly functioning)  The performance</a:t>
            </a:r>
            <a:r>
              <a:rPr lang="en-US" baseline="0" dirty="0" smtClean="0"/>
              <a:t> levels contain rich, detailed descriptors of what this indicator looks like in practice.  </a:t>
            </a:r>
            <a:endParaRPr lang="en-US" dirty="0" smtClean="0"/>
          </a:p>
          <a:p>
            <a:r>
              <a:rPr lang="en-US" b="1" dirty="0" smtClean="0"/>
              <a:t>Evidence</a:t>
            </a:r>
            <a:r>
              <a:rPr lang="en-US" dirty="0" smtClean="0"/>
              <a:t> identifies the practices and/or processes being implemented that demonstrate the degree to which the school is meeting the indicator. It supports (provides proof) the claim made and answers the how do we know we are doing what we say. </a:t>
            </a:r>
          </a:p>
          <a:p>
            <a:r>
              <a:rPr lang="en-US" b="1" i="1" dirty="0" smtClean="0">
                <a:solidFill>
                  <a:schemeClr val="tx2"/>
                </a:solidFill>
              </a:rPr>
              <a:t>We have a great analogy to use here. Think of the USA as a big jigsaw puzzle.  Each standard represents a section of the country.  The indicators represent the states.  When all of the pieces exist – a complete picture results.  If the performance level is  a 4, the color of the piece is rich and vibrant.  If it is a 1, the piece is dull and flat – looking like a hole or missing part.  You get the idea!  Elaborate.</a:t>
            </a:r>
          </a:p>
          <a:p>
            <a:endParaRPr lang="en-US" b="1" i="1" dirty="0" smtClean="0">
              <a:solidFill>
                <a:schemeClr val="tx2"/>
              </a:solidFill>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B457564C-F170-45DE-BDD6-1CAC5906E812}" type="slidenum">
              <a:rPr lang="en-US" smtClean="0"/>
              <a:pPr>
                <a:defRPr/>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 typeface="Arial" pitchFamily="34" charset="0"/>
              <a:buNone/>
            </a:pPr>
            <a:r>
              <a:rPr lang="en-US" sz="1200" dirty="0" smtClean="0">
                <a:solidFill>
                  <a:schemeClr val="tx2"/>
                </a:solidFill>
              </a:rPr>
              <a:t>Examines organizational effectiveness</a:t>
            </a:r>
          </a:p>
          <a:p>
            <a:pPr eaLnBrk="1" hangingPunct="1">
              <a:buFont typeface="Arial" pitchFamily="34" charset="0"/>
              <a:buChar char="•"/>
            </a:pPr>
            <a:r>
              <a:rPr lang="en-US" sz="1200" dirty="0" smtClean="0">
                <a:solidFill>
                  <a:schemeClr val="tx2"/>
                </a:solidFill>
              </a:rPr>
              <a:t>Analyzes student performance </a:t>
            </a:r>
          </a:p>
          <a:p>
            <a:pPr eaLnBrk="1" hangingPunct="1">
              <a:buFont typeface="Arial" pitchFamily="34" charset="0"/>
              <a:buChar char="•"/>
            </a:pPr>
            <a:r>
              <a:rPr lang="en-US" sz="1200" dirty="0" smtClean="0">
                <a:solidFill>
                  <a:schemeClr val="tx2"/>
                </a:solidFill>
              </a:rPr>
              <a:t>Engages stakeholders in deliberate reflection</a:t>
            </a:r>
          </a:p>
          <a:p>
            <a:pPr eaLnBrk="1" hangingPunct="1">
              <a:buFont typeface="Arial" pitchFamily="34" charset="0"/>
              <a:buChar char="•"/>
            </a:pPr>
            <a:r>
              <a:rPr lang="en-US" sz="1200" dirty="0" smtClean="0">
                <a:solidFill>
                  <a:schemeClr val="tx2"/>
                </a:solidFill>
              </a:rPr>
              <a:t>Promotes deep and collective understanding of practices, processes and impact</a:t>
            </a:r>
          </a:p>
          <a:p>
            <a:pPr eaLnBrk="1" hangingPunct="1">
              <a:buFont typeface="Arial" pitchFamily="34" charset="0"/>
              <a:buChar char="•"/>
            </a:pPr>
            <a:r>
              <a:rPr lang="en-US" sz="1200" dirty="0" smtClean="0">
                <a:solidFill>
                  <a:schemeClr val="tx2"/>
                </a:solidFill>
              </a:rPr>
              <a:t>Involves stakeholders in the continuous improvement of the school</a:t>
            </a:r>
          </a:p>
          <a:p>
            <a:pPr eaLnBrk="1" hangingPunct="1">
              <a:buFont typeface="Arial" pitchFamily="34" charset="0"/>
              <a:buChar char="•"/>
            </a:pPr>
            <a:r>
              <a:rPr lang="en-US" sz="1200" dirty="0" smtClean="0">
                <a:solidFill>
                  <a:schemeClr val="tx2"/>
                </a:solidFill>
              </a:rPr>
              <a:t>Provides a framework for rich dialogue and important discussion</a:t>
            </a:r>
          </a:p>
          <a:p>
            <a:pPr eaLnBrk="1" hangingPunct="1">
              <a:buFont typeface="Arial" pitchFamily="34" charset="0"/>
              <a:buChar char="•"/>
            </a:pPr>
            <a:r>
              <a:rPr lang="en-US" sz="1200" dirty="0" smtClean="0">
                <a:solidFill>
                  <a:schemeClr val="tx2"/>
                </a:solidFill>
              </a:rPr>
              <a:t>Produces valid evidence to inform and guide action</a:t>
            </a:r>
          </a:p>
          <a:p>
            <a:pPr eaLnBrk="1" hangingPunct="1">
              <a:buFont typeface="Arial" pitchFamily="34" charset="0"/>
              <a:buChar char="•"/>
            </a:pPr>
            <a:r>
              <a:rPr lang="en-US" sz="1200" dirty="0" smtClean="0">
                <a:solidFill>
                  <a:schemeClr val="tx2"/>
                </a:solidFill>
              </a:rPr>
              <a:t>Positions school to strategically improve</a:t>
            </a:r>
            <a:r>
              <a:rPr lang="en-US" sz="1200" dirty="0" smtClean="0"/>
              <a:t> </a:t>
            </a:r>
          </a:p>
          <a:p>
            <a:pPr eaLnBrk="1" hangingPunct="1">
              <a:buFont typeface="Arial" pitchFamily="34" charset="0"/>
              <a:buChar char="•"/>
            </a:pPr>
            <a:r>
              <a:rPr lang="en-US" sz="1200" dirty="0" smtClean="0">
                <a:solidFill>
                  <a:schemeClr val="tx2"/>
                </a:solidFill>
              </a:rPr>
              <a:t>Provides context and information to the External Review Team</a:t>
            </a:r>
          </a:p>
          <a:p>
            <a:pPr eaLnBrk="1" hangingPunct="1">
              <a:buFont typeface="Arial" pitchFamily="34" charset="0"/>
              <a:buChar char="•"/>
            </a:pPr>
            <a:endParaRPr lang="en-US" sz="1200" dirty="0" smtClean="0">
              <a:solidFill>
                <a:schemeClr val="tx2"/>
              </a:solidFill>
            </a:endParaRPr>
          </a:p>
          <a:p>
            <a:pPr>
              <a:buFont typeface="Arial" pitchFamily="34" charset="0"/>
              <a:buChar char="•"/>
            </a:pPr>
            <a:endParaRPr lang="en-US" sz="1200" b="1" dirty="0" smtClean="0"/>
          </a:p>
          <a:p>
            <a:pPr eaLnBrk="1" hangingPunct="1">
              <a:spcBef>
                <a:spcPct val="0"/>
              </a:spcBef>
            </a:pPr>
            <a:endParaRPr lang="en-US" dirty="0" smtClean="0"/>
          </a:p>
        </p:txBody>
      </p:sp>
      <p:sp>
        <p:nvSpPr>
          <p:cNvPr id="94212"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942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0B016F-2BEA-4E9D-8EE8-AD9818D6FB0F}"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endParaRPr lang="en-US" sz="1400" b="1" dirty="0" smtClean="0">
              <a:solidFill>
                <a:schemeClr val="tx2"/>
              </a:solidFill>
            </a:endParaRPr>
          </a:p>
          <a:p>
            <a:pPr eaLnBrk="1" fontAlgn="auto" hangingPunct="1">
              <a:spcBef>
                <a:spcPts val="0"/>
              </a:spcBef>
              <a:spcAft>
                <a:spcPts val="0"/>
              </a:spcAft>
              <a:defRPr/>
            </a:pPr>
            <a:r>
              <a:rPr lang="en-US" sz="1400" b="1" dirty="0" smtClean="0">
                <a:solidFill>
                  <a:schemeClr val="tx2"/>
                </a:solidFill>
              </a:rPr>
              <a:t>The </a:t>
            </a:r>
            <a:r>
              <a:rPr lang="en-US" sz="1400" b="1" dirty="0">
                <a:solidFill>
                  <a:schemeClr val="tx2"/>
                </a:solidFill>
              </a:rPr>
              <a:t>Standard Workbook located on the Resources and Tools page will guide you through this process.  </a:t>
            </a:r>
          </a:p>
          <a:p>
            <a:pPr eaLnBrk="1" fontAlgn="auto" hangingPunct="1">
              <a:spcBef>
                <a:spcPts val="0"/>
              </a:spcBef>
              <a:spcAft>
                <a:spcPts val="0"/>
              </a:spcAft>
              <a:defRPr/>
            </a:pPr>
            <a:r>
              <a:rPr lang="en-US" sz="1400" b="1" dirty="0"/>
              <a:t>Stakeholders:</a:t>
            </a:r>
            <a:r>
              <a:rPr lang="en-US" sz="1400" dirty="0"/>
              <a:t> It is important  that you employ a process that systematically and purposefully engages and involves  your stakeholders.  They have a great deal to contribute  to the validity and reliability of your assessment.  Plus, stakeholder involvement builds ownership  that in turn builds commitment and deepens understanding. The rich discussion surrounding the analysis and decision-making is  very productive and valuable.</a:t>
            </a:r>
          </a:p>
          <a:p>
            <a:pPr eaLnBrk="1" fontAlgn="auto" hangingPunct="1">
              <a:spcBef>
                <a:spcPts val="0"/>
              </a:spcBef>
              <a:spcAft>
                <a:spcPts val="0"/>
              </a:spcAft>
              <a:defRPr/>
            </a:pPr>
            <a:r>
              <a:rPr lang="en-US" sz="1400" b="1" dirty="0">
                <a:solidFill>
                  <a:schemeClr val="tx2"/>
                </a:solidFill>
              </a:rPr>
              <a:t>Process</a:t>
            </a:r>
          </a:p>
          <a:p>
            <a:pPr eaLnBrk="1" fontAlgn="auto" hangingPunct="1">
              <a:spcBef>
                <a:spcPts val="0"/>
              </a:spcBef>
              <a:spcAft>
                <a:spcPts val="0"/>
              </a:spcAft>
              <a:defRPr/>
            </a:pPr>
            <a:r>
              <a:rPr lang="en-US" sz="1400" dirty="0">
                <a:solidFill>
                  <a:schemeClr val="tx2"/>
                </a:solidFill>
              </a:rPr>
              <a:t>For each standard, rate every individual indicator  as 1-4 using the descriptive performance levels.  (The  language within the levels help to build consensus.) Identify the evidence that supports your rating. The  individual indicator ratings will roll up to compute  an over-all standard rating.  For the standard (as a whole) the system will write a short narrative by responding to a series of guiding questions</a:t>
            </a:r>
            <a:r>
              <a:rPr lang="en-US" sz="1400" dirty="0" smtClean="0">
                <a:solidFill>
                  <a:schemeClr val="tx2"/>
                </a:solidFill>
              </a:rPr>
              <a:t>.  (Describe)</a:t>
            </a:r>
            <a:endParaRPr lang="en-US" sz="1400" dirty="0">
              <a:solidFill>
                <a:schemeClr val="tx2"/>
              </a:solidFill>
            </a:endParaRPr>
          </a:p>
          <a:p>
            <a:pPr eaLnBrk="1" fontAlgn="auto" hangingPunct="1">
              <a:spcBef>
                <a:spcPts val="0"/>
              </a:spcBef>
              <a:spcAft>
                <a:spcPts val="0"/>
              </a:spcAft>
              <a:defRPr/>
            </a:pPr>
            <a:r>
              <a:rPr lang="en-US" sz="1400" dirty="0"/>
              <a:t>After completing ratings of all indicators and standard narratives, describe the process you used to gather and analyze data for the self-assessment.  This is important as the process, not just the product, has value. </a:t>
            </a:r>
          </a:p>
          <a:p>
            <a:pPr eaLnBrk="1" fontAlgn="auto" hangingPunct="1">
              <a:spcBef>
                <a:spcPts val="0"/>
              </a:spcBef>
              <a:spcAft>
                <a:spcPts val="0"/>
              </a:spcAft>
              <a:defRPr/>
            </a:pPr>
            <a:endParaRPr lang="en-US" dirty="0"/>
          </a:p>
        </p:txBody>
      </p:sp>
      <p:sp>
        <p:nvSpPr>
          <p:cNvPr id="108548"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08549"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C7458-90C3-480E-9C4F-E50C38C3316B}"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NOTES</a:t>
            </a:r>
          </a:p>
          <a:p>
            <a:pPr eaLnBrk="1" hangingPunct="1">
              <a:spcBef>
                <a:spcPct val="0"/>
              </a:spcBef>
            </a:pPr>
            <a:r>
              <a:rPr lang="en-US" dirty="0" smtClean="0"/>
              <a:t>Evidence has to be high quality. What if the quality ISN’T</a:t>
            </a:r>
            <a:r>
              <a:rPr lang="en-US" baseline="0" dirty="0" smtClean="0"/>
              <a:t> high? </a:t>
            </a:r>
            <a:endParaRPr lang="en-US" dirty="0" smtClean="0"/>
          </a:p>
          <a:p>
            <a:pPr eaLnBrk="1" hangingPunct="1">
              <a:spcBef>
                <a:spcPct val="0"/>
              </a:spcBef>
            </a:pPr>
            <a:r>
              <a:rPr lang="en-US" dirty="0" smtClean="0"/>
              <a:t>If evidence is not high quality, then results don’t matter.</a:t>
            </a:r>
          </a:p>
          <a:p>
            <a:pPr eaLnBrk="1" hangingPunct="1">
              <a:spcBef>
                <a:spcPct val="0"/>
              </a:spcBef>
            </a:pPr>
            <a:endParaRPr lang="en-US" dirty="0" smtClean="0"/>
          </a:p>
          <a:p>
            <a:pPr eaLnBrk="1" hangingPunct="1">
              <a:spcBef>
                <a:spcPct val="0"/>
              </a:spcBef>
            </a:pPr>
            <a:r>
              <a:rPr lang="en-US" b="1" dirty="0" smtClean="0"/>
              <a:t>Make sure</a:t>
            </a:r>
            <a:r>
              <a:rPr lang="en-US" b="1" baseline="0" dirty="0" smtClean="0"/>
              <a:t> your evidence is aligned to the indicator and relevant!!!  </a:t>
            </a:r>
            <a:endParaRPr lang="en-US" b="1" dirty="0" smtClean="0"/>
          </a:p>
          <a:p>
            <a:pPr eaLnBrk="1" hangingPunct="1">
              <a:spcBef>
                <a:spcPct val="0"/>
              </a:spcBef>
            </a:pPr>
            <a:endParaRPr lang="en-US" dirty="0" smtClean="0"/>
          </a:p>
          <a:p>
            <a:pPr eaLnBrk="1" hangingPunct="1">
              <a:spcBef>
                <a:spcPct val="0"/>
              </a:spcBef>
            </a:pPr>
            <a:r>
              <a:rPr lang="en-US" b="1" dirty="0" smtClean="0"/>
              <a:t>Keep this in mind:</a:t>
            </a:r>
          </a:p>
          <a:p>
            <a:pPr eaLnBrk="1" hangingPunct="1">
              <a:spcBef>
                <a:spcPct val="0"/>
              </a:spcBef>
            </a:pPr>
            <a:r>
              <a:rPr lang="en-US" b="1" dirty="0" smtClean="0"/>
              <a:t>Quality matters</a:t>
            </a:r>
          </a:p>
          <a:p>
            <a:pPr eaLnBrk="1" hangingPunct="1">
              <a:spcBef>
                <a:spcPct val="0"/>
              </a:spcBef>
            </a:pPr>
            <a:r>
              <a:rPr lang="en-US" b="1" dirty="0" smtClean="0"/>
              <a:t>Results matter</a:t>
            </a:r>
          </a:p>
          <a:p>
            <a:pPr eaLnBrk="1" hangingPunct="1">
              <a:spcBef>
                <a:spcPct val="0"/>
              </a:spcBef>
            </a:pPr>
            <a:endParaRPr lang="en-US" dirty="0" smtClean="0"/>
          </a:p>
          <a:p>
            <a:pPr eaLnBrk="1" hangingPunct="1">
              <a:spcBef>
                <a:spcPct val="0"/>
              </a:spcBef>
            </a:pPr>
            <a:r>
              <a:rPr lang="en-US" b="1" dirty="0" smtClean="0"/>
              <a:t>We don’t accredit on weight</a:t>
            </a:r>
            <a:r>
              <a:rPr lang="en-US" b="1" baseline="0" dirty="0" smtClean="0"/>
              <a:t> but on quality and results!</a:t>
            </a:r>
            <a:endParaRPr lang="en-US" b="1" dirty="0" smtClean="0"/>
          </a:p>
          <a:p>
            <a:pPr eaLnBrk="1" hangingPunct="1">
              <a:spcBef>
                <a:spcPct val="0"/>
              </a:spcBef>
            </a:pPr>
            <a:endParaRPr lang="en-US" b="1" dirty="0" smtClean="0"/>
          </a:p>
          <a:p>
            <a:pPr eaLnBrk="1" hangingPunct="1">
              <a:spcBef>
                <a:spcPct val="0"/>
              </a:spcBef>
            </a:pPr>
            <a:endParaRPr lang="en-US" dirty="0" smtClean="0"/>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C05E82-55C5-4D83-B32C-824E63CB6EAB}"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prompt you will see after you have responded</a:t>
            </a:r>
            <a:r>
              <a:rPr lang="en-US" baseline="0" dirty="0" smtClean="0"/>
              <a:t> to each of the indicators. This is an EXTREMELY important piece! This is only one of two opportunities (ES is the other one) you have in the self assessment to inform the team WHY you made the selections you made!!! One person has called this “the most valuable real estate in the self assessment.” Use your 6,000 characters WISELY! </a:t>
            </a:r>
          </a:p>
          <a:p>
            <a:endParaRPr lang="en-US" baseline="0" dirty="0" smtClean="0"/>
          </a:p>
          <a:p>
            <a:r>
              <a:rPr lang="en-US" baseline="0" dirty="0" smtClean="0"/>
              <a:t>Perhaps you could have each standard committee write a response in a Word document and share it with everyone to get ideas and consensus, then paste it into the self assessment. </a:t>
            </a:r>
            <a:endParaRPr lang="en-US" dirty="0"/>
          </a:p>
        </p:txBody>
      </p:sp>
      <p:sp>
        <p:nvSpPr>
          <p:cNvPr id="4" name="Footer Placeholder 3"/>
          <p:cNvSpPr>
            <a:spLocks noGrp="1"/>
          </p:cNvSpPr>
          <p:nvPr>
            <p:ph type="ftr" sz="quarter" idx="10"/>
          </p:nvPr>
        </p:nvSpPr>
        <p:spPr/>
        <p:txBody>
          <a:bodyPr/>
          <a:lstStyle/>
          <a:p>
            <a:pPr>
              <a:defRPr/>
            </a:pPr>
            <a:r>
              <a:rPr lang="en-US" dirty="0" smtClean="0"/>
              <a:t>© 2013 AdvancED </a:t>
            </a:r>
            <a:endParaRPr lang="en-US" dirty="0"/>
          </a:p>
        </p:txBody>
      </p:sp>
      <p:sp>
        <p:nvSpPr>
          <p:cNvPr id="5" name="Slide Number Placeholder 4"/>
          <p:cNvSpPr>
            <a:spLocks noGrp="1"/>
          </p:cNvSpPr>
          <p:nvPr>
            <p:ph type="sldNum" sz="quarter" idx="11"/>
          </p:nvPr>
        </p:nvSpPr>
        <p:spPr/>
        <p:txBody>
          <a:bodyPr/>
          <a:lstStyle/>
          <a:p>
            <a:pPr>
              <a:defRPr/>
            </a:pPr>
            <a:fld id="{138189E4-5244-40CD-A642-FC5B4AFF4B81}" type="slidenum">
              <a:rPr lang="en-US" smtClean="0"/>
              <a:pPr>
                <a:defRPr/>
              </a:pPr>
              <a:t>21</a:t>
            </a:fld>
            <a:endParaRPr lang="en-US" dirty="0"/>
          </a:p>
        </p:txBody>
      </p:sp>
    </p:spTree>
    <p:extLst>
      <p:ext uri="{BB962C8B-B14F-4D97-AF65-F5344CB8AC3E}">
        <p14:creationId xmlns:p14="http://schemas.microsoft.com/office/powerpoint/2010/main" val="772645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1" dirty="0" smtClean="0">
                <a:solidFill>
                  <a:srgbClr val="0070C0"/>
                </a:solidFill>
              </a:rPr>
              <a:t>For this session, you will need the Learning Guide and the Abbreviated Standards.  </a:t>
            </a:r>
          </a:p>
          <a:p>
            <a:pPr>
              <a:defRPr/>
            </a:pPr>
            <a:endParaRPr lang="en-US" b="1" dirty="0" smtClean="0">
              <a:solidFill>
                <a:srgbClr val="0070C0"/>
              </a:solidFill>
            </a:endParaRPr>
          </a:p>
          <a:p>
            <a:pPr>
              <a:defRPr/>
            </a:pPr>
            <a:endParaRPr lang="en-US" dirty="0" smtClean="0"/>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D94AB-90AC-4854-BFAD-E59ACF781213}"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relatively self-explanatory. Focus on the first two bullets, especially the second. </a:t>
            </a:r>
          </a:p>
          <a:p>
            <a:r>
              <a:rPr lang="en-US" baseline="0" dirty="0" smtClean="0"/>
              <a:t> </a:t>
            </a:r>
          </a:p>
          <a:p>
            <a:r>
              <a:rPr lang="en-US" baseline="0" dirty="0" smtClean="0"/>
              <a:t>If you get questions about weighted scores, you’ll talk more about that in the upcoming slides, but for now, know that though the AdvancED process weights scores by the number of students tested, it also allows multiple tests that may better represent the performance of the student population.</a:t>
            </a:r>
          </a:p>
          <a:p>
            <a:endParaRPr lang="en-US" baseline="0" dirty="0" smtClean="0"/>
          </a:p>
          <a:p>
            <a:r>
              <a:rPr lang="en-US" baseline="0" dirty="0" smtClean="0"/>
              <a:t>Diagnostics: If someone says, “We already analyze our results! Why do we have to do your analysis?” First, AdvancED has found that the institutions today are “data rich” and “analysis poor.” People are so overwhelmed by data, they don’t know what to do with it. Remember: COLLECTING data is not equivalent to ANALYZING data. Second, if you are already doing a thorough analysis, you can simply copy the results into our diagnostic: no extra analysis work involved.</a:t>
            </a:r>
            <a:endParaRPr lang="en-US" dirty="0"/>
          </a:p>
        </p:txBody>
      </p:sp>
      <p:sp>
        <p:nvSpPr>
          <p:cNvPr id="4" name="Slide Number Placeholder 3"/>
          <p:cNvSpPr>
            <a:spLocks noGrp="1"/>
          </p:cNvSpPr>
          <p:nvPr>
            <p:ph type="sldNum" sz="quarter" idx="10"/>
          </p:nvPr>
        </p:nvSpPr>
        <p:spPr/>
        <p:txBody>
          <a:bodyPr/>
          <a:lstStyle/>
          <a:p>
            <a:fld id="{BA78C9EC-B32D-4189-947D-9A406E06640F}" type="slidenum">
              <a:rPr lang="en-US" smtClean="0"/>
              <a:t>29</a:t>
            </a:fld>
            <a:endParaRPr lang="en-US" dirty="0"/>
          </a:p>
        </p:txBody>
      </p:sp>
    </p:spTree>
    <p:extLst>
      <p:ext uri="{BB962C8B-B14F-4D97-AF65-F5344CB8AC3E}">
        <p14:creationId xmlns:p14="http://schemas.microsoft.com/office/powerpoint/2010/main" val="1758459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been questioned</a:t>
            </a:r>
            <a:r>
              <a:rPr lang="en-US" baseline="0" dirty="0" smtClean="0"/>
              <a:t> about this a great deal. Here are some questions and potential answers.</a:t>
            </a:r>
          </a:p>
          <a:p>
            <a:endParaRPr lang="en-US" baseline="0" dirty="0" smtClean="0"/>
          </a:p>
          <a:p>
            <a:r>
              <a:rPr lang="en-US" baseline="0" dirty="0" smtClean="0"/>
              <a:t>Q1: Isn’t this just another way to “hammer” schools – setting up another way for them to fail?</a:t>
            </a:r>
          </a:p>
          <a:p>
            <a:r>
              <a:rPr lang="en-US" baseline="0" dirty="0" smtClean="0"/>
              <a:t>A1: No! AdvancED has always agreed with the intent of NCLB, but we have NEVER agreed with the metrics. You will see how our new process is much more fair than NCLB. </a:t>
            </a:r>
          </a:p>
          <a:p>
            <a:endParaRPr lang="en-US" baseline="0" dirty="0" smtClean="0"/>
          </a:p>
          <a:p>
            <a:r>
              <a:rPr lang="en-US" baseline="0" dirty="0" smtClean="0"/>
              <a:t>Q2: Who is “the public” and why does AdvancED care what the public thinks?</a:t>
            </a:r>
          </a:p>
          <a:p>
            <a:r>
              <a:rPr lang="en-US" baseline="0" dirty="0" smtClean="0"/>
              <a:t>A2: For over 100 years, the intent of accreditation has been “to protect the public’s trust” in accredited organizations. That’s a big part of our mission. Who is “the public”? Of course it includes parents, but more and more we are focusing on legislators so that they won’t continue to enact laws and regulations that simply don’t work.</a:t>
            </a:r>
          </a:p>
          <a:p>
            <a:endParaRPr lang="en-US" baseline="0" dirty="0" smtClean="0"/>
          </a:p>
          <a:p>
            <a:r>
              <a:rPr lang="en-US" baseline="0" dirty="0" smtClean="0"/>
              <a:t>Q3: Hasn’t student performance always been considered as part of the review of the Standards?</a:t>
            </a:r>
          </a:p>
          <a:p>
            <a:r>
              <a:rPr lang="en-US" baseline="0" dirty="0" smtClean="0"/>
              <a:t>A3: Yes, but only in an indirect way. By adding a specific component for student performance, AdvancED can demonstrate to the world that ACCREDITED schools are GOOD schools.</a:t>
            </a:r>
          </a:p>
        </p:txBody>
      </p:sp>
      <p:sp>
        <p:nvSpPr>
          <p:cNvPr id="4" name="Slide Number Placeholder 3"/>
          <p:cNvSpPr>
            <a:spLocks noGrp="1"/>
          </p:cNvSpPr>
          <p:nvPr>
            <p:ph type="sldNum" sz="quarter" idx="10"/>
          </p:nvPr>
        </p:nvSpPr>
        <p:spPr/>
        <p:txBody>
          <a:bodyPr/>
          <a:lstStyle/>
          <a:p>
            <a:fld id="{BA78C9EC-B32D-4189-947D-9A406E06640F}" type="slidenum">
              <a:rPr lang="en-US" smtClean="0"/>
              <a:t>30</a:t>
            </a:fld>
            <a:endParaRPr lang="en-US" dirty="0"/>
          </a:p>
        </p:txBody>
      </p:sp>
    </p:spTree>
    <p:extLst>
      <p:ext uri="{BB962C8B-B14F-4D97-AF65-F5344CB8AC3E}">
        <p14:creationId xmlns:p14="http://schemas.microsoft.com/office/powerpoint/2010/main" val="49432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a:p>
            <a:r>
              <a:rPr lang="en-US" baseline="0" dirty="0" smtClean="0"/>
              <a:t>The DIAGNOSTIC is part of ASSIST, and they will need to do both.</a:t>
            </a:r>
          </a:p>
          <a:p>
            <a:endParaRPr lang="en-US" baseline="0" dirty="0" smtClean="0"/>
          </a:p>
          <a:p>
            <a:r>
              <a:rPr lang="en-US" baseline="0" dirty="0" smtClean="0"/>
              <a:t>Copies of the worksheet can be downloaded at this address or off the school or district resource pages (www.advanc-ed.org/schoolresources).</a:t>
            </a:r>
          </a:p>
          <a:p>
            <a:endParaRPr lang="en-US" baseline="0" dirty="0" smtClean="0"/>
          </a:p>
          <a:p>
            <a:r>
              <a:rPr lang="en-US" baseline="0" dirty="0" smtClean="0"/>
              <a:t>ASSIST Technical Guide  Administering Diagnostics pg. 9 – 12  Contain very specific directions for completing the Diagnostic</a:t>
            </a:r>
          </a:p>
          <a:p>
            <a:endParaRPr lang="en-US" dirty="0"/>
          </a:p>
        </p:txBody>
      </p:sp>
      <p:sp>
        <p:nvSpPr>
          <p:cNvPr id="4" name="Slide Number Placeholder 3"/>
          <p:cNvSpPr>
            <a:spLocks noGrp="1"/>
          </p:cNvSpPr>
          <p:nvPr>
            <p:ph type="sldNum" sz="quarter" idx="10"/>
          </p:nvPr>
        </p:nvSpPr>
        <p:spPr/>
        <p:txBody>
          <a:bodyPr/>
          <a:lstStyle/>
          <a:p>
            <a:fld id="{BA78C9EC-B32D-4189-947D-9A406E06640F}" type="slidenum">
              <a:rPr lang="en-US" smtClean="0"/>
              <a:t>31</a:t>
            </a:fld>
            <a:endParaRPr lang="en-US" dirty="0"/>
          </a:p>
        </p:txBody>
      </p:sp>
    </p:spTree>
    <p:extLst>
      <p:ext uri="{BB962C8B-B14F-4D97-AF65-F5344CB8AC3E}">
        <p14:creationId xmlns:p14="http://schemas.microsoft.com/office/powerpoint/2010/main" val="5082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Explain that participants will learn about the roles and responsibilities of both the system and its schools in fulfilling and honoring the elements of continuous improvement and AdvancED accreditation.</a:t>
            </a:r>
            <a:endParaRPr lang="en-US" b="1" dirty="0"/>
          </a:p>
          <a:p>
            <a:endParaRPr lang="en-US" b="1" dirty="0">
              <a:solidFill>
                <a:srgbClr val="00B050"/>
              </a:solidFill>
            </a:endParaRPr>
          </a:p>
          <a:p>
            <a:r>
              <a:rPr lang="en-US" b="1" dirty="0" smtClean="0">
                <a:solidFill>
                  <a:srgbClr val="00B050"/>
                </a:solidFill>
              </a:rPr>
              <a:t>Weave </a:t>
            </a:r>
            <a:r>
              <a:rPr lang="en-US" b="1" dirty="0">
                <a:solidFill>
                  <a:srgbClr val="00B050"/>
                </a:solidFill>
              </a:rPr>
              <a:t>this concept </a:t>
            </a:r>
            <a:r>
              <a:rPr lang="en-US" b="1" dirty="0" smtClean="0">
                <a:solidFill>
                  <a:srgbClr val="00B050"/>
                </a:solidFill>
              </a:rPr>
              <a:t>as </a:t>
            </a:r>
            <a:r>
              <a:rPr lang="en-US" b="1" dirty="0">
                <a:solidFill>
                  <a:srgbClr val="00B050"/>
                </a:solidFill>
              </a:rPr>
              <a:t>a theme throughout the workshop.</a:t>
            </a:r>
          </a:p>
          <a:p>
            <a:r>
              <a:rPr lang="en-US" b="1" i="1" dirty="0">
                <a:solidFill>
                  <a:srgbClr val="0070C0"/>
                </a:solidFill>
              </a:rPr>
              <a:t>The new protocol provides an opportunity to celebrate the power of internal review and its value to the </a:t>
            </a:r>
            <a:r>
              <a:rPr lang="en-US" b="1" i="1" dirty="0" smtClean="0">
                <a:solidFill>
                  <a:srgbClr val="0070C0"/>
                </a:solidFill>
              </a:rPr>
              <a:t>institution</a:t>
            </a:r>
            <a:r>
              <a:rPr lang="en-US" b="1" i="1" baseline="0" dirty="0" smtClean="0">
                <a:solidFill>
                  <a:srgbClr val="0070C0"/>
                </a:solidFill>
              </a:rPr>
              <a:t> for continuous improvement.</a:t>
            </a:r>
            <a:r>
              <a:rPr lang="en-US" b="1" i="1" dirty="0" smtClean="0">
                <a:solidFill>
                  <a:srgbClr val="0070C0"/>
                </a:solidFill>
              </a:rPr>
              <a:t> </a:t>
            </a:r>
            <a:r>
              <a:rPr lang="en-US" b="1" i="1" dirty="0">
                <a:solidFill>
                  <a:srgbClr val="0070C0"/>
                </a:solidFill>
              </a:rPr>
              <a:t>The emphasis on the comprehensive diagnostics accompanied by analysis and reflection illustrates that accreditation is about informed and meaningful improvement.  While external review still carries a high value, it is not viewed as the essence of accreditation.  It is the relationship/ combination of internal and external review that define the whole of accreditation.  As institutions become aware of this, a major shift in thinking occurs – they are not going through the requirements for AdvancED but rather for the improvement of their institution (empowerment) and impact on their students.  </a:t>
            </a:r>
            <a:r>
              <a:rPr lang="en-US" b="1" i="1" dirty="0" smtClean="0">
                <a:solidFill>
                  <a:srgbClr val="0070C0"/>
                </a:solidFill>
              </a:rPr>
              <a:t>(and thus continuous</a:t>
            </a:r>
            <a:r>
              <a:rPr lang="en-US" b="1" i="1" baseline="0" dirty="0" smtClean="0">
                <a:solidFill>
                  <a:srgbClr val="0070C0"/>
                </a:solidFill>
              </a:rPr>
              <a:t> improvement).</a:t>
            </a:r>
            <a:endParaRPr lang="en-US" b="1" i="1" dirty="0">
              <a:solidFill>
                <a:srgbClr val="0070C0"/>
              </a:solidFill>
            </a:endParaRPr>
          </a:p>
          <a:p>
            <a:r>
              <a:rPr lang="en-US" b="1" dirty="0"/>
              <a:t>Session has 3 segments</a:t>
            </a:r>
          </a:p>
          <a:p>
            <a:pPr marL="230772" indent="-230772">
              <a:buFont typeface="+mj-lt"/>
              <a:buAutoNum type="arabicPeriod"/>
            </a:pPr>
            <a:r>
              <a:rPr lang="en-US" b="1" dirty="0"/>
              <a:t>An overview of </a:t>
            </a:r>
            <a:r>
              <a:rPr lang="en-US" b="1" dirty="0" smtClean="0"/>
              <a:t>the</a:t>
            </a:r>
            <a:r>
              <a:rPr lang="en-US" b="1" baseline="0" dirty="0" smtClean="0"/>
              <a:t> </a:t>
            </a:r>
            <a:r>
              <a:rPr lang="en-US" b="1" dirty="0" smtClean="0"/>
              <a:t>Standards </a:t>
            </a:r>
            <a:r>
              <a:rPr lang="en-US" b="1" dirty="0"/>
              <a:t>and </a:t>
            </a:r>
            <a:r>
              <a:rPr lang="en-US" b="1" dirty="0" smtClean="0"/>
              <a:t>Protocol for accreditation and continuous</a:t>
            </a:r>
            <a:r>
              <a:rPr lang="en-US" b="1" baseline="0" dirty="0" smtClean="0"/>
              <a:t> improvement.</a:t>
            </a:r>
            <a:endParaRPr lang="en-US" b="1" dirty="0"/>
          </a:p>
          <a:p>
            <a:pPr marL="230772" indent="-230772">
              <a:buFont typeface="+mj-lt"/>
              <a:buAutoNum type="arabicPeriod"/>
            </a:pPr>
            <a:r>
              <a:rPr lang="en-US" b="1" dirty="0"/>
              <a:t>An </a:t>
            </a:r>
            <a:r>
              <a:rPr lang="en-US" b="1" dirty="0" smtClean="0"/>
              <a:t>overview</a:t>
            </a:r>
            <a:r>
              <a:rPr lang="en-US" b="1" baseline="0" dirty="0" smtClean="0"/>
              <a:t> o</a:t>
            </a:r>
            <a:r>
              <a:rPr lang="en-US" b="1" dirty="0" smtClean="0"/>
              <a:t>f </a:t>
            </a:r>
            <a:r>
              <a:rPr lang="en-US" b="1" dirty="0"/>
              <a:t>the diagnostic tools comprising internal review.</a:t>
            </a:r>
          </a:p>
          <a:p>
            <a:pPr marL="692315" lvl="1" indent="-230772">
              <a:buFont typeface="+mj-lt"/>
              <a:buAutoNum type="arabicPeriod"/>
            </a:pPr>
            <a:r>
              <a:rPr lang="en-US" b="1" dirty="0"/>
              <a:t>Includes ASSIST</a:t>
            </a:r>
          </a:p>
          <a:p>
            <a:pPr marL="692315" lvl="1" indent="-230772">
              <a:buFont typeface="+mj-lt"/>
              <a:buAutoNum type="arabicPeriod"/>
            </a:pPr>
            <a:r>
              <a:rPr lang="en-US" b="1" dirty="0"/>
              <a:t>Introduces tools and resources</a:t>
            </a:r>
          </a:p>
          <a:p>
            <a:endParaRPr lang="en-US" dirty="0"/>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F1F3A656-AA29-4786-93C7-0434070BEF12}" type="slidenum">
              <a:rPr lang="en-US" smtClean="0"/>
              <a:pPr>
                <a:defRPr/>
              </a:pPr>
              <a:t>4</a:t>
            </a:fld>
            <a:endParaRPr lang="en-US" dirty="0"/>
          </a:p>
        </p:txBody>
      </p:sp>
    </p:spTree>
    <p:extLst>
      <p:ext uri="{BB962C8B-B14F-4D97-AF65-F5344CB8AC3E}">
        <p14:creationId xmlns:p14="http://schemas.microsoft.com/office/powerpoint/2010/main" val="4262907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 discuss the questions that are part of the Student Performance</a:t>
            </a:r>
            <a:r>
              <a:rPr lang="en-US" baseline="0" dirty="0" smtClean="0"/>
              <a:t> Diagnostic, then respond to the questions in the second bullet on this slide. Allow about 4 or 5 minutes maximum. Ask for some reports.</a:t>
            </a:r>
            <a:endParaRPr lang="en-US" dirty="0"/>
          </a:p>
        </p:txBody>
      </p:sp>
      <p:sp>
        <p:nvSpPr>
          <p:cNvPr id="4" name="Slide Number Placeholder 3"/>
          <p:cNvSpPr>
            <a:spLocks noGrp="1"/>
          </p:cNvSpPr>
          <p:nvPr>
            <p:ph type="sldNum" sz="quarter" idx="10"/>
          </p:nvPr>
        </p:nvSpPr>
        <p:spPr/>
        <p:txBody>
          <a:bodyPr/>
          <a:lstStyle/>
          <a:p>
            <a:fld id="{BA78C9EC-B32D-4189-947D-9A406E06640F}" type="slidenum">
              <a:rPr lang="en-US" smtClean="0"/>
              <a:t>34</a:t>
            </a:fld>
            <a:endParaRPr lang="en-US" dirty="0"/>
          </a:p>
        </p:txBody>
      </p:sp>
    </p:spTree>
    <p:extLst>
      <p:ext uri="{BB962C8B-B14F-4D97-AF65-F5344CB8AC3E}">
        <p14:creationId xmlns:p14="http://schemas.microsoft.com/office/powerpoint/2010/main" val="3280491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A wide variety of questions may come up here—keep track of the ones you get stuck on and let us know.</a:t>
            </a:r>
          </a:p>
          <a:p>
            <a:endParaRPr lang="en-US" baseline="0" dirty="0" smtClean="0"/>
          </a:p>
          <a:p>
            <a:r>
              <a:rPr lang="en-US" baseline="0" dirty="0" smtClean="0"/>
              <a:t>The “ASSESSMENT MATRIX “ WordArt appears on the next click. The assessment matrix (in the Learning Guide – p 2) is OPTIONAL, but a great tool for institutions to determine where the “holes” in their assessment package exist. </a:t>
            </a:r>
          </a:p>
          <a:p>
            <a:endParaRPr lang="en-US" baseline="0" dirty="0" smtClean="0"/>
          </a:p>
          <a:p>
            <a:r>
              <a:rPr lang="en-US" baseline="0" dirty="0" smtClean="0"/>
              <a:t>Core Content areas are language arts, math, science, social studies. Participants may say they don’t have an assessment in science or social studies—they MUST have something, even if it’s a comprehensive exam or two semester exams. Else how do they know the students “passed”? [sometimes they don’t but that’s another issue entirely]</a:t>
            </a:r>
            <a:endParaRPr lang="en-US" dirty="0"/>
          </a:p>
        </p:txBody>
      </p:sp>
      <p:sp>
        <p:nvSpPr>
          <p:cNvPr id="4" name="Slide Number Placeholder 3"/>
          <p:cNvSpPr>
            <a:spLocks noGrp="1"/>
          </p:cNvSpPr>
          <p:nvPr>
            <p:ph type="sldNum" sz="quarter" idx="10"/>
          </p:nvPr>
        </p:nvSpPr>
        <p:spPr/>
        <p:txBody>
          <a:bodyPr/>
          <a:lstStyle/>
          <a:p>
            <a:fld id="{BA78C9EC-B32D-4189-947D-9A406E06640F}" type="slidenum">
              <a:rPr lang="en-US" smtClean="0"/>
              <a:t>44</a:t>
            </a:fld>
            <a:endParaRPr lang="en-US" dirty="0"/>
          </a:p>
        </p:txBody>
      </p:sp>
    </p:spTree>
    <p:extLst>
      <p:ext uri="{BB962C8B-B14F-4D97-AF65-F5344CB8AC3E}">
        <p14:creationId xmlns:p14="http://schemas.microsoft.com/office/powerpoint/2010/main" val="1377533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1" dirty="0" smtClean="0">
                <a:solidFill>
                  <a:srgbClr val="0070C0"/>
                </a:solidFill>
              </a:rPr>
              <a:t>For this session, you will need the Learning Guide and the Abbreviated Standards.  </a:t>
            </a:r>
          </a:p>
          <a:p>
            <a:pPr>
              <a:defRPr/>
            </a:pPr>
            <a:endParaRPr lang="en-US" b="1" dirty="0" smtClean="0">
              <a:solidFill>
                <a:srgbClr val="0070C0"/>
              </a:solidFill>
            </a:endParaRPr>
          </a:p>
          <a:p>
            <a:pPr>
              <a:defRPr/>
            </a:pPr>
            <a:r>
              <a:rPr lang="en-US" b="1" dirty="0" smtClean="0">
                <a:solidFill>
                  <a:srgbClr val="0070C0"/>
                </a:solidFill>
              </a:rPr>
              <a:t>Do introductions, audience demographics (characteristics) and some type of ice-breaker</a:t>
            </a:r>
          </a:p>
          <a:p>
            <a:pPr>
              <a:defRPr/>
            </a:pPr>
            <a:endParaRPr lang="en-US" b="1" dirty="0" smtClean="0">
              <a:solidFill>
                <a:srgbClr val="0070C0"/>
              </a:solidFill>
            </a:endParaRPr>
          </a:p>
          <a:p>
            <a:pPr>
              <a:defRPr/>
            </a:pPr>
            <a:r>
              <a:rPr lang="en-US" b="1" dirty="0" smtClean="0">
                <a:solidFill>
                  <a:srgbClr val="0070C0"/>
                </a:solidFill>
              </a:rPr>
              <a:t>If the audience is large, </a:t>
            </a:r>
            <a:r>
              <a:rPr lang="en-US" b="1" baseline="0" dirty="0" smtClean="0">
                <a:solidFill>
                  <a:srgbClr val="0070C0"/>
                </a:solidFill>
              </a:rPr>
              <a:t> have them introduce themselves to 2-3 people in the room that they don’t know – make them walk around to do this.  Provide a 3 minute time limit.   If time is an issue, have them take a few minutes to introduce themselves to the rest of their table group or to the people around them (if seated theater style).</a:t>
            </a:r>
          </a:p>
          <a:p>
            <a:pPr>
              <a:defRPr/>
            </a:pPr>
            <a:endParaRPr lang="en-US" b="1" baseline="0" dirty="0" smtClean="0">
              <a:solidFill>
                <a:srgbClr val="0070C0"/>
              </a:solidFill>
            </a:endParaRPr>
          </a:p>
          <a:p>
            <a:pPr>
              <a:defRPr/>
            </a:pPr>
            <a:r>
              <a:rPr lang="en-US" b="1" baseline="0" dirty="0" smtClean="0">
                <a:solidFill>
                  <a:srgbClr val="0070C0"/>
                </a:solidFill>
              </a:rPr>
              <a:t>Why the changes?  Just as we ask our schools to continue to improve, AdvancED continuously seeks to improve the accreditation process based on research and feedback from our schools and districts as well as to provide schools with increasingly helpful and effective resources and tools.</a:t>
            </a:r>
            <a:endParaRPr lang="en-US" b="1" dirty="0" smtClean="0">
              <a:solidFill>
                <a:srgbClr val="0070C0"/>
              </a:solidFill>
            </a:endParaRPr>
          </a:p>
          <a:p>
            <a:pPr>
              <a:defRPr/>
            </a:pPr>
            <a:endParaRPr lang="en-US" dirty="0" smtClean="0"/>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D94AB-90AC-4854-BFAD-E59ACF781213}"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There are several advantages and benefits to using the surveys.</a:t>
            </a:r>
          </a:p>
          <a:p>
            <a:r>
              <a:rPr lang="en-US" dirty="0" smtClean="0">
                <a:solidFill>
                  <a:schemeClr val="tx2"/>
                </a:solidFill>
              </a:rPr>
              <a:t>They provide a means for </a:t>
            </a:r>
            <a:r>
              <a:rPr lang="en-US" b="1" dirty="0" smtClean="0">
                <a:solidFill>
                  <a:schemeClr val="tx2"/>
                </a:solidFill>
              </a:rPr>
              <a:t>stakeholders to give input </a:t>
            </a:r>
            <a:r>
              <a:rPr lang="en-US" dirty="0" smtClean="0">
                <a:solidFill>
                  <a:schemeClr val="tx2"/>
                </a:solidFill>
              </a:rPr>
              <a:t>(not just be on the receiving end of your communications)</a:t>
            </a:r>
          </a:p>
          <a:p>
            <a:r>
              <a:rPr lang="en-US" dirty="0" smtClean="0"/>
              <a:t>There are versions for staff, students and parents that are aligned so </a:t>
            </a:r>
            <a:r>
              <a:rPr lang="en-US" b="1" dirty="0" smtClean="0"/>
              <a:t>comparisons</a:t>
            </a:r>
            <a:r>
              <a:rPr lang="en-US" dirty="0" smtClean="0"/>
              <a:t> </a:t>
            </a:r>
            <a:r>
              <a:rPr lang="en-US" b="1" dirty="0" smtClean="0"/>
              <a:t>among groups and over time </a:t>
            </a:r>
            <a:r>
              <a:rPr lang="en-US" dirty="0" smtClean="0"/>
              <a:t>can be made.  </a:t>
            </a:r>
          </a:p>
          <a:p>
            <a:r>
              <a:rPr lang="en-US" dirty="0" smtClean="0">
                <a:solidFill>
                  <a:schemeClr val="tx2"/>
                </a:solidFill>
              </a:rPr>
              <a:t>Schools will be able to benchmark their results with schools around the world. </a:t>
            </a:r>
          </a:p>
          <a:p>
            <a:r>
              <a:rPr lang="en-US" dirty="0" smtClean="0">
                <a:solidFill>
                  <a:schemeClr val="tx2"/>
                </a:solidFill>
              </a:rPr>
              <a:t>All questions </a:t>
            </a:r>
            <a:r>
              <a:rPr lang="en-US" b="1" dirty="0" smtClean="0">
                <a:solidFill>
                  <a:schemeClr val="tx2"/>
                </a:solidFill>
              </a:rPr>
              <a:t>align with the indicators </a:t>
            </a:r>
            <a:r>
              <a:rPr lang="en-US" dirty="0" smtClean="0">
                <a:solidFill>
                  <a:schemeClr val="tx2"/>
                </a:solidFill>
              </a:rPr>
              <a:t>so results easily transfer to  and </a:t>
            </a:r>
            <a:r>
              <a:rPr lang="en-US" b="1" dirty="0" smtClean="0">
                <a:solidFill>
                  <a:schemeClr val="tx2"/>
                </a:solidFill>
              </a:rPr>
              <a:t>contribute</a:t>
            </a:r>
            <a:r>
              <a:rPr lang="en-US" dirty="0" smtClean="0">
                <a:solidFill>
                  <a:schemeClr val="tx2"/>
                </a:solidFill>
              </a:rPr>
              <a:t> to your standard assessment.</a:t>
            </a:r>
          </a:p>
          <a:p>
            <a:r>
              <a:rPr lang="en-US" dirty="0" smtClean="0"/>
              <a:t>A technical guide will be posted – demonstrating </a:t>
            </a:r>
            <a:r>
              <a:rPr lang="en-US" b="1" dirty="0" smtClean="0"/>
              <a:t>validity and reliability </a:t>
            </a:r>
            <a:r>
              <a:rPr lang="en-US" dirty="0" smtClean="0"/>
              <a:t>of surveys</a:t>
            </a:r>
          </a:p>
          <a:p>
            <a:r>
              <a:rPr lang="en-US" dirty="0" smtClean="0">
                <a:solidFill>
                  <a:schemeClr val="tx2"/>
                </a:solidFill>
              </a:rPr>
              <a:t>Data from surveys can </a:t>
            </a:r>
            <a:r>
              <a:rPr lang="en-US" b="1" dirty="0" smtClean="0">
                <a:solidFill>
                  <a:schemeClr val="tx2"/>
                </a:solidFill>
              </a:rPr>
              <a:t>inform and guide school improvement initiatives </a:t>
            </a:r>
            <a:r>
              <a:rPr lang="en-US" dirty="0" smtClean="0">
                <a:solidFill>
                  <a:schemeClr val="tx2"/>
                </a:solidFill>
              </a:rPr>
              <a:t>– priorities and actions.</a:t>
            </a:r>
          </a:p>
          <a:p>
            <a:r>
              <a:rPr lang="en-US" dirty="0" smtClean="0"/>
              <a:t>Surveys add to the collection of data schools have available to help them “</a:t>
            </a:r>
            <a:r>
              <a:rPr lang="en-US" b="1" dirty="0" smtClean="0"/>
              <a:t>better know”</a:t>
            </a:r>
            <a:r>
              <a:rPr lang="en-US" dirty="0" smtClean="0"/>
              <a:t> their institution.</a:t>
            </a:r>
          </a:p>
          <a:p>
            <a:r>
              <a:rPr lang="en-US" dirty="0" smtClean="0">
                <a:solidFill>
                  <a:schemeClr val="tx2"/>
                </a:solidFill>
              </a:rPr>
              <a:t>You </a:t>
            </a:r>
            <a:r>
              <a:rPr lang="en-US" b="1" dirty="0" smtClean="0">
                <a:solidFill>
                  <a:schemeClr val="tx2"/>
                </a:solidFill>
              </a:rPr>
              <a:t>must administer these the year of your review </a:t>
            </a:r>
            <a:r>
              <a:rPr lang="en-US" dirty="0" smtClean="0">
                <a:solidFill>
                  <a:schemeClr val="tx2"/>
                </a:solidFill>
              </a:rPr>
              <a:t>– however- they are available anytime and can be given to all or selected segments of your stakeholder populations.</a:t>
            </a:r>
          </a:p>
          <a:p>
            <a:r>
              <a:rPr lang="en-US" b="1" dirty="0" smtClean="0"/>
              <a:t>Surveys are free  and </a:t>
            </a:r>
            <a:r>
              <a:rPr lang="en-US" b="1" i="1" dirty="0" smtClean="0"/>
              <a:t>available in the following languages English and Spanish and in Portuguese, Mandarin, Arabic, Haitian Creole</a:t>
            </a:r>
          </a:p>
          <a:p>
            <a:endParaRPr lang="en-US" b="1" i="1" dirty="0" smtClean="0"/>
          </a:p>
        </p:txBody>
      </p:sp>
      <p:sp>
        <p:nvSpPr>
          <p:cNvPr id="4" name="Footer Placeholder 3"/>
          <p:cNvSpPr>
            <a:spLocks noGrp="1"/>
          </p:cNvSpPr>
          <p:nvPr>
            <p:ph type="ftr" sz="quarter" idx="4"/>
          </p:nvPr>
        </p:nvSpPr>
        <p:spPr/>
        <p:txBody>
          <a:bodyPr/>
          <a:lstStyle/>
          <a:p>
            <a:pPr>
              <a:defRPr/>
            </a:pPr>
            <a:r>
              <a:rPr lang="en-US" dirty="0" smtClean="0"/>
              <a:t>© 2013 AdvancED </a:t>
            </a:r>
            <a:endParaRPr lang="en-US" dirty="0"/>
          </a:p>
        </p:txBody>
      </p:sp>
      <p:sp>
        <p:nvSpPr>
          <p:cNvPr id="5" name="Slide Number Placeholder 4"/>
          <p:cNvSpPr>
            <a:spLocks noGrp="1"/>
          </p:cNvSpPr>
          <p:nvPr>
            <p:ph type="sldNum" sz="quarter" idx="5"/>
          </p:nvPr>
        </p:nvSpPr>
        <p:spPr/>
        <p:txBody>
          <a:bodyPr/>
          <a:lstStyle/>
          <a:p>
            <a:pPr>
              <a:defRPr/>
            </a:pPr>
            <a:fld id="{AB577C12-A324-48DF-817F-9CF682D7CD93}" type="slidenum">
              <a:rPr lang="en-US" smtClean="0"/>
              <a:pPr>
                <a:defRPr/>
              </a:pPr>
              <a:t>53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1143000" y="7223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b="0" dirty="0" smtClean="0">
                <a:solidFill>
                  <a:schemeClr val="tx2"/>
                </a:solidFill>
              </a:rPr>
              <a:t>Online or paper?  If you are going to use English surveys, online is the way to go to get the responses quickly and to be able to monitor progress.  Even in poor districts, you can get good parent responses on online surveys.  Many survey companies, in fact, no longer offer paper surveys.</a:t>
            </a:r>
          </a:p>
          <a:p>
            <a:pPr eaLnBrk="1" hangingPunct="1">
              <a:spcBef>
                <a:spcPct val="0"/>
              </a:spcBef>
            </a:pPr>
            <a:endParaRPr lang="en-US" sz="1600" b="0" dirty="0" smtClean="0">
              <a:solidFill>
                <a:schemeClr val="tx2"/>
              </a:solidFill>
            </a:endParaRPr>
          </a:p>
          <a:p>
            <a:pPr eaLnBrk="1" hangingPunct="1">
              <a:spcBef>
                <a:spcPct val="0"/>
              </a:spcBef>
            </a:pPr>
            <a:r>
              <a:rPr lang="en-US" sz="1600" b="0" dirty="0" smtClean="0">
                <a:solidFill>
                  <a:schemeClr val="tx2"/>
                </a:solidFill>
              </a:rPr>
              <a:t>There is no cost for the AdvancED paper surveys other than postage to mail the completed surveys to Alpharetta once the surveys are closed and all surveys collected.</a:t>
            </a:r>
          </a:p>
          <a:p>
            <a:pPr eaLnBrk="1" hangingPunct="1">
              <a:spcBef>
                <a:spcPct val="0"/>
              </a:spcBef>
            </a:pPr>
            <a:endParaRPr lang="en-US" sz="1600" b="0" dirty="0" smtClean="0">
              <a:solidFill>
                <a:schemeClr val="tx2"/>
              </a:solidFill>
            </a:endParaRPr>
          </a:p>
          <a:p>
            <a:pPr eaLnBrk="1" hangingPunct="1">
              <a:spcBef>
                <a:spcPct val="0"/>
              </a:spcBef>
            </a:pPr>
            <a:r>
              <a:rPr lang="en-US" sz="1600" b="0" dirty="0" smtClean="0">
                <a:solidFill>
                  <a:schemeClr val="tx2"/>
                </a:solidFill>
              </a:rPr>
              <a:t>We</a:t>
            </a:r>
            <a:r>
              <a:rPr lang="en-US" sz="1600" b="0" baseline="0" dirty="0" smtClean="0">
                <a:solidFill>
                  <a:schemeClr val="tx2"/>
                </a:solidFill>
              </a:rPr>
              <a:t> also have Catholic Identity Surveys if there is interest in them. Some Catholic systems require it.</a:t>
            </a:r>
            <a:endParaRPr lang="en-US" sz="1600" b="0" dirty="0" smtClean="0">
              <a:solidFill>
                <a:schemeClr val="tx2"/>
              </a:solidFill>
            </a:endParaRPr>
          </a:p>
        </p:txBody>
      </p:sp>
      <p:sp>
        <p:nvSpPr>
          <p:cNvPr id="11571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t>© 2013 AdvancED </a:t>
            </a:r>
          </a:p>
        </p:txBody>
      </p:sp>
      <p:sp>
        <p:nvSpPr>
          <p:cNvPr id="11571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661AA5-20D7-4775-B7A5-25DB06DFE061}" type="slidenum">
              <a:rPr lang="en-US" smtClean="0"/>
              <a:pPr fontAlgn="base">
                <a:spcBef>
                  <a:spcPct val="0"/>
                </a:spcBef>
                <a:spcAft>
                  <a:spcPct val="0"/>
                </a:spcAft>
                <a:defRPr/>
              </a:pPr>
              <a:t>54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Tell participants that the “Stakeholder Feedback Worksheet” is an Excel spreadsheet.</a:t>
            </a:r>
          </a:p>
          <a:p>
            <a:r>
              <a:rPr lang="en-US" dirty="0" smtClean="0"/>
              <a:t> </a:t>
            </a:r>
          </a:p>
          <a:p>
            <a:r>
              <a:rPr lang="en-US" dirty="0" smtClean="0"/>
              <a:t>The DIAGNOSTIC is part of ASSIST, and they will need to do both.</a:t>
            </a:r>
          </a:p>
          <a:p>
            <a:endParaRPr lang="en-US" dirty="0" smtClean="0"/>
          </a:p>
          <a:p>
            <a:r>
              <a:rPr lang="en-US" dirty="0" smtClean="0"/>
              <a:t>Copies of the worksheet can be downloaded at this address or off the school or district resource pages (www.advanc-ed.org/schoolresources).</a:t>
            </a:r>
          </a:p>
        </p:txBody>
      </p:sp>
      <p:sp>
        <p:nvSpPr>
          <p:cNvPr id="4" name="Slide Number Placeholder 3"/>
          <p:cNvSpPr>
            <a:spLocks noGrp="1"/>
          </p:cNvSpPr>
          <p:nvPr>
            <p:ph type="sldNum" sz="quarter" idx="5"/>
          </p:nvPr>
        </p:nvSpPr>
        <p:spPr/>
        <p:txBody>
          <a:bodyPr/>
          <a:lstStyle/>
          <a:p>
            <a:pPr>
              <a:defRPr/>
            </a:pPr>
            <a:fld id="{2CCD3B18-B5DE-4CDF-A416-26F15A0EB8BD}" type="slidenum">
              <a:rPr lang="en-US" smtClean="0"/>
              <a:pPr>
                <a:defRPr/>
              </a:pPr>
              <a:t>55</a:t>
            </a:fld>
            <a:endParaRPr lang="en-US" dirty="0"/>
          </a:p>
        </p:txBody>
      </p:sp>
      <p:sp>
        <p:nvSpPr>
          <p:cNvPr id="2" name="Footer Placeholder 1"/>
          <p:cNvSpPr>
            <a:spLocks noGrp="1"/>
          </p:cNvSpPr>
          <p:nvPr>
            <p:ph type="ftr" sz="quarter" idx="10"/>
          </p:nvPr>
        </p:nvSpPr>
        <p:spPr/>
        <p:txBody>
          <a:bodyPr/>
          <a:lstStyle/>
          <a:p>
            <a:pPr>
              <a:defRPr/>
            </a:pPr>
            <a:r>
              <a:rPr lang="en-US" dirty="0" smtClean="0"/>
              <a:t>© 2013 AdvancED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Review of what they need to do in terms of the Diagnostic. Questions are in the learning guide.</a:t>
            </a:r>
          </a:p>
        </p:txBody>
      </p:sp>
      <p:sp>
        <p:nvSpPr>
          <p:cNvPr id="4" name="Slide Number Placeholder 3"/>
          <p:cNvSpPr>
            <a:spLocks noGrp="1"/>
          </p:cNvSpPr>
          <p:nvPr>
            <p:ph type="sldNum" sz="quarter" idx="5"/>
          </p:nvPr>
        </p:nvSpPr>
        <p:spPr/>
        <p:txBody>
          <a:bodyPr/>
          <a:lstStyle/>
          <a:p>
            <a:pPr>
              <a:defRPr/>
            </a:pPr>
            <a:fld id="{AB564980-19A3-491F-9EA7-E8ECACD69050}" type="slidenum">
              <a:rPr lang="en-US" smtClean="0"/>
              <a:pPr>
                <a:defRPr/>
              </a:pPr>
              <a:t>56</a:t>
            </a:fld>
            <a:endParaRPr lang="en-US" dirty="0"/>
          </a:p>
        </p:txBody>
      </p:sp>
      <p:sp>
        <p:nvSpPr>
          <p:cNvPr id="2" name="Footer Placeholder 1"/>
          <p:cNvSpPr>
            <a:spLocks noGrp="1"/>
          </p:cNvSpPr>
          <p:nvPr>
            <p:ph type="ftr" sz="quarter" idx="10"/>
          </p:nvPr>
        </p:nvSpPr>
        <p:spPr/>
        <p:txBody>
          <a:bodyPr/>
          <a:lstStyle/>
          <a:p>
            <a:pPr>
              <a:defRPr/>
            </a:pPr>
            <a:r>
              <a:rPr lang="en-US" dirty="0" smtClean="0"/>
              <a:t>© 2013 AdvancED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143000" y="7223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b="1" dirty="0" smtClean="0">
                <a:solidFill>
                  <a:schemeClr val="tx2"/>
                </a:solidFill>
              </a:rPr>
              <a:t>Here are some excellent tools and resources for schools.</a:t>
            </a:r>
          </a:p>
        </p:txBody>
      </p:sp>
      <p:sp>
        <p:nvSpPr>
          <p:cNvPr id="11571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t>© 2013 AdvancED </a:t>
            </a:r>
          </a:p>
        </p:txBody>
      </p:sp>
      <p:sp>
        <p:nvSpPr>
          <p:cNvPr id="11571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127886-5EE7-4A8E-90DF-543425429619}" type="slidenum">
              <a:rPr lang="en-US" smtClean="0"/>
              <a:pPr fontAlgn="base">
                <a:spcBef>
                  <a:spcPct val="0"/>
                </a:spcBef>
                <a:spcAft>
                  <a:spcPct val="0"/>
                </a:spcAft>
                <a:defRPr/>
              </a:pPr>
              <a:t>69</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1" dirty="0" smtClean="0">
                <a:solidFill>
                  <a:srgbClr val="0070C0"/>
                </a:solidFill>
              </a:rPr>
              <a:t>For this session, you will need the Learning Guide and the Abbreviated Standards.  </a:t>
            </a:r>
          </a:p>
          <a:p>
            <a:pPr>
              <a:defRPr/>
            </a:pPr>
            <a:endParaRPr lang="en-US" b="1" dirty="0" smtClean="0">
              <a:solidFill>
                <a:srgbClr val="0070C0"/>
              </a:solidFill>
            </a:endParaRPr>
          </a:p>
          <a:p>
            <a:pPr>
              <a:defRPr/>
            </a:pPr>
            <a:r>
              <a:rPr lang="en-US" b="1" dirty="0" smtClean="0">
                <a:solidFill>
                  <a:srgbClr val="0070C0"/>
                </a:solidFill>
              </a:rPr>
              <a:t>Do introductions, audience demographics (characteristics) and some type of ice-breaker</a:t>
            </a:r>
          </a:p>
          <a:p>
            <a:pPr>
              <a:defRPr/>
            </a:pPr>
            <a:endParaRPr lang="en-US" b="1" dirty="0" smtClean="0">
              <a:solidFill>
                <a:srgbClr val="0070C0"/>
              </a:solidFill>
            </a:endParaRPr>
          </a:p>
          <a:p>
            <a:pPr>
              <a:defRPr/>
            </a:pPr>
            <a:r>
              <a:rPr lang="en-US" b="1" dirty="0" smtClean="0">
                <a:solidFill>
                  <a:srgbClr val="0070C0"/>
                </a:solidFill>
              </a:rPr>
              <a:t>If the audience is large, </a:t>
            </a:r>
            <a:r>
              <a:rPr lang="en-US" b="1" baseline="0" dirty="0" smtClean="0">
                <a:solidFill>
                  <a:srgbClr val="0070C0"/>
                </a:solidFill>
              </a:rPr>
              <a:t> have them introduce themselves to 2-3 people in the room that they don’t know – make them walk around to do this.  Provide a 3 minute time limit.   If time is an issue, have them take a few minutes to introduce themselves to the rest of their table group or to the people around them (if seated theater style).</a:t>
            </a:r>
          </a:p>
          <a:p>
            <a:pPr>
              <a:defRPr/>
            </a:pPr>
            <a:endParaRPr lang="en-US" b="1" baseline="0" dirty="0" smtClean="0">
              <a:solidFill>
                <a:srgbClr val="0070C0"/>
              </a:solidFill>
            </a:endParaRPr>
          </a:p>
          <a:p>
            <a:pPr>
              <a:defRPr/>
            </a:pPr>
            <a:r>
              <a:rPr lang="en-US" b="1" baseline="0" dirty="0" smtClean="0">
                <a:solidFill>
                  <a:srgbClr val="0070C0"/>
                </a:solidFill>
              </a:rPr>
              <a:t>Why the changes?  Just as we ask our schools to continue to improve, AdvancED continuously seeks to improve the accreditation process based on research and feedback from our schools and districts as well as to provide schools with increasingly helpful and effective resources and tools.</a:t>
            </a:r>
            <a:endParaRPr lang="en-US" b="1" dirty="0" smtClean="0">
              <a:solidFill>
                <a:srgbClr val="0070C0"/>
              </a:solidFill>
            </a:endParaRPr>
          </a:p>
          <a:p>
            <a:pPr>
              <a:defRPr/>
            </a:pPr>
            <a:endParaRPr lang="en-US" dirty="0" smtClean="0"/>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D94AB-90AC-4854-BFAD-E59ACF781213}" type="slidenum">
              <a:rPr lang="en-US" smtClean="0"/>
              <a:pPr fontAlgn="base">
                <a:spcBef>
                  <a:spcPct val="0"/>
                </a:spcBef>
                <a:spcAft>
                  <a:spcPct val="0"/>
                </a:spcAft>
                <a:defRPr/>
              </a:pPr>
              <a:t>71</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2001838" y="685800"/>
            <a:ext cx="2701925" cy="2027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381002" y="2971453"/>
            <a:ext cx="6283325" cy="5486708"/>
          </a:xfrm>
        </p:spPr>
        <p:txBody>
          <a:bodyPr>
            <a:normAutofit fontScale="92500" lnSpcReduction="10000"/>
          </a:bodyPr>
          <a:lstStyle/>
          <a:p>
            <a:pPr>
              <a:defRPr/>
            </a:pPr>
            <a:r>
              <a:rPr lang="en-US" b="0" dirty="0" smtClean="0">
                <a:solidFill>
                  <a:schemeClr val="tx2"/>
                </a:solidFill>
              </a:rPr>
              <a:t>The institution has read, understands, and complies with the AdvancED Policies and Procedures. </a:t>
            </a:r>
          </a:p>
          <a:p>
            <a:pPr>
              <a:defRPr/>
            </a:pPr>
            <a:r>
              <a:rPr lang="en-US" b="0" dirty="0" smtClean="0"/>
              <a:t>The institution has reported all substantive changes in the institution that affect the scope and/or has an impact on the school's ability to meet the AdvancED </a:t>
            </a:r>
          </a:p>
          <a:p>
            <a:pPr marL="628650" lvl="1" indent="-171450">
              <a:buFont typeface="Arial" pitchFamily="34" charset="0"/>
              <a:buChar char="•"/>
              <a:defRPr/>
            </a:pPr>
            <a:r>
              <a:rPr lang="en-US" b="0" dirty="0" smtClean="0"/>
              <a:t>Restructuring (merging, opening, or closing) of the institution or institution(s) within its jurisdiction.</a:t>
            </a:r>
          </a:p>
          <a:p>
            <a:pPr lvl="1">
              <a:defRPr/>
            </a:pPr>
            <a:r>
              <a:rPr lang="en-US" b="0" dirty="0" smtClean="0"/>
              <a:t>* Mission and purpose of the institution</a:t>
            </a:r>
          </a:p>
          <a:p>
            <a:pPr lvl="1">
              <a:defRPr/>
            </a:pPr>
            <a:r>
              <a:rPr lang="en-US" b="0" dirty="0" smtClean="0"/>
              <a:t>* Governance structure of the institution including changing to a charter school/school system, being the subject of a state takeover, or a change in ownership</a:t>
            </a:r>
          </a:p>
          <a:p>
            <a:pPr lvl="1">
              <a:defRPr/>
            </a:pPr>
            <a:r>
              <a:rPr lang="en-US" b="0" dirty="0" smtClean="0"/>
              <a:t>* Grade levels served by the institution</a:t>
            </a:r>
          </a:p>
          <a:p>
            <a:pPr lvl="1">
              <a:defRPr/>
            </a:pPr>
            <a:r>
              <a:rPr lang="en-US" b="0" dirty="0" smtClean="0"/>
              <a:t>* Staffing, including administrative and other non-teaching professionals personnel</a:t>
            </a:r>
          </a:p>
          <a:p>
            <a:pPr lvl="1">
              <a:defRPr/>
            </a:pPr>
            <a:r>
              <a:rPr lang="en-US" b="0" dirty="0" smtClean="0"/>
              <a:t>* Available facilities, including upkeep and maintenance</a:t>
            </a:r>
          </a:p>
          <a:p>
            <a:pPr lvl="1">
              <a:defRPr/>
            </a:pPr>
            <a:r>
              <a:rPr lang="en-US" b="0" dirty="0" smtClean="0"/>
              <a:t>* Level of funding</a:t>
            </a:r>
          </a:p>
          <a:p>
            <a:pPr lvl="1">
              <a:defRPr/>
            </a:pPr>
            <a:r>
              <a:rPr lang="en-US" b="0" dirty="0" smtClean="0"/>
              <a:t>* School day or school year</a:t>
            </a:r>
          </a:p>
          <a:p>
            <a:pPr lvl="1">
              <a:defRPr/>
            </a:pPr>
            <a:r>
              <a:rPr lang="en-US" b="0" dirty="0" smtClean="0"/>
              <a:t>* Establishment of an additional location geographically apart from the main campus</a:t>
            </a:r>
          </a:p>
          <a:p>
            <a:pPr lvl="1">
              <a:defRPr/>
            </a:pPr>
            <a:r>
              <a:rPr lang="en-US" b="0" dirty="0" smtClean="0"/>
              <a:t>* Student population that causes program or staffing modification(s)</a:t>
            </a:r>
          </a:p>
          <a:p>
            <a:pPr marL="628650" lvl="1" indent="-171450">
              <a:buFont typeface="Arial" charset="0"/>
              <a:buChar char="•"/>
              <a:defRPr/>
            </a:pPr>
            <a:r>
              <a:rPr lang="en-US" b="0" dirty="0" smtClean="0"/>
              <a:t>Available programs, including fine arts, practical arts and student activities</a:t>
            </a:r>
          </a:p>
          <a:p>
            <a:pPr>
              <a:defRPr/>
            </a:pPr>
            <a:r>
              <a:rPr lang="en-US" b="0" dirty="0" smtClean="0">
                <a:solidFill>
                  <a:schemeClr val="tx2"/>
                </a:solidFill>
              </a:rPr>
              <a:t>The institution possesses a written security and crisis management plan which includes emergency evacuation procedures and appropriate training for stakeholders. </a:t>
            </a:r>
          </a:p>
          <a:p>
            <a:pPr>
              <a:defRPr/>
            </a:pPr>
            <a:r>
              <a:rPr lang="en-US" b="0" dirty="0" smtClean="0"/>
              <a:t>The institution monitors all financial transactions through a recognized, regularly audited accounting system.</a:t>
            </a:r>
          </a:p>
          <a:p>
            <a:pPr>
              <a:defRPr/>
            </a:pPr>
            <a:r>
              <a:rPr lang="en-US" b="0" dirty="0" smtClean="0">
                <a:solidFill>
                  <a:schemeClr val="tx2"/>
                </a:solidFill>
              </a:rPr>
              <a:t>The institution engages in a continuous improvement process and is implementing an improvement plan.  If this plan is not located in the Adaptive System of School Improvement Support Tools (ASSIST) provided by AdvancED, please attach the improvement plan to this Assurance.</a:t>
            </a:r>
          </a:p>
          <a:p>
            <a:pPr>
              <a:defRPr/>
            </a:pPr>
            <a:endParaRPr lang="en-US" b="0" dirty="0" smtClean="0">
              <a:solidFill>
                <a:schemeClr val="tx2"/>
              </a:solidFill>
            </a:endParaRPr>
          </a:p>
          <a:p>
            <a:pPr>
              <a:defRPr/>
            </a:pPr>
            <a:r>
              <a:rPr lang="en-US" b="0" dirty="0" smtClean="0">
                <a:solidFill>
                  <a:schemeClr val="tx2"/>
                </a:solidFill>
              </a:rPr>
              <a:t>In some cases, institutions with partner agencies</a:t>
            </a:r>
            <a:r>
              <a:rPr lang="en-US" b="0" baseline="0" dirty="0" smtClean="0">
                <a:solidFill>
                  <a:schemeClr val="tx2"/>
                </a:solidFill>
              </a:rPr>
              <a:t> or some states may have additional assurances to complete. Know before you go!</a:t>
            </a:r>
          </a:p>
          <a:p>
            <a:pPr>
              <a:defRPr/>
            </a:pPr>
            <a:endParaRPr lang="en-US" b="0" baseline="0" dirty="0" smtClean="0">
              <a:solidFill>
                <a:schemeClr val="tx2"/>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0" dirty="0" smtClean="0"/>
              <a:t>For</a:t>
            </a:r>
            <a:r>
              <a:rPr lang="en-US" b="0" baseline="0" dirty="0" smtClean="0"/>
              <a:t> additional resources, see the Technical Guide: Completing Assurances at www.advanc-ed.org/assistresources.</a:t>
            </a:r>
          </a:p>
          <a:p>
            <a:pPr>
              <a:defRPr/>
            </a:pPr>
            <a:endParaRPr lang="en-US" b="0" dirty="0"/>
          </a:p>
        </p:txBody>
      </p:sp>
      <p:sp>
        <p:nvSpPr>
          <p:cNvPr id="4" name="Footer Placeholder 3"/>
          <p:cNvSpPr>
            <a:spLocks noGrp="1"/>
          </p:cNvSpPr>
          <p:nvPr>
            <p:ph type="ftr" sz="quarter" idx="4"/>
          </p:nvPr>
        </p:nvSpPr>
        <p:spPr/>
        <p:txBody>
          <a:bodyPr/>
          <a:lstStyle/>
          <a:p>
            <a:pPr>
              <a:defRPr/>
            </a:pPr>
            <a:r>
              <a:rPr lang="en-US" dirty="0" smtClean="0"/>
              <a:t>© 2013 AdvancED </a:t>
            </a:r>
            <a:endParaRPr lang="en-US" dirty="0"/>
          </a:p>
        </p:txBody>
      </p:sp>
      <p:sp>
        <p:nvSpPr>
          <p:cNvPr id="5" name="Slide Number Placeholder 4"/>
          <p:cNvSpPr>
            <a:spLocks noGrp="1"/>
          </p:cNvSpPr>
          <p:nvPr>
            <p:ph type="sldNum" sz="quarter" idx="5"/>
          </p:nvPr>
        </p:nvSpPr>
        <p:spPr/>
        <p:txBody>
          <a:bodyPr/>
          <a:lstStyle/>
          <a:p>
            <a:pPr>
              <a:defRPr/>
            </a:pPr>
            <a:fld id="{B68EFA02-B561-4A2E-99E0-EAC90CE05409}" type="slidenum">
              <a:rPr lang="en-US" smtClean="0"/>
              <a:pPr>
                <a:defRPr/>
              </a:pPr>
              <a:t>73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1833" indent="-285321">
              <a:defRPr sz="2400">
                <a:solidFill>
                  <a:schemeClr val="tx1"/>
                </a:solidFill>
                <a:latin typeface="Garamond" charset="0"/>
                <a:ea typeface="ＭＳ Ｐゴシック" charset="0"/>
              </a:defRPr>
            </a:lvl2pPr>
            <a:lvl3pPr marL="1141282" indent="-228257">
              <a:defRPr sz="2400">
                <a:solidFill>
                  <a:schemeClr val="tx1"/>
                </a:solidFill>
                <a:latin typeface="Garamond" charset="0"/>
                <a:ea typeface="ＭＳ Ｐゴシック" charset="0"/>
              </a:defRPr>
            </a:lvl3pPr>
            <a:lvl4pPr marL="1597794" indent="-228257">
              <a:defRPr sz="2400">
                <a:solidFill>
                  <a:schemeClr val="tx1"/>
                </a:solidFill>
                <a:latin typeface="Garamond" charset="0"/>
                <a:ea typeface="ＭＳ Ｐゴシック" charset="0"/>
              </a:defRPr>
            </a:lvl4pPr>
            <a:lvl5pPr marL="2054306" indent="-228257">
              <a:defRPr sz="2400">
                <a:solidFill>
                  <a:schemeClr val="tx1"/>
                </a:solidFill>
                <a:latin typeface="Garamond" charset="0"/>
                <a:ea typeface="ＭＳ Ｐゴシック" charset="0"/>
              </a:defRPr>
            </a:lvl5pPr>
            <a:lvl6pPr marL="2510819" indent="-228257" eaLnBrk="0" fontAlgn="base" hangingPunct="0">
              <a:spcBef>
                <a:spcPct val="0"/>
              </a:spcBef>
              <a:spcAft>
                <a:spcPct val="0"/>
              </a:spcAft>
              <a:defRPr sz="2400">
                <a:solidFill>
                  <a:schemeClr val="tx1"/>
                </a:solidFill>
                <a:latin typeface="Garamond" charset="0"/>
                <a:ea typeface="ＭＳ Ｐゴシック" charset="0"/>
              </a:defRPr>
            </a:lvl6pPr>
            <a:lvl7pPr marL="2967332" indent="-228257" eaLnBrk="0" fontAlgn="base" hangingPunct="0">
              <a:spcBef>
                <a:spcPct val="0"/>
              </a:spcBef>
              <a:spcAft>
                <a:spcPct val="0"/>
              </a:spcAft>
              <a:defRPr sz="2400">
                <a:solidFill>
                  <a:schemeClr val="tx1"/>
                </a:solidFill>
                <a:latin typeface="Garamond" charset="0"/>
                <a:ea typeface="ＭＳ Ｐゴシック" charset="0"/>
              </a:defRPr>
            </a:lvl7pPr>
            <a:lvl8pPr marL="3423845" indent="-228257" eaLnBrk="0" fontAlgn="base" hangingPunct="0">
              <a:spcBef>
                <a:spcPct val="0"/>
              </a:spcBef>
              <a:spcAft>
                <a:spcPct val="0"/>
              </a:spcAft>
              <a:defRPr sz="2400">
                <a:solidFill>
                  <a:schemeClr val="tx1"/>
                </a:solidFill>
                <a:latin typeface="Garamond" charset="0"/>
                <a:ea typeface="ＭＳ Ｐゴシック" charset="0"/>
              </a:defRPr>
            </a:lvl8pPr>
            <a:lvl9pPr marL="3880357" indent="-228257" eaLnBrk="0" fontAlgn="base" hangingPunct="0">
              <a:spcBef>
                <a:spcPct val="0"/>
              </a:spcBef>
              <a:spcAft>
                <a:spcPct val="0"/>
              </a:spcAft>
              <a:defRPr sz="2400">
                <a:solidFill>
                  <a:schemeClr val="tx1"/>
                </a:solidFill>
                <a:latin typeface="Garamond" charset="0"/>
                <a:ea typeface="ＭＳ Ｐゴシック" charset="0"/>
              </a:defRPr>
            </a:lvl9pPr>
          </a:lstStyle>
          <a:p>
            <a:fld id="{F0C41AB5-9987-C848-8816-5779BEE720EE}" type="slidenum">
              <a:rPr lang="en-US" sz="1200">
                <a:latin typeface="Trebuchet MS" charset="0"/>
              </a:rPr>
              <a:pPr/>
              <a:t>5</a:t>
            </a:fld>
            <a:endParaRPr lang="en-US" sz="1200">
              <a:latin typeface="Trebuchet MS" charset="0"/>
            </a:endParaRPr>
          </a:p>
        </p:txBody>
      </p:sp>
      <p:sp>
        <p:nvSpPr>
          <p:cNvPr id="563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fld id="{64C88539-5B69-7E49-8A02-8F493886A903}" type="slidenum">
              <a:rPr lang="en-US" sz="1200">
                <a:latin typeface="Trebuchet MS" charset="0"/>
              </a:rPr>
              <a:pPr algn="r"/>
              <a:t>5</a:t>
            </a:fld>
            <a:endParaRPr lang="en-US" sz="1200">
              <a:latin typeface="Trebuchet MS" charset="0"/>
            </a:endParaRPr>
          </a:p>
        </p:txBody>
      </p:sp>
      <p:sp>
        <p:nvSpPr>
          <p:cNvPr id="56324" name="Slide Image Placeholder 1"/>
          <p:cNvSpPr>
            <a:spLocks noGrp="1" noRot="1" noChangeAspect="1" noTextEdit="1"/>
          </p:cNvSpPr>
          <p:nvPr>
            <p:ph type="sldImg"/>
          </p:nvPr>
        </p:nvSpPr>
        <p:spPr>
          <a:xfrm>
            <a:off x="1144588" y="687388"/>
            <a:ext cx="4572000" cy="3429000"/>
          </a:xfrm>
          <a:ln/>
        </p:spPr>
      </p:sp>
      <p:sp>
        <p:nvSpPr>
          <p:cNvPr id="5632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5" tIns="45807" rIns="91615" bIns="45807"/>
          <a:lstStyle/>
          <a:p>
            <a:pPr eaLnBrk="1" hangingPunct="1"/>
            <a:r>
              <a:rPr lang="en-US" b="1" dirty="0" smtClean="0">
                <a:latin typeface="Trebuchet MS" charset="0"/>
                <a:ea typeface="ＭＳ Ｐゴシック" charset="0"/>
              </a:rPr>
              <a:t>NWAC</a:t>
            </a:r>
            <a:r>
              <a:rPr lang="en-US" b="1" baseline="0" dirty="0" smtClean="0">
                <a:latin typeface="Trebuchet MS" charset="0"/>
                <a:ea typeface="ＭＳ Ｐゴシック" charset="0"/>
              </a:rPr>
              <a:t> had 7 states and international division, but this is obviously huge growth in our organization!</a:t>
            </a:r>
            <a:endParaRPr lang="en-US" b="1" dirty="0">
              <a:latin typeface="Trebuchet MS" charset="0"/>
              <a:ea typeface="ＭＳ Ｐゴシック" charset="0"/>
            </a:endParaRPr>
          </a:p>
        </p:txBody>
      </p:sp>
      <p:sp>
        <p:nvSpPr>
          <p:cNvPr id="5632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5" tIns="45807" rIns="91615" bIns="45807" anchor="b"/>
          <a:lstStyle>
            <a:lvl1pPr defTabSz="915988">
              <a:defRPr sz="2400">
                <a:solidFill>
                  <a:schemeClr val="tx1"/>
                </a:solidFill>
                <a:latin typeface="Garamond" charset="0"/>
                <a:ea typeface="ＭＳ Ｐゴシック" charset="0"/>
                <a:cs typeface="ＭＳ Ｐゴシック" charset="0"/>
              </a:defRPr>
            </a:lvl1pPr>
            <a:lvl2pPr marL="742950" indent="-285750" defTabSz="915988">
              <a:defRPr sz="2400">
                <a:solidFill>
                  <a:schemeClr val="tx1"/>
                </a:solidFill>
                <a:latin typeface="Garamond" charset="0"/>
                <a:ea typeface="ＭＳ Ｐゴシック" charset="0"/>
              </a:defRPr>
            </a:lvl2pPr>
            <a:lvl3pPr marL="1143000" indent="-228600" defTabSz="915988">
              <a:defRPr sz="2400">
                <a:solidFill>
                  <a:schemeClr val="tx1"/>
                </a:solidFill>
                <a:latin typeface="Garamond" charset="0"/>
                <a:ea typeface="ＭＳ Ｐゴシック" charset="0"/>
              </a:defRPr>
            </a:lvl3pPr>
            <a:lvl4pPr marL="1600200" indent="-228600" defTabSz="915988">
              <a:defRPr sz="2400">
                <a:solidFill>
                  <a:schemeClr val="tx1"/>
                </a:solidFill>
                <a:latin typeface="Garamond" charset="0"/>
                <a:ea typeface="ＭＳ Ｐゴシック" charset="0"/>
              </a:defRPr>
            </a:lvl4pPr>
            <a:lvl5pPr marL="2057400" indent="-228600" defTabSz="915988">
              <a:defRPr sz="2400">
                <a:solidFill>
                  <a:schemeClr val="tx1"/>
                </a:solidFill>
                <a:latin typeface="Garamond"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Garamond"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Garamond"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Garamond"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Garamond" charset="0"/>
                <a:ea typeface="ＭＳ Ｐゴシック" charset="0"/>
              </a:defRPr>
            </a:lvl9pPr>
          </a:lstStyle>
          <a:p>
            <a:pPr algn="r" eaLnBrk="1" hangingPunct="1"/>
            <a:fld id="{07B01D81-5EB0-4245-8D01-3E28AB142747}" type="slidenum">
              <a:rPr lang="en-US" sz="1200">
                <a:latin typeface="Arial" charset="0"/>
              </a:rPr>
              <a:pPr algn="r" eaLnBrk="1" hangingPunct="1"/>
              <a:t>5</a:t>
            </a:fld>
            <a:endParaRPr lang="en-US"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1" dirty="0" smtClean="0">
                <a:solidFill>
                  <a:srgbClr val="0070C0"/>
                </a:solidFill>
              </a:rPr>
              <a:t>For this session, you will need the Learning Guide and the Abbreviated Standards.  </a:t>
            </a:r>
          </a:p>
          <a:p>
            <a:pPr>
              <a:defRPr/>
            </a:pPr>
            <a:endParaRPr lang="en-US" b="1" dirty="0" smtClean="0">
              <a:solidFill>
                <a:srgbClr val="0070C0"/>
              </a:solidFill>
            </a:endParaRPr>
          </a:p>
          <a:p>
            <a:pPr>
              <a:defRPr/>
            </a:pPr>
            <a:r>
              <a:rPr lang="en-US" b="1" dirty="0" smtClean="0">
                <a:solidFill>
                  <a:srgbClr val="0070C0"/>
                </a:solidFill>
              </a:rPr>
              <a:t>Do introductions, audience demographics (characteristics) and some type of ice-breaker</a:t>
            </a:r>
          </a:p>
          <a:p>
            <a:pPr>
              <a:defRPr/>
            </a:pPr>
            <a:endParaRPr lang="en-US" b="1" dirty="0" smtClean="0">
              <a:solidFill>
                <a:srgbClr val="0070C0"/>
              </a:solidFill>
            </a:endParaRPr>
          </a:p>
          <a:p>
            <a:pPr>
              <a:defRPr/>
            </a:pPr>
            <a:r>
              <a:rPr lang="en-US" b="1" dirty="0" smtClean="0">
                <a:solidFill>
                  <a:srgbClr val="0070C0"/>
                </a:solidFill>
              </a:rPr>
              <a:t>If the audience is large, </a:t>
            </a:r>
            <a:r>
              <a:rPr lang="en-US" b="1" baseline="0" dirty="0" smtClean="0">
                <a:solidFill>
                  <a:srgbClr val="0070C0"/>
                </a:solidFill>
              </a:rPr>
              <a:t> have them introduce themselves to 2-3 people in the room that they don’t know – make them walk around to do this.  Provide a 3 minute time limit.   If time is an issue, have them take a few minutes to introduce themselves to the rest of their table group or to the people around them (if seated theater style).</a:t>
            </a:r>
          </a:p>
          <a:p>
            <a:pPr>
              <a:defRPr/>
            </a:pPr>
            <a:endParaRPr lang="en-US" b="1" baseline="0" dirty="0" smtClean="0">
              <a:solidFill>
                <a:srgbClr val="0070C0"/>
              </a:solidFill>
            </a:endParaRPr>
          </a:p>
          <a:p>
            <a:pPr>
              <a:defRPr/>
            </a:pPr>
            <a:r>
              <a:rPr lang="en-US" b="1" baseline="0" dirty="0" smtClean="0">
                <a:solidFill>
                  <a:srgbClr val="0070C0"/>
                </a:solidFill>
              </a:rPr>
              <a:t>Why the changes?  Just as we ask our schools to continue to improve, AdvancED continuously seeks to improve the accreditation process based on research and feedback from our schools and districts as well as to provide schools with increasingly helpful and effective resources and tools.</a:t>
            </a:r>
            <a:endParaRPr lang="en-US" b="1" dirty="0" smtClean="0">
              <a:solidFill>
                <a:srgbClr val="0070C0"/>
              </a:solidFill>
            </a:endParaRPr>
          </a:p>
          <a:p>
            <a:pPr>
              <a:defRPr/>
            </a:pPr>
            <a:endParaRPr lang="en-US" dirty="0" smtClean="0"/>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D94AB-90AC-4854-BFAD-E59ACF781213}" type="slidenum">
              <a:rPr lang="en-US" smtClean="0"/>
              <a:pPr fontAlgn="base">
                <a:spcBef>
                  <a:spcPct val="0"/>
                </a:spcBef>
                <a:spcAft>
                  <a:spcPct val="0"/>
                </a:spcAft>
                <a:defRPr/>
              </a:pPr>
              <a:t>81</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dirty="0" smtClean="0"/>
              <a:t>One of the most important things to understand about an improvement plan is – that it </a:t>
            </a:r>
            <a:r>
              <a:rPr lang="en-US" b="1" dirty="0" smtClean="0"/>
              <a:t>does not realize its potential benefit until it is implemented, monitored, analyzed and modified to maximize results.  </a:t>
            </a:r>
          </a:p>
          <a:p>
            <a:r>
              <a:rPr lang="en-US" dirty="0" smtClean="0">
                <a:solidFill>
                  <a:schemeClr val="tx2"/>
                </a:solidFill>
              </a:rPr>
              <a:t>The plan is not an end in itself but rather the </a:t>
            </a:r>
            <a:r>
              <a:rPr lang="en-US" b="1" dirty="0" smtClean="0">
                <a:solidFill>
                  <a:schemeClr val="tx2"/>
                </a:solidFill>
              </a:rPr>
              <a:t>blueprint or road map for a meaningful improvement journey.</a:t>
            </a:r>
            <a:r>
              <a:rPr lang="en-US" dirty="0" smtClean="0">
                <a:solidFill>
                  <a:schemeClr val="tx2"/>
                </a:solidFill>
              </a:rPr>
              <a:t>  The plan should be </a:t>
            </a:r>
            <a:r>
              <a:rPr lang="en-US" b="1" dirty="0" smtClean="0">
                <a:solidFill>
                  <a:schemeClr val="tx2"/>
                </a:solidFill>
              </a:rPr>
              <a:t>informed by data</a:t>
            </a:r>
            <a:r>
              <a:rPr lang="en-US" dirty="0" smtClean="0">
                <a:solidFill>
                  <a:schemeClr val="tx2"/>
                </a:solidFill>
              </a:rPr>
              <a:t>.  The AdvancED </a:t>
            </a:r>
            <a:r>
              <a:rPr lang="en-US" b="1" dirty="0" smtClean="0">
                <a:solidFill>
                  <a:schemeClr val="tx2"/>
                </a:solidFill>
              </a:rPr>
              <a:t>diagnostic suite provides a rich base of data/information</a:t>
            </a:r>
            <a:r>
              <a:rPr lang="en-US" dirty="0" smtClean="0">
                <a:solidFill>
                  <a:schemeClr val="tx2"/>
                </a:solidFill>
              </a:rPr>
              <a:t> from which to craft a relevant improvement plan.</a:t>
            </a:r>
          </a:p>
          <a:p>
            <a:r>
              <a:rPr lang="en-US" b="1" dirty="0" smtClean="0"/>
              <a:t>AdvancED does not require a specific improvement plan framework</a:t>
            </a:r>
            <a:r>
              <a:rPr lang="en-US" dirty="0" smtClean="0"/>
              <a:t>.  There are many out there and we do not want schools  to duplicate efforts – especially if your state , district or funding sources require a designated format.</a:t>
            </a:r>
          </a:p>
          <a:p>
            <a:r>
              <a:rPr lang="en-US" dirty="0" smtClean="0"/>
              <a:t>We do </a:t>
            </a:r>
            <a:r>
              <a:rPr lang="en-US" b="1" dirty="0" smtClean="0"/>
              <a:t>expect that the plan will be comprehensive </a:t>
            </a:r>
            <a:r>
              <a:rPr lang="en-US" dirty="0" smtClean="0"/>
              <a:t>– containing key elements regardless of the number of steps  it contains or its format.</a:t>
            </a:r>
          </a:p>
          <a:p>
            <a:endParaRPr lang="en-US" dirty="0" smtClean="0"/>
          </a:p>
          <a:p>
            <a:r>
              <a:rPr lang="en-US" dirty="0" smtClean="0">
                <a:solidFill>
                  <a:schemeClr val="tx2"/>
                </a:solidFill>
              </a:rPr>
              <a:t>You may use the “</a:t>
            </a:r>
            <a:r>
              <a:rPr lang="en-US" b="1" dirty="0" smtClean="0">
                <a:solidFill>
                  <a:schemeClr val="tx2"/>
                </a:solidFill>
              </a:rPr>
              <a:t>Goal and Plan” tab in ASSIST </a:t>
            </a:r>
            <a:r>
              <a:rPr lang="en-US" dirty="0" smtClean="0">
                <a:solidFill>
                  <a:schemeClr val="tx2"/>
                </a:solidFill>
              </a:rPr>
              <a:t>(AdvancED’s electronic platform) or you may use your own design and </a:t>
            </a:r>
            <a:r>
              <a:rPr lang="en-US" b="1" dirty="0" smtClean="0">
                <a:solidFill>
                  <a:schemeClr val="tx2"/>
                </a:solidFill>
              </a:rPr>
              <a:t>upload your</a:t>
            </a:r>
            <a:r>
              <a:rPr lang="en-US" b="1" baseline="0" dirty="0" smtClean="0">
                <a:solidFill>
                  <a:schemeClr val="tx2"/>
                </a:solidFill>
              </a:rPr>
              <a:t> </a:t>
            </a:r>
            <a:r>
              <a:rPr lang="en-US" b="1" dirty="0" smtClean="0">
                <a:solidFill>
                  <a:schemeClr val="tx2"/>
                </a:solidFill>
              </a:rPr>
              <a:t>plan in the Assurances </a:t>
            </a:r>
            <a:r>
              <a:rPr lang="en-US" dirty="0" smtClean="0">
                <a:solidFill>
                  <a:schemeClr val="tx2"/>
                </a:solidFill>
              </a:rPr>
              <a:t>section (within ASSIST).  (This will be shown to you  in a section of the workshop especially designed to illustrate ASSIST.) </a:t>
            </a:r>
          </a:p>
          <a:p>
            <a:r>
              <a:rPr lang="en-US" dirty="0" smtClean="0"/>
              <a:t>Either way is  good as long as an improvement plan is submitted and available for review.  As you will recall,  the </a:t>
            </a:r>
            <a:r>
              <a:rPr lang="en-US" b="1" dirty="0" smtClean="0"/>
              <a:t>improvement plan is a requirement of  accreditation.</a:t>
            </a:r>
          </a:p>
          <a:p>
            <a:endParaRPr lang="en-US" b="1" dirty="0" smtClean="0"/>
          </a:p>
          <a:p>
            <a:r>
              <a:rPr lang="en-US" b="0" dirty="0" smtClean="0"/>
              <a:t>For</a:t>
            </a:r>
            <a:r>
              <a:rPr lang="en-US" b="0" baseline="0" dirty="0" smtClean="0"/>
              <a:t> additional resources, see the Technical Guide: Building &amp; Managing Goals &amp; Plans at www.advanc-ed.org/assistresources.</a:t>
            </a:r>
          </a:p>
          <a:p>
            <a:endParaRPr lang="en-US" b="0" dirty="0" smtClean="0"/>
          </a:p>
          <a:p>
            <a:endParaRPr lang="en-US" b="1" dirty="0" smtClean="0"/>
          </a:p>
        </p:txBody>
      </p:sp>
      <p:sp>
        <p:nvSpPr>
          <p:cNvPr id="4" name="Footer Placeholder 3"/>
          <p:cNvSpPr>
            <a:spLocks noGrp="1"/>
          </p:cNvSpPr>
          <p:nvPr>
            <p:ph type="ftr" sz="quarter" idx="4"/>
          </p:nvPr>
        </p:nvSpPr>
        <p:spPr/>
        <p:txBody>
          <a:bodyPr/>
          <a:lstStyle/>
          <a:p>
            <a:pPr>
              <a:defRPr/>
            </a:pPr>
            <a:r>
              <a:rPr lang="en-US" dirty="0" smtClean="0"/>
              <a:t>© 2013 AdvancED </a:t>
            </a:r>
            <a:endParaRPr lang="en-US" dirty="0"/>
          </a:p>
        </p:txBody>
      </p:sp>
      <p:sp>
        <p:nvSpPr>
          <p:cNvPr id="5" name="Slide Number Placeholder 4"/>
          <p:cNvSpPr>
            <a:spLocks noGrp="1"/>
          </p:cNvSpPr>
          <p:nvPr>
            <p:ph type="sldNum" sz="quarter" idx="5"/>
          </p:nvPr>
        </p:nvSpPr>
        <p:spPr/>
        <p:txBody>
          <a:bodyPr/>
          <a:lstStyle/>
          <a:p>
            <a:pPr>
              <a:defRPr/>
            </a:pPr>
            <a:fld id="{349D198D-FAA4-4C59-96F8-CE95FFE9355B}" type="slidenum">
              <a:rPr lang="en-US" smtClean="0"/>
              <a:pPr>
                <a:defRPr/>
              </a:pPr>
              <a:t>83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1" dirty="0" smtClean="0">
                <a:solidFill>
                  <a:srgbClr val="0070C0"/>
                </a:solidFill>
              </a:rPr>
              <a:t>For this session, you will need the Learning Guide and the Abbreviated Standards.  </a:t>
            </a:r>
          </a:p>
          <a:p>
            <a:pPr>
              <a:defRPr/>
            </a:pPr>
            <a:endParaRPr lang="en-US" b="1" dirty="0" smtClean="0">
              <a:solidFill>
                <a:srgbClr val="0070C0"/>
              </a:solidFill>
            </a:endParaRPr>
          </a:p>
          <a:p>
            <a:pPr>
              <a:defRPr/>
            </a:pPr>
            <a:r>
              <a:rPr lang="en-US" b="1" dirty="0" smtClean="0">
                <a:solidFill>
                  <a:srgbClr val="0070C0"/>
                </a:solidFill>
              </a:rPr>
              <a:t>Do introductions, audience demographics (characteristics) and some type of ice-breaker</a:t>
            </a:r>
          </a:p>
          <a:p>
            <a:pPr>
              <a:defRPr/>
            </a:pPr>
            <a:endParaRPr lang="en-US" b="1" dirty="0" smtClean="0">
              <a:solidFill>
                <a:srgbClr val="0070C0"/>
              </a:solidFill>
            </a:endParaRPr>
          </a:p>
          <a:p>
            <a:pPr>
              <a:defRPr/>
            </a:pPr>
            <a:r>
              <a:rPr lang="en-US" b="1" dirty="0" smtClean="0">
                <a:solidFill>
                  <a:srgbClr val="0070C0"/>
                </a:solidFill>
              </a:rPr>
              <a:t>If the audience is large, </a:t>
            </a:r>
            <a:r>
              <a:rPr lang="en-US" b="1" baseline="0" dirty="0" smtClean="0">
                <a:solidFill>
                  <a:srgbClr val="0070C0"/>
                </a:solidFill>
              </a:rPr>
              <a:t> have them introduce themselves to 2-3 people in the room that they don’t know – make them walk around to do this.  Provide a 3 minute time limit.   If time is an issue, have them take a few minutes to introduce themselves to the rest of their table group or to the people around them (if seated theater style).</a:t>
            </a:r>
          </a:p>
          <a:p>
            <a:pPr>
              <a:defRPr/>
            </a:pPr>
            <a:endParaRPr lang="en-US" b="1" baseline="0" dirty="0" smtClean="0">
              <a:solidFill>
                <a:srgbClr val="0070C0"/>
              </a:solidFill>
            </a:endParaRPr>
          </a:p>
          <a:p>
            <a:pPr>
              <a:defRPr/>
            </a:pPr>
            <a:r>
              <a:rPr lang="en-US" b="1" baseline="0" dirty="0" smtClean="0">
                <a:solidFill>
                  <a:srgbClr val="0070C0"/>
                </a:solidFill>
              </a:rPr>
              <a:t>Why the changes?  Just as we ask our schools to continue to improve, AdvancED continuously seeks to improve the accreditation process based on research and feedback from our schools and districts as well as to provide schools with increasingly helpful and effective resources and tools.</a:t>
            </a:r>
            <a:endParaRPr lang="en-US" b="1" dirty="0" smtClean="0">
              <a:solidFill>
                <a:srgbClr val="0070C0"/>
              </a:solidFill>
            </a:endParaRPr>
          </a:p>
          <a:p>
            <a:pPr>
              <a:defRPr/>
            </a:pPr>
            <a:endParaRPr lang="en-US" dirty="0" smtClean="0"/>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D94AB-90AC-4854-BFAD-E59ACF781213}" type="slidenum">
              <a:rPr lang="en-US" smtClean="0"/>
              <a:pPr fontAlgn="base">
                <a:spcBef>
                  <a:spcPct val="0"/>
                </a:spcBef>
                <a:spcAft>
                  <a:spcPct val="0"/>
                </a:spcAft>
                <a:defRPr/>
              </a:pPr>
              <a:t>86</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en-US" b="1" dirty="0" smtClean="0">
                <a:solidFill>
                  <a:srgbClr val="FF0000"/>
                </a:solidFill>
              </a:rPr>
              <a:t>Learning Guide  </a:t>
            </a:r>
          </a:p>
          <a:p>
            <a:pPr>
              <a:defRPr/>
            </a:pPr>
            <a:r>
              <a:rPr lang="en-US" b="1" dirty="0" smtClean="0">
                <a:solidFill>
                  <a:srgbClr val="FF0000"/>
                </a:solidFill>
              </a:rPr>
              <a:t>Any additional items taken from resources and tools page (all or in part) to enrich a message or facilitate an activity.</a:t>
            </a:r>
          </a:p>
          <a:p>
            <a:pPr>
              <a:defRPr/>
            </a:pPr>
            <a:endParaRPr lang="en-US" b="1" dirty="0" smtClean="0">
              <a:solidFill>
                <a:srgbClr val="FF0000"/>
              </a:solidFill>
            </a:endParaRPr>
          </a:p>
          <a:p>
            <a:pPr>
              <a:defRPr/>
            </a:pPr>
            <a:r>
              <a:rPr lang="en-US" b="1" dirty="0" smtClean="0">
                <a:solidFill>
                  <a:srgbClr val="0070C0"/>
                </a:solidFill>
              </a:rPr>
              <a:t>Participant Materials:</a:t>
            </a:r>
            <a:endParaRPr lang="en-US" sz="1100" b="1" dirty="0" smtClean="0">
              <a:solidFill>
                <a:srgbClr val="0070C0"/>
              </a:solidFill>
            </a:endParaRPr>
          </a:p>
          <a:p>
            <a:pPr>
              <a:defRPr/>
            </a:pPr>
            <a:r>
              <a:rPr lang="en-US" b="1" dirty="0" smtClean="0"/>
              <a:t>PowerPoint slide deck (Hide activity slides .  If you add any, hide them as well.)</a:t>
            </a:r>
            <a:endParaRPr lang="en-US" sz="1100" b="1" dirty="0" smtClean="0"/>
          </a:p>
          <a:p>
            <a:pPr>
              <a:defRPr/>
            </a:pPr>
            <a:r>
              <a:rPr lang="en-US" b="1" dirty="0" smtClean="0"/>
              <a:t>Standards</a:t>
            </a:r>
            <a:r>
              <a:rPr lang="en-US" sz="1100" b="1" dirty="0" smtClean="0"/>
              <a:t> packet</a:t>
            </a:r>
          </a:p>
          <a:p>
            <a:pPr lvl="1">
              <a:defRPr/>
            </a:pPr>
            <a:r>
              <a:rPr lang="en-US" dirty="0" smtClean="0"/>
              <a:t>Provide first two narrative pages of concept map as they provide excellent definitions and information.</a:t>
            </a:r>
          </a:p>
          <a:p>
            <a:pPr lvl="1">
              <a:defRPr/>
            </a:pPr>
            <a:r>
              <a:rPr lang="en-US" dirty="0" smtClean="0"/>
              <a:t>Provide and use a </a:t>
            </a:r>
            <a:r>
              <a:rPr lang="en-US" b="1" dirty="0" smtClean="0"/>
              <a:t>handout with standards and indicators </a:t>
            </a:r>
            <a:r>
              <a:rPr lang="en-US" dirty="0" smtClean="0"/>
              <a:t>for the activity on themes and the standards jigsaw activity.</a:t>
            </a:r>
          </a:p>
          <a:p>
            <a:pPr lvl="1">
              <a:defRPr/>
            </a:pPr>
            <a:r>
              <a:rPr lang="en-US" dirty="0" smtClean="0"/>
              <a:t>Provide a </a:t>
            </a:r>
            <a:r>
              <a:rPr lang="en-US" b="1" dirty="0" smtClean="0"/>
              <a:t>section of the concept map </a:t>
            </a:r>
            <a:r>
              <a:rPr lang="en-US" dirty="0" smtClean="0"/>
              <a:t>(1 standard and 2-3 indicators) to illustrate the format and use it for performance level activity – </a:t>
            </a:r>
            <a:r>
              <a:rPr lang="en-US" b="1" dirty="0" smtClean="0">
                <a:solidFill>
                  <a:srgbClr val="00B050"/>
                </a:solidFill>
              </a:rPr>
              <a:t>or</a:t>
            </a:r>
            <a:r>
              <a:rPr lang="en-US" dirty="0" smtClean="0"/>
              <a:t> provide the </a:t>
            </a:r>
            <a:r>
              <a:rPr lang="en-US" b="1" dirty="0" smtClean="0"/>
              <a:t>holistic rubrics with concepts synthesized</a:t>
            </a:r>
            <a:r>
              <a:rPr lang="en-US" dirty="0" smtClean="0"/>
              <a:t>. (workbook) The entire performance level presents the learner with a more challenging activity whole the concept approaches illustrates the tool and its use.</a:t>
            </a:r>
          </a:p>
          <a:p>
            <a:pPr>
              <a:defRPr/>
            </a:pPr>
            <a:r>
              <a:rPr lang="en-US" b="1" dirty="0" smtClean="0"/>
              <a:t>Sample Schedule – External Review</a:t>
            </a:r>
          </a:p>
          <a:p>
            <a:pPr>
              <a:defRPr/>
            </a:pPr>
            <a:r>
              <a:rPr lang="en-US" b="1" dirty="0" smtClean="0"/>
              <a:t>Planning Tool </a:t>
            </a:r>
          </a:p>
          <a:p>
            <a:pPr>
              <a:defRPr/>
            </a:pPr>
            <a:endParaRPr lang="en-US" dirty="0" smtClean="0"/>
          </a:p>
          <a:p>
            <a:pPr>
              <a:defRPr/>
            </a:pPr>
            <a:r>
              <a:rPr lang="en-US" b="1" dirty="0" smtClean="0">
                <a:solidFill>
                  <a:srgbClr val="0070C0"/>
                </a:solidFill>
              </a:rPr>
              <a:t>Do introductions, audience demographics (characteristics) and some type of ice-breaker</a:t>
            </a:r>
          </a:p>
          <a:p>
            <a:pPr>
              <a:defRPr/>
            </a:pPr>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B7DC7B8D-80EE-4442-90FA-0231582D8891}" type="slidenum">
              <a:rPr lang="en-US" smtClean="0"/>
              <a:pPr>
                <a:defRPr/>
              </a:pPr>
              <a:t>99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800" dirty="0" smtClean="0"/>
              <a:t>This is a good lead in to ASSIST.  Now that the school has completed the Internal Review and diagnostics – how do they submit it so the External Review team and AdvancED have access to it.  The answer is ASSIST.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48857278-19B8-4918-B80D-4522E2F738A6}" type="slidenum">
              <a:rPr lang="en-US" smtClean="0"/>
              <a:pPr>
                <a:defRPr/>
              </a:pPr>
              <a:t>100</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External review is what sets accreditation apart  from other improvement processes</a:t>
            </a:r>
          </a:p>
          <a:p>
            <a:r>
              <a:rPr lang="en-US" dirty="0" smtClean="0"/>
              <a:t>It is important to explain that the team is comprised of professionals - people / peers who know and can relate  to school /institution life – including the joys and challenges!</a:t>
            </a:r>
          </a:p>
          <a:p>
            <a:r>
              <a:rPr lang="en-US" dirty="0" smtClean="0">
                <a:solidFill>
                  <a:schemeClr val="tx2"/>
                </a:solidFill>
              </a:rPr>
              <a:t>Be sure to stress that the Lead Evaluator has been through comprehensive training and team members are well prepared and trained prior to the review.  (Feel free to elaborate on the chair and team member training.)</a:t>
            </a:r>
          </a:p>
          <a:p>
            <a:r>
              <a:rPr lang="en-US" dirty="0" smtClean="0">
                <a:solidFill>
                  <a:schemeClr val="tx2"/>
                </a:solidFill>
              </a:rPr>
              <a:t>Make sure participants understand that the purpose of the review is multi-faceted.  It is designed and intended to ……</a:t>
            </a:r>
          </a:p>
          <a:p>
            <a:pPr>
              <a:buFontTx/>
              <a:buChar char="•"/>
            </a:pPr>
            <a:r>
              <a:rPr lang="en-US" dirty="0" smtClean="0">
                <a:solidFill>
                  <a:schemeClr val="tx2"/>
                </a:solidFill>
              </a:rPr>
              <a:t>Verify the extent to which the institution has met the requirements and fulfilled the expectations of accreditation (recognition and validation)</a:t>
            </a:r>
          </a:p>
          <a:p>
            <a:pPr>
              <a:buFontTx/>
              <a:buChar char="•"/>
            </a:pPr>
            <a:r>
              <a:rPr lang="en-US" dirty="0" smtClean="0">
                <a:solidFill>
                  <a:schemeClr val="tx2"/>
                </a:solidFill>
              </a:rPr>
              <a:t>Honor the institution for its efforts and successes. (celebrate) </a:t>
            </a:r>
          </a:p>
          <a:p>
            <a:pPr>
              <a:buFontTx/>
              <a:buChar char="•"/>
            </a:pPr>
            <a:r>
              <a:rPr lang="en-US" dirty="0" smtClean="0">
                <a:solidFill>
                  <a:schemeClr val="tx2"/>
                </a:solidFill>
              </a:rPr>
              <a:t>Discover and highlight what the institution does well as well as identify where it needs to/can improve.</a:t>
            </a:r>
          </a:p>
          <a:p>
            <a:pPr>
              <a:buFontTx/>
              <a:buChar char="•"/>
            </a:pPr>
            <a:r>
              <a:rPr lang="en-US" dirty="0" smtClean="0">
                <a:solidFill>
                  <a:schemeClr val="tx2"/>
                </a:solidFill>
              </a:rPr>
              <a:t>Provide the institution with evidence based feedback …… tied to the standards and indicators. </a:t>
            </a:r>
          </a:p>
          <a:p>
            <a:pPr>
              <a:buFontTx/>
              <a:buChar char="•"/>
            </a:pPr>
            <a:endParaRPr lang="en-US" dirty="0" smtClean="0">
              <a:solidFill>
                <a:schemeClr val="tx2"/>
              </a:solidFill>
            </a:endParaRPr>
          </a:p>
          <a:p>
            <a:r>
              <a:rPr lang="en-US" dirty="0" smtClean="0">
                <a:solidFill>
                  <a:schemeClr val="tx2"/>
                </a:solidFill>
              </a:rPr>
              <a:t>No matter how good the system is ……The team has an obligation and responsibility to help the system improve!</a:t>
            </a:r>
            <a:endParaRPr lang="en-US" dirty="0" smtClean="0"/>
          </a:p>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2F63CF44-CE9E-49D8-A572-A4408AB8FDB7}" type="slidenum">
              <a:rPr lang="en-US" smtClean="0"/>
              <a:pPr>
                <a:defRPr/>
              </a:pPr>
              <a:t>101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1" dirty="0" smtClean="0"/>
              <a:t>For those familiar with the way we did things in the past – this highlights some of the improvements that will be evident throughout the review and incorporated into the findings/final report.</a:t>
            </a:r>
          </a:p>
          <a:p>
            <a:endParaRPr lang="en-US" b="1" dirty="0" smtClean="0"/>
          </a:p>
          <a:p>
            <a:r>
              <a:rPr lang="en-US" sz="1400" b="1" dirty="0" smtClean="0"/>
              <a:t>Systems will want to know that the focus is on individual indicators – not the standard as a whole.  The team will spend more time (at schools) observing the learner and the learning environment and less time in structured interviews.</a:t>
            </a:r>
          </a:p>
          <a:p>
            <a:endParaRPr lang="en-US" sz="1400" b="1" dirty="0" smtClean="0"/>
          </a:p>
          <a:p>
            <a:r>
              <a:rPr lang="en-US" sz="1400" b="1" dirty="0" smtClean="0"/>
              <a:t>They will also devote more on-site time to dialogue and deliberation rather than narrative writing.</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DE0EEF35-A257-4D20-BD80-6A229A2E3119}" type="slidenum">
              <a:rPr lang="en-US" smtClean="0"/>
              <a:pPr>
                <a:defRPr/>
              </a:pPr>
              <a:t>102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copy of the instrument is in your </a:t>
            </a:r>
            <a:r>
              <a:rPr lang="en-US" smtClean="0"/>
              <a:t>learning guide.</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138189E4-5244-40CD-A642-FC5B4AFF4B81}" type="slidenum">
              <a:rPr lang="en-US" smtClean="0"/>
              <a:pPr>
                <a:defRPr/>
              </a:pPr>
              <a:t>103</a:t>
            </a:fld>
            <a:endParaRPr lang="en-US" dirty="0"/>
          </a:p>
        </p:txBody>
      </p:sp>
    </p:spTree>
    <p:extLst>
      <p:ext uri="{BB962C8B-B14F-4D97-AF65-F5344CB8AC3E}">
        <p14:creationId xmlns:p14="http://schemas.microsoft.com/office/powerpoint/2010/main" val="261768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It will be important to share the concept of “off-site” work.  Explain the team will review and think about the system’s diagnostics prior to the on-site portion of the review.  This will give them a foundation of information and basic understanding (on paper) of practices.  It also provides more on-site time to verify evidence and engage in deliberation.  This will help them to be prepared when they arrive on site and collaborate with the entire team. </a:t>
            </a:r>
          </a:p>
          <a:p>
            <a:endParaRPr lang="en-US" b="1" dirty="0" smtClean="0"/>
          </a:p>
          <a:p>
            <a:r>
              <a:rPr lang="en-US" b="1" dirty="0" smtClean="0"/>
              <a:t>Details of the review will follow, but this slide helps to articulate a picture of the experience and give them the context they need for preparing for the visit and for hosting the team.</a:t>
            </a:r>
          </a:p>
          <a:p>
            <a:endParaRPr lang="en-US" b="1" dirty="0" smtClean="0"/>
          </a:p>
          <a:p>
            <a:r>
              <a:rPr lang="en-US" b="1" dirty="0" smtClean="0">
                <a:solidFill>
                  <a:schemeClr val="tx2"/>
                </a:solidFill>
              </a:rPr>
              <a:t>Systems need to understand that the review team will use diagnostic data the system has supplied (executive  summary, standards assessment, stakeholder feedback, student performance).  In addition they will collect data during the review by listening to presentations, interviewing stakeholders, observing the learning environment and reviewing artifacts.</a:t>
            </a:r>
          </a:p>
          <a:p>
            <a:endParaRPr lang="en-US" b="1" dirty="0" smtClean="0"/>
          </a:p>
          <a:p>
            <a:r>
              <a:rPr lang="en-US" b="1" dirty="0" smtClean="0"/>
              <a:t>The team will spend time reviewing all of the data – verifying the school’s  findings, deliberating over what  their data showed and  making determinations  as  to the system’s performance and actions required for improvement. </a:t>
            </a:r>
          </a:p>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A6FFA9EB-0F94-4A6B-8834-4C034E45EF9E}" type="slidenum">
              <a:rPr lang="en-US" smtClean="0"/>
              <a:pPr>
                <a:defRPr/>
              </a:pPr>
              <a:t>106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B45ED8B4-C92D-455C-8611-C5F60196FACB}" type="slidenum">
              <a:rPr lang="en-US" smtClean="0"/>
              <a:pPr>
                <a:defRPr/>
              </a:pPr>
              <a:t>107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070100" y="685800"/>
            <a:ext cx="2641600" cy="1981200"/>
          </a:xfrm>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AdvancED offers school improvement and accreditation services to education providers of all types in their pursuit of excellence in serving students. Continuous improvement through process, content</a:t>
            </a:r>
            <a:r>
              <a:rPr lang="en-US" b="1" baseline="0" dirty="0" smtClean="0"/>
              <a:t> and technology is our business. We operate three regional accrediting agencies, accrediting 30,000 institutions in over 70 countries serving over 16 million students.</a:t>
            </a:r>
          </a:p>
          <a:p>
            <a:endParaRPr lang="en-US" b="1" baseline="0" dirty="0" smtClean="0"/>
          </a:p>
          <a:p>
            <a:r>
              <a:rPr lang="en-US" b="1" baseline="0" dirty="0" smtClean="0"/>
              <a:t>The North Central Association Commission on Accreditation and School Improvement (NCA CASI), Northwest Accreditation Commission (NWAC), and the Southern Association of Colleges and Schools Council on Accreditation and School Improvement (SACS CASI) are accreditation divisions of AdvancED.</a:t>
            </a:r>
            <a:endParaRPr lang="en-US" b="1"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828800" y="685800"/>
            <a:ext cx="3352800" cy="251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3504712"/>
            <a:ext cx="5486400" cy="4953449"/>
          </a:xfrm>
        </p:spPr>
        <p:txBody>
          <a:bodyPr>
            <a:normAutofit fontScale="92500" lnSpcReduction="20000"/>
          </a:bodyPr>
          <a:lstStyle/>
          <a:p>
            <a:pPr>
              <a:defRPr/>
            </a:pPr>
            <a:r>
              <a:rPr lang="en-US" b="1" dirty="0" smtClean="0"/>
              <a:t>Before the team leaves – they will give an oral report.  You may invite whomever you want (stakeholders) to attend. After the team leaves, they will craft a comprehensive written report.  It will contain their findings </a:t>
            </a:r>
          </a:p>
          <a:p>
            <a:pPr>
              <a:defRPr/>
            </a:pPr>
            <a:endParaRPr lang="en-US" b="1" dirty="0" smtClean="0"/>
          </a:p>
          <a:p>
            <a:pPr>
              <a:defRPr/>
            </a:pPr>
            <a:r>
              <a:rPr lang="en-US" b="1" dirty="0" smtClean="0"/>
              <a:t>Standards and Indicator Findings</a:t>
            </a:r>
          </a:p>
          <a:p>
            <a:pPr>
              <a:defRPr/>
            </a:pPr>
            <a:r>
              <a:rPr lang="en-US" dirty="0" smtClean="0">
                <a:solidFill>
                  <a:schemeClr val="tx2"/>
                </a:solidFill>
              </a:rPr>
              <a:t>Indicators evaluated individually, with a performance level and sources of evidence</a:t>
            </a:r>
          </a:p>
          <a:p>
            <a:pPr>
              <a:defRPr/>
            </a:pPr>
            <a:r>
              <a:rPr lang="en-US" dirty="0" smtClean="0">
                <a:solidFill>
                  <a:schemeClr val="tx2"/>
                </a:solidFill>
              </a:rPr>
              <a:t>Scores roll up to arrive at overall standard score</a:t>
            </a:r>
          </a:p>
          <a:p>
            <a:pPr marL="171450" indent="-171450">
              <a:buFont typeface="Arial" pitchFamily="34" charset="0"/>
              <a:buChar char="•"/>
              <a:defRPr/>
            </a:pPr>
            <a:r>
              <a:rPr lang="en-US" dirty="0" smtClean="0">
                <a:solidFill>
                  <a:schemeClr val="tx2"/>
                </a:solidFill>
              </a:rPr>
              <a:t>Promising Practices</a:t>
            </a:r>
          </a:p>
          <a:p>
            <a:pPr marL="514350" indent="-457200">
              <a:defRPr/>
            </a:pPr>
            <a:r>
              <a:rPr lang="en-US" dirty="0" smtClean="0">
                <a:solidFill>
                  <a:schemeClr val="tx2"/>
                </a:solidFill>
              </a:rPr>
              <a:t>Something the school does really well, supported with evidence and  rationale</a:t>
            </a:r>
          </a:p>
          <a:p>
            <a:pPr marL="514350" indent="-457200">
              <a:defRPr/>
            </a:pPr>
            <a:r>
              <a:rPr lang="en-US" dirty="0" smtClean="0">
                <a:solidFill>
                  <a:schemeClr val="tx2"/>
                </a:solidFill>
              </a:rPr>
              <a:t>Link to an indicator(s)</a:t>
            </a:r>
          </a:p>
          <a:p>
            <a:pPr marL="228600" indent="-171450">
              <a:buFont typeface="Arial" pitchFamily="34" charset="0"/>
              <a:buChar char="•"/>
              <a:defRPr/>
            </a:pPr>
            <a:r>
              <a:rPr lang="en-US" dirty="0" smtClean="0">
                <a:solidFill>
                  <a:schemeClr val="tx2"/>
                </a:solidFill>
              </a:rPr>
              <a:t>Opportunities for Improvement</a:t>
            </a:r>
          </a:p>
          <a:p>
            <a:pPr marL="514350" indent="-457200">
              <a:defRPr/>
            </a:pPr>
            <a:r>
              <a:rPr lang="en-US" dirty="0" smtClean="0">
                <a:solidFill>
                  <a:schemeClr val="tx2"/>
                </a:solidFill>
              </a:rPr>
              <a:t>“Something” the school can improve, supported with evidence and rationale</a:t>
            </a:r>
          </a:p>
          <a:p>
            <a:pPr marL="514350" indent="-457200">
              <a:defRPr/>
            </a:pPr>
            <a:r>
              <a:rPr lang="en-US" dirty="0" smtClean="0">
                <a:solidFill>
                  <a:schemeClr val="tx2"/>
                </a:solidFill>
              </a:rPr>
              <a:t>Link to an indicator(s)</a:t>
            </a:r>
          </a:p>
          <a:p>
            <a:pPr marL="514350" indent="-457200">
              <a:defRPr/>
            </a:pPr>
            <a:r>
              <a:rPr lang="en-US" b="1" dirty="0" smtClean="0"/>
              <a:t>Learning Environment </a:t>
            </a:r>
          </a:p>
          <a:p>
            <a:pPr marL="514350" indent="-457200">
              <a:defRPr/>
            </a:pPr>
            <a:r>
              <a:rPr lang="en-US" b="1" dirty="0" smtClean="0">
                <a:solidFill>
                  <a:schemeClr val="tx2"/>
                </a:solidFill>
              </a:rPr>
              <a:t>(Student Performance, Observations)</a:t>
            </a:r>
          </a:p>
          <a:p>
            <a:pPr marL="514350" indent="-457200">
              <a:defRPr/>
            </a:pPr>
            <a:r>
              <a:rPr lang="en-US" b="1" dirty="0" smtClean="0"/>
              <a:t>Stakeholder Perceptions</a:t>
            </a:r>
            <a:r>
              <a:rPr lang="en-US" dirty="0" smtClean="0"/>
              <a:t> </a:t>
            </a:r>
          </a:p>
          <a:p>
            <a:pPr>
              <a:defRPr/>
            </a:pPr>
            <a:r>
              <a:rPr lang="en-US" b="1" dirty="0" smtClean="0"/>
              <a:t>Conclusion</a:t>
            </a:r>
          </a:p>
          <a:p>
            <a:pPr>
              <a:defRPr/>
            </a:pPr>
            <a:r>
              <a:rPr lang="en-US" b="1" dirty="0" smtClean="0"/>
              <a:t>Summary of Findings</a:t>
            </a:r>
          </a:p>
          <a:p>
            <a:pPr>
              <a:defRPr/>
            </a:pPr>
            <a:r>
              <a:rPr lang="en-US" b="1" dirty="0" smtClean="0">
                <a:solidFill>
                  <a:schemeClr val="tx2"/>
                </a:solidFill>
              </a:rPr>
              <a:t>Narrative summarizes overall organizational and instructional effectiveness </a:t>
            </a:r>
          </a:p>
          <a:p>
            <a:pPr>
              <a:defRPr/>
            </a:pPr>
            <a:r>
              <a:rPr lang="en-US" b="1" dirty="0" smtClean="0">
                <a:solidFill>
                  <a:schemeClr val="tx2"/>
                </a:solidFill>
              </a:rPr>
              <a:t>References how the school performed  (standards, stakeholder perceptions, student performance</a:t>
            </a:r>
          </a:p>
          <a:p>
            <a:pPr>
              <a:defRPr/>
            </a:pPr>
            <a:r>
              <a:rPr lang="en-US" b="1" dirty="0" smtClean="0"/>
              <a:t>Required Actions</a:t>
            </a:r>
          </a:p>
          <a:p>
            <a:pPr marL="514350" indent="-457200">
              <a:defRPr/>
            </a:pPr>
            <a:r>
              <a:rPr lang="en-US" b="1" dirty="0" smtClean="0">
                <a:solidFill>
                  <a:schemeClr val="tx2"/>
                </a:solidFill>
              </a:rPr>
              <a:t>Something” the school really needs to work on</a:t>
            </a:r>
          </a:p>
          <a:p>
            <a:pPr marL="514350" indent="-457200">
              <a:defRPr/>
            </a:pPr>
            <a:r>
              <a:rPr lang="en-US" b="1" dirty="0" smtClean="0">
                <a:solidFill>
                  <a:schemeClr val="tx2"/>
                </a:solidFill>
              </a:rPr>
              <a:t>Supported by evidence with rationale</a:t>
            </a:r>
          </a:p>
          <a:p>
            <a:pPr marL="514350" indent="-457200">
              <a:defRPr/>
            </a:pPr>
            <a:r>
              <a:rPr lang="en-US" b="1" dirty="0" smtClean="0">
                <a:solidFill>
                  <a:schemeClr val="tx2"/>
                </a:solidFill>
              </a:rPr>
              <a:t>Must link to an indicator (Level 1 must be an RA)</a:t>
            </a:r>
          </a:p>
          <a:p>
            <a:pPr marL="514350" indent="-457200">
              <a:defRPr/>
            </a:pPr>
            <a:r>
              <a:rPr lang="en-US" b="1" dirty="0" smtClean="0">
                <a:solidFill>
                  <a:schemeClr val="tx2"/>
                </a:solidFill>
              </a:rPr>
              <a:t>No limit to the number of Required Actions</a:t>
            </a:r>
          </a:p>
          <a:p>
            <a:pPr marL="514350" indent="-457200">
              <a:defRPr/>
            </a:pPr>
            <a:r>
              <a:rPr lang="en-US" b="1" dirty="0" smtClean="0">
                <a:solidFill>
                  <a:schemeClr val="tx2"/>
                </a:solidFill>
              </a:rPr>
              <a:t>School is held accountable</a:t>
            </a:r>
          </a:p>
          <a:p>
            <a:pPr>
              <a:defRPr/>
            </a:pPr>
            <a:endParaRPr lang="en-US" dirty="0">
              <a:solidFill>
                <a:srgbClr val="C00000"/>
              </a:solidFill>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8E44AF10-B8E9-4A72-8DF7-D16AB72A4CF9}" type="slidenum">
              <a:rPr lang="en-US" smtClean="0"/>
              <a:pPr>
                <a:defRPr/>
              </a:pPr>
              <a:t>108</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828800" y="685800"/>
            <a:ext cx="3352800" cy="251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3504712"/>
            <a:ext cx="5486400" cy="4953449"/>
          </a:xfrm>
        </p:spPr>
        <p:txBody>
          <a:bodyPr>
            <a:normAutofit fontScale="92500" lnSpcReduction="20000"/>
          </a:bodyPr>
          <a:lstStyle/>
          <a:p>
            <a:pPr>
              <a:defRPr/>
            </a:pPr>
            <a:r>
              <a:rPr lang="en-US" b="1" dirty="0" smtClean="0"/>
              <a:t>Before the team leaves – they will give an oral report.  You may invite whomever you want (stakeholders) to attend. After the team leaves, they will craft a comprehensive written report.  It will contain their findings </a:t>
            </a:r>
          </a:p>
          <a:p>
            <a:pPr>
              <a:defRPr/>
            </a:pPr>
            <a:endParaRPr lang="en-US" b="1" dirty="0" smtClean="0"/>
          </a:p>
          <a:p>
            <a:pPr>
              <a:defRPr/>
            </a:pPr>
            <a:r>
              <a:rPr lang="en-US" b="1" dirty="0" smtClean="0"/>
              <a:t>Standards and Indicator Findings</a:t>
            </a:r>
          </a:p>
          <a:p>
            <a:pPr>
              <a:defRPr/>
            </a:pPr>
            <a:r>
              <a:rPr lang="en-US" dirty="0" smtClean="0">
                <a:solidFill>
                  <a:schemeClr val="tx2"/>
                </a:solidFill>
              </a:rPr>
              <a:t>Indicators evaluated individually, with a performance level and sources of evidence</a:t>
            </a:r>
          </a:p>
          <a:p>
            <a:pPr>
              <a:defRPr/>
            </a:pPr>
            <a:r>
              <a:rPr lang="en-US" dirty="0" smtClean="0">
                <a:solidFill>
                  <a:schemeClr val="tx2"/>
                </a:solidFill>
              </a:rPr>
              <a:t>Scores roll up to arrive at overall standard score</a:t>
            </a:r>
          </a:p>
          <a:p>
            <a:pPr marL="171450" indent="-171450">
              <a:buFont typeface="Arial" pitchFamily="34" charset="0"/>
              <a:buChar char="•"/>
              <a:defRPr/>
            </a:pPr>
            <a:r>
              <a:rPr lang="en-US" dirty="0" smtClean="0">
                <a:solidFill>
                  <a:schemeClr val="tx2"/>
                </a:solidFill>
              </a:rPr>
              <a:t>Promising Practices</a:t>
            </a:r>
          </a:p>
          <a:p>
            <a:pPr marL="514350" indent="-457200">
              <a:defRPr/>
            </a:pPr>
            <a:r>
              <a:rPr lang="en-US" dirty="0" smtClean="0">
                <a:solidFill>
                  <a:schemeClr val="tx2"/>
                </a:solidFill>
              </a:rPr>
              <a:t>Something the school does really well, supported with evidence and  rationale</a:t>
            </a:r>
          </a:p>
          <a:p>
            <a:pPr marL="514350" indent="-457200">
              <a:defRPr/>
            </a:pPr>
            <a:r>
              <a:rPr lang="en-US" dirty="0" smtClean="0">
                <a:solidFill>
                  <a:schemeClr val="tx2"/>
                </a:solidFill>
              </a:rPr>
              <a:t>Link to an indicator(s)</a:t>
            </a:r>
          </a:p>
          <a:p>
            <a:pPr marL="228600" indent="-171450">
              <a:buFont typeface="Arial" pitchFamily="34" charset="0"/>
              <a:buChar char="•"/>
              <a:defRPr/>
            </a:pPr>
            <a:r>
              <a:rPr lang="en-US" dirty="0" smtClean="0">
                <a:solidFill>
                  <a:schemeClr val="tx2"/>
                </a:solidFill>
              </a:rPr>
              <a:t>Opportunities for Improvement</a:t>
            </a:r>
          </a:p>
          <a:p>
            <a:pPr marL="514350" indent="-457200">
              <a:defRPr/>
            </a:pPr>
            <a:r>
              <a:rPr lang="en-US" dirty="0" smtClean="0">
                <a:solidFill>
                  <a:schemeClr val="tx2"/>
                </a:solidFill>
              </a:rPr>
              <a:t>“Something” the school can improve, supported with evidence and rationale</a:t>
            </a:r>
          </a:p>
          <a:p>
            <a:pPr marL="514350" indent="-457200">
              <a:defRPr/>
            </a:pPr>
            <a:r>
              <a:rPr lang="en-US" dirty="0" smtClean="0">
                <a:solidFill>
                  <a:schemeClr val="tx2"/>
                </a:solidFill>
              </a:rPr>
              <a:t>Link to an indicator(s)</a:t>
            </a:r>
          </a:p>
          <a:p>
            <a:pPr marL="514350" indent="-457200">
              <a:defRPr/>
            </a:pPr>
            <a:r>
              <a:rPr lang="en-US" b="1" dirty="0" smtClean="0"/>
              <a:t>Learning Environment </a:t>
            </a:r>
          </a:p>
          <a:p>
            <a:pPr marL="514350" indent="-457200">
              <a:defRPr/>
            </a:pPr>
            <a:r>
              <a:rPr lang="en-US" b="1" dirty="0" smtClean="0">
                <a:solidFill>
                  <a:schemeClr val="tx2"/>
                </a:solidFill>
              </a:rPr>
              <a:t>(Student Performance, Observations)</a:t>
            </a:r>
          </a:p>
          <a:p>
            <a:pPr marL="514350" indent="-457200">
              <a:defRPr/>
            </a:pPr>
            <a:r>
              <a:rPr lang="en-US" b="1" dirty="0" smtClean="0"/>
              <a:t>Stakeholder Perceptions</a:t>
            </a:r>
            <a:r>
              <a:rPr lang="en-US" dirty="0" smtClean="0"/>
              <a:t> </a:t>
            </a:r>
          </a:p>
          <a:p>
            <a:pPr>
              <a:defRPr/>
            </a:pPr>
            <a:r>
              <a:rPr lang="en-US" b="1" dirty="0" smtClean="0"/>
              <a:t>Conclusion</a:t>
            </a:r>
          </a:p>
          <a:p>
            <a:pPr>
              <a:defRPr/>
            </a:pPr>
            <a:r>
              <a:rPr lang="en-US" b="1" dirty="0" smtClean="0"/>
              <a:t>Summary of Findings</a:t>
            </a:r>
          </a:p>
          <a:p>
            <a:pPr>
              <a:defRPr/>
            </a:pPr>
            <a:r>
              <a:rPr lang="en-US" b="1" dirty="0" smtClean="0">
                <a:solidFill>
                  <a:schemeClr val="tx2"/>
                </a:solidFill>
              </a:rPr>
              <a:t>Narrative summarizes overall organizational and instructional effectiveness </a:t>
            </a:r>
          </a:p>
          <a:p>
            <a:pPr>
              <a:defRPr/>
            </a:pPr>
            <a:r>
              <a:rPr lang="en-US" b="1" dirty="0" smtClean="0">
                <a:solidFill>
                  <a:schemeClr val="tx2"/>
                </a:solidFill>
              </a:rPr>
              <a:t>References how the school performed  (standards, stakeholder perceptions, student performance</a:t>
            </a:r>
          </a:p>
          <a:p>
            <a:pPr>
              <a:defRPr/>
            </a:pPr>
            <a:r>
              <a:rPr lang="en-US" b="1" dirty="0" smtClean="0"/>
              <a:t>Required Actions</a:t>
            </a:r>
          </a:p>
          <a:p>
            <a:pPr marL="514350" indent="-457200">
              <a:defRPr/>
            </a:pPr>
            <a:r>
              <a:rPr lang="en-US" b="1" dirty="0" smtClean="0">
                <a:solidFill>
                  <a:schemeClr val="tx2"/>
                </a:solidFill>
              </a:rPr>
              <a:t>Something” the school really needs to work on</a:t>
            </a:r>
          </a:p>
          <a:p>
            <a:pPr marL="514350" indent="-457200">
              <a:defRPr/>
            </a:pPr>
            <a:r>
              <a:rPr lang="en-US" b="1" dirty="0" smtClean="0">
                <a:solidFill>
                  <a:schemeClr val="tx2"/>
                </a:solidFill>
              </a:rPr>
              <a:t>Supported by evidence with rationale</a:t>
            </a:r>
          </a:p>
          <a:p>
            <a:pPr marL="514350" indent="-457200">
              <a:defRPr/>
            </a:pPr>
            <a:r>
              <a:rPr lang="en-US" b="1" dirty="0" smtClean="0">
                <a:solidFill>
                  <a:schemeClr val="tx2"/>
                </a:solidFill>
              </a:rPr>
              <a:t>Must link to an indicator (Level 1 must be an RA)</a:t>
            </a:r>
          </a:p>
          <a:p>
            <a:pPr marL="514350" indent="-457200">
              <a:defRPr/>
            </a:pPr>
            <a:r>
              <a:rPr lang="en-US" b="1" dirty="0" smtClean="0">
                <a:solidFill>
                  <a:schemeClr val="tx2"/>
                </a:solidFill>
              </a:rPr>
              <a:t>No limit to the number of Required Actions</a:t>
            </a:r>
          </a:p>
          <a:p>
            <a:pPr marL="514350" indent="-457200">
              <a:defRPr/>
            </a:pPr>
            <a:r>
              <a:rPr lang="en-US" b="1" dirty="0" smtClean="0">
                <a:solidFill>
                  <a:schemeClr val="tx2"/>
                </a:solidFill>
              </a:rPr>
              <a:t>School is held accountable</a:t>
            </a:r>
          </a:p>
          <a:p>
            <a:pPr>
              <a:defRPr/>
            </a:pPr>
            <a:endParaRPr lang="en-US" dirty="0">
              <a:solidFill>
                <a:srgbClr val="C00000"/>
              </a:solidFill>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8E44AF10-B8E9-4A72-8DF7-D16AB72A4CF9}" type="slidenum">
              <a:rPr lang="en-US" smtClean="0"/>
              <a:pPr>
                <a:defRPr/>
              </a:pPr>
              <a:t>109</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828800" y="685800"/>
            <a:ext cx="3352800" cy="251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3504712"/>
            <a:ext cx="5486400" cy="4953449"/>
          </a:xfrm>
        </p:spPr>
        <p:txBody>
          <a:bodyPr>
            <a:normAutofit fontScale="92500" lnSpcReduction="20000"/>
          </a:bodyPr>
          <a:lstStyle/>
          <a:p>
            <a:pPr>
              <a:defRPr/>
            </a:pPr>
            <a:r>
              <a:rPr lang="en-US" b="1" dirty="0" smtClean="0"/>
              <a:t>Before the team leaves – they will give an oral report.  You may invite whomever you want (stakeholders) to attend. After the team leaves, they will craft a comprehensive written report.  It will contain their findings </a:t>
            </a:r>
          </a:p>
          <a:p>
            <a:pPr>
              <a:defRPr/>
            </a:pPr>
            <a:endParaRPr lang="en-US" b="1" dirty="0" smtClean="0"/>
          </a:p>
          <a:p>
            <a:pPr>
              <a:defRPr/>
            </a:pPr>
            <a:r>
              <a:rPr lang="en-US" b="1" dirty="0" smtClean="0"/>
              <a:t>Standards and Indicator Findings</a:t>
            </a:r>
          </a:p>
          <a:p>
            <a:pPr>
              <a:defRPr/>
            </a:pPr>
            <a:r>
              <a:rPr lang="en-US" dirty="0" smtClean="0">
                <a:solidFill>
                  <a:schemeClr val="tx2"/>
                </a:solidFill>
              </a:rPr>
              <a:t>Indicators evaluated individually, with a performance level and sources of evidence</a:t>
            </a:r>
          </a:p>
          <a:p>
            <a:pPr>
              <a:defRPr/>
            </a:pPr>
            <a:r>
              <a:rPr lang="en-US" dirty="0" smtClean="0">
                <a:solidFill>
                  <a:schemeClr val="tx2"/>
                </a:solidFill>
              </a:rPr>
              <a:t>Scores roll up to arrive at overall standard score</a:t>
            </a:r>
          </a:p>
          <a:p>
            <a:pPr marL="171450" indent="-171450">
              <a:buFont typeface="Arial" pitchFamily="34" charset="0"/>
              <a:buChar char="•"/>
              <a:defRPr/>
            </a:pPr>
            <a:r>
              <a:rPr lang="en-US" dirty="0" smtClean="0">
                <a:solidFill>
                  <a:schemeClr val="tx2"/>
                </a:solidFill>
              </a:rPr>
              <a:t>Promising Practices</a:t>
            </a:r>
          </a:p>
          <a:p>
            <a:pPr marL="514350" indent="-457200">
              <a:defRPr/>
            </a:pPr>
            <a:r>
              <a:rPr lang="en-US" dirty="0" smtClean="0">
                <a:solidFill>
                  <a:schemeClr val="tx2"/>
                </a:solidFill>
              </a:rPr>
              <a:t>Something the school does really well, supported with evidence and  rationale</a:t>
            </a:r>
          </a:p>
          <a:p>
            <a:pPr marL="514350" indent="-457200">
              <a:defRPr/>
            </a:pPr>
            <a:r>
              <a:rPr lang="en-US" dirty="0" smtClean="0">
                <a:solidFill>
                  <a:schemeClr val="tx2"/>
                </a:solidFill>
              </a:rPr>
              <a:t>Link to an indicator(s)</a:t>
            </a:r>
          </a:p>
          <a:p>
            <a:pPr marL="228600" indent="-171450">
              <a:buFont typeface="Arial" pitchFamily="34" charset="0"/>
              <a:buChar char="•"/>
              <a:defRPr/>
            </a:pPr>
            <a:r>
              <a:rPr lang="en-US" dirty="0" smtClean="0">
                <a:solidFill>
                  <a:schemeClr val="tx2"/>
                </a:solidFill>
              </a:rPr>
              <a:t>Opportunities for Improvement</a:t>
            </a:r>
          </a:p>
          <a:p>
            <a:pPr marL="514350" indent="-457200">
              <a:defRPr/>
            </a:pPr>
            <a:r>
              <a:rPr lang="en-US" dirty="0" smtClean="0">
                <a:solidFill>
                  <a:schemeClr val="tx2"/>
                </a:solidFill>
              </a:rPr>
              <a:t>“Something” the school can improve, supported with evidence and rationale</a:t>
            </a:r>
          </a:p>
          <a:p>
            <a:pPr marL="514350" indent="-457200">
              <a:defRPr/>
            </a:pPr>
            <a:r>
              <a:rPr lang="en-US" dirty="0" smtClean="0">
                <a:solidFill>
                  <a:schemeClr val="tx2"/>
                </a:solidFill>
              </a:rPr>
              <a:t>Link to an indicator(s)</a:t>
            </a:r>
          </a:p>
          <a:p>
            <a:pPr marL="514350" indent="-457200">
              <a:defRPr/>
            </a:pPr>
            <a:r>
              <a:rPr lang="en-US" b="1" dirty="0" smtClean="0"/>
              <a:t>Learning Environment </a:t>
            </a:r>
          </a:p>
          <a:p>
            <a:pPr marL="514350" indent="-457200">
              <a:defRPr/>
            </a:pPr>
            <a:r>
              <a:rPr lang="en-US" b="1" dirty="0" smtClean="0">
                <a:solidFill>
                  <a:schemeClr val="tx2"/>
                </a:solidFill>
              </a:rPr>
              <a:t>(Student Performance, Observations)</a:t>
            </a:r>
          </a:p>
          <a:p>
            <a:pPr marL="514350" indent="-457200">
              <a:defRPr/>
            </a:pPr>
            <a:r>
              <a:rPr lang="en-US" b="1" dirty="0" smtClean="0"/>
              <a:t>Stakeholder Perceptions</a:t>
            </a:r>
            <a:r>
              <a:rPr lang="en-US" dirty="0" smtClean="0"/>
              <a:t> </a:t>
            </a:r>
          </a:p>
          <a:p>
            <a:pPr>
              <a:defRPr/>
            </a:pPr>
            <a:r>
              <a:rPr lang="en-US" b="1" dirty="0" smtClean="0"/>
              <a:t>Conclusion</a:t>
            </a:r>
          </a:p>
          <a:p>
            <a:pPr>
              <a:defRPr/>
            </a:pPr>
            <a:r>
              <a:rPr lang="en-US" b="1" dirty="0" smtClean="0"/>
              <a:t>Summary of Findings</a:t>
            </a:r>
          </a:p>
          <a:p>
            <a:pPr>
              <a:defRPr/>
            </a:pPr>
            <a:r>
              <a:rPr lang="en-US" b="1" dirty="0" smtClean="0">
                <a:solidFill>
                  <a:schemeClr val="tx2"/>
                </a:solidFill>
              </a:rPr>
              <a:t>Narrative summarizes overall organizational and instructional effectiveness </a:t>
            </a:r>
          </a:p>
          <a:p>
            <a:pPr>
              <a:defRPr/>
            </a:pPr>
            <a:r>
              <a:rPr lang="en-US" b="1" dirty="0" smtClean="0">
                <a:solidFill>
                  <a:schemeClr val="tx2"/>
                </a:solidFill>
              </a:rPr>
              <a:t>References how the school performed  (standards, stakeholder perceptions, student performance</a:t>
            </a:r>
          </a:p>
          <a:p>
            <a:pPr>
              <a:defRPr/>
            </a:pPr>
            <a:r>
              <a:rPr lang="en-US" b="1" dirty="0" smtClean="0"/>
              <a:t>Required Actions</a:t>
            </a:r>
          </a:p>
          <a:p>
            <a:pPr marL="514350" indent="-457200">
              <a:defRPr/>
            </a:pPr>
            <a:r>
              <a:rPr lang="en-US" b="1" dirty="0" smtClean="0">
                <a:solidFill>
                  <a:schemeClr val="tx2"/>
                </a:solidFill>
              </a:rPr>
              <a:t>Something” the school really needs to work on</a:t>
            </a:r>
          </a:p>
          <a:p>
            <a:pPr marL="514350" indent="-457200">
              <a:defRPr/>
            </a:pPr>
            <a:r>
              <a:rPr lang="en-US" b="1" dirty="0" smtClean="0">
                <a:solidFill>
                  <a:schemeClr val="tx2"/>
                </a:solidFill>
              </a:rPr>
              <a:t>Supported by evidence with rationale</a:t>
            </a:r>
          </a:p>
          <a:p>
            <a:pPr marL="514350" indent="-457200">
              <a:defRPr/>
            </a:pPr>
            <a:r>
              <a:rPr lang="en-US" b="1" dirty="0" smtClean="0">
                <a:solidFill>
                  <a:schemeClr val="tx2"/>
                </a:solidFill>
              </a:rPr>
              <a:t>Must link to an indicator (Level 1 must be an RA)</a:t>
            </a:r>
          </a:p>
          <a:p>
            <a:pPr marL="514350" indent="-457200">
              <a:defRPr/>
            </a:pPr>
            <a:r>
              <a:rPr lang="en-US" b="1" dirty="0" smtClean="0">
                <a:solidFill>
                  <a:schemeClr val="tx2"/>
                </a:solidFill>
              </a:rPr>
              <a:t>No limit to the number of Required Actions</a:t>
            </a:r>
          </a:p>
          <a:p>
            <a:pPr marL="514350" indent="-457200">
              <a:defRPr/>
            </a:pPr>
            <a:r>
              <a:rPr lang="en-US" b="1" dirty="0" smtClean="0">
                <a:solidFill>
                  <a:schemeClr val="tx2"/>
                </a:solidFill>
              </a:rPr>
              <a:t>School is held accountable</a:t>
            </a:r>
          </a:p>
          <a:p>
            <a:pPr>
              <a:defRPr/>
            </a:pPr>
            <a:endParaRPr lang="en-US" dirty="0">
              <a:solidFill>
                <a:srgbClr val="C00000"/>
              </a:solidFill>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8E44AF10-B8E9-4A72-8DF7-D16AB72A4CF9}" type="slidenum">
              <a:rPr lang="en-US" smtClean="0"/>
              <a:pPr>
                <a:defRPr/>
              </a:pPr>
              <a:t>110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828800" y="685800"/>
            <a:ext cx="3352800" cy="251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3504712"/>
            <a:ext cx="5486400" cy="4953449"/>
          </a:xfrm>
        </p:spPr>
        <p:txBody>
          <a:bodyPr>
            <a:normAutofit fontScale="92500" lnSpcReduction="20000"/>
          </a:bodyPr>
          <a:lstStyle/>
          <a:p>
            <a:pPr>
              <a:defRPr/>
            </a:pPr>
            <a:r>
              <a:rPr lang="en-US" b="1" dirty="0" smtClean="0"/>
              <a:t>Before the team leaves – they will give an oral report.  You may invite whomever you want (stakeholders) to attend. After the team leaves, they will craft a comprehensive written report.  It will contain their findings </a:t>
            </a:r>
          </a:p>
          <a:p>
            <a:pPr>
              <a:defRPr/>
            </a:pPr>
            <a:endParaRPr lang="en-US" b="1" dirty="0" smtClean="0"/>
          </a:p>
          <a:p>
            <a:pPr>
              <a:defRPr/>
            </a:pPr>
            <a:r>
              <a:rPr lang="en-US" b="1" dirty="0" smtClean="0"/>
              <a:t>Standards and Indicator Findings</a:t>
            </a:r>
          </a:p>
          <a:p>
            <a:pPr>
              <a:defRPr/>
            </a:pPr>
            <a:r>
              <a:rPr lang="en-US" dirty="0" smtClean="0">
                <a:solidFill>
                  <a:schemeClr val="tx2"/>
                </a:solidFill>
              </a:rPr>
              <a:t>Indicators evaluated individually, with a performance level and sources of evidence</a:t>
            </a:r>
          </a:p>
          <a:p>
            <a:pPr>
              <a:defRPr/>
            </a:pPr>
            <a:r>
              <a:rPr lang="en-US" dirty="0" smtClean="0">
                <a:solidFill>
                  <a:schemeClr val="tx2"/>
                </a:solidFill>
              </a:rPr>
              <a:t>Scores roll up to arrive at overall standard score</a:t>
            </a:r>
          </a:p>
          <a:p>
            <a:pPr marL="171450" indent="-171450">
              <a:buFont typeface="Arial" pitchFamily="34" charset="0"/>
              <a:buChar char="•"/>
              <a:defRPr/>
            </a:pPr>
            <a:r>
              <a:rPr lang="en-US" dirty="0" smtClean="0">
                <a:solidFill>
                  <a:schemeClr val="tx2"/>
                </a:solidFill>
              </a:rPr>
              <a:t>Promising Practices</a:t>
            </a:r>
          </a:p>
          <a:p>
            <a:pPr marL="514350" indent="-457200">
              <a:defRPr/>
            </a:pPr>
            <a:r>
              <a:rPr lang="en-US" dirty="0" smtClean="0">
                <a:solidFill>
                  <a:schemeClr val="tx2"/>
                </a:solidFill>
              </a:rPr>
              <a:t>Something the school does really well, supported with evidence and  rationale</a:t>
            </a:r>
          </a:p>
          <a:p>
            <a:pPr marL="514350" indent="-457200">
              <a:defRPr/>
            </a:pPr>
            <a:r>
              <a:rPr lang="en-US" dirty="0" smtClean="0">
                <a:solidFill>
                  <a:schemeClr val="tx2"/>
                </a:solidFill>
              </a:rPr>
              <a:t>Link to an indicator(s)</a:t>
            </a:r>
          </a:p>
          <a:p>
            <a:pPr marL="228600" indent="-171450">
              <a:buFont typeface="Arial" pitchFamily="34" charset="0"/>
              <a:buChar char="•"/>
              <a:defRPr/>
            </a:pPr>
            <a:r>
              <a:rPr lang="en-US" dirty="0" smtClean="0">
                <a:solidFill>
                  <a:schemeClr val="tx2"/>
                </a:solidFill>
              </a:rPr>
              <a:t>Opportunities for Improvement</a:t>
            </a:r>
          </a:p>
          <a:p>
            <a:pPr marL="514350" indent="-457200">
              <a:defRPr/>
            </a:pPr>
            <a:r>
              <a:rPr lang="en-US" dirty="0" smtClean="0">
                <a:solidFill>
                  <a:schemeClr val="tx2"/>
                </a:solidFill>
              </a:rPr>
              <a:t>“Something” the school can improve, supported with evidence and rationale</a:t>
            </a:r>
          </a:p>
          <a:p>
            <a:pPr marL="514350" indent="-457200">
              <a:defRPr/>
            </a:pPr>
            <a:r>
              <a:rPr lang="en-US" dirty="0" smtClean="0">
                <a:solidFill>
                  <a:schemeClr val="tx2"/>
                </a:solidFill>
              </a:rPr>
              <a:t>Link to an indicator(s)</a:t>
            </a:r>
          </a:p>
          <a:p>
            <a:pPr marL="514350" indent="-457200">
              <a:defRPr/>
            </a:pPr>
            <a:r>
              <a:rPr lang="en-US" b="1" dirty="0" smtClean="0"/>
              <a:t>Learning Environment </a:t>
            </a:r>
          </a:p>
          <a:p>
            <a:pPr marL="514350" indent="-457200">
              <a:defRPr/>
            </a:pPr>
            <a:r>
              <a:rPr lang="en-US" b="1" dirty="0" smtClean="0">
                <a:solidFill>
                  <a:schemeClr val="tx2"/>
                </a:solidFill>
              </a:rPr>
              <a:t>(Student Performance, Observations)</a:t>
            </a:r>
          </a:p>
          <a:p>
            <a:pPr marL="514350" indent="-457200">
              <a:defRPr/>
            </a:pPr>
            <a:r>
              <a:rPr lang="en-US" b="1" dirty="0" smtClean="0"/>
              <a:t>Stakeholder Perceptions</a:t>
            </a:r>
            <a:r>
              <a:rPr lang="en-US" dirty="0" smtClean="0"/>
              <a:t> </a:t>
            </a:r>
          </a:p>
          <a:p>
            <a:pPr>
              <a:defRPr/>
            </a:pPr>
            <a:r>
              <a:rPr lang="en-US" b="1" dirty="0" smtClean="0"/>
              <a:t>Conclusion</a:t>
            </a:r>
          </a:p>
          <a:p>
            <a:pPr>
              <a:defRPr/>
            </a:pPr>
            <a:r>
              <a:rPr lang="en-US" b="1" dirty="0" smtClean="0"/>
              <a:t>Summary of Findings</a:t>
            </a:r>
          </a:p>
          <a:p>
            <a:pPr>
              <a:defRPr/>
            </a:pPr>
            <a:r>
              <a:rPr lang="en-US" b="1" dirty="0" smtClean="0">
                <a:solidFill>
                  <a:schemeClr val="tx2"/>
                </a:solidFill>
              </a:rPr>
              <a:t>Narrative summarizes overall organizational and instructional effectiveness </a:t>
            </a:r>
          </a:p>
          <a:p>
            <a:pPr>
              <a:defRPr/>
            </a:pPr>
            <a:r>
              <a:rPr lang="en-US" b="1" dirty="0" smtClean="0">
                <a:solidFill>
                  <a:schemeClr val="tx2"/>
                </a:solidFill>
              </a:rPr>
              <a:t>References how the school performed  (standards, stakeholder perceptions, student performance</a:t>
            </a:r>
          </a:p>
          <a:p>
            <a:pPr>
              <a:defRPr/>
            </a:pPr>
            <a:r>
              <a:rPr lang="en-US" b="1" dirty="0" smtClean="0"/>
              <a:t>Required Actions</a:t>
            </a:r>
          </a:p>
          <a:p>
            <a:pPr marL="514350" indent="-457200">
              <a:defRPr/>
            </a:pPr>
            <a:r>
              <a:rPr lang="en-US" b="1" dirty="0" smtClean="0">
                <a:solidFill>
                  <a:schemeClr val="tx2"/>
                </a:solidFill>
              </a:rPr>
              <a:t>Something” the school really needs to work on</a:t>
            </a:r>
          </a:p>
          <a:p>
            <a:pPr marL="514350" indent="-457200">
              <a:defRPr/>
            </a:pPr>
            <a:r>
              <a:rPr lang="en-US" b="1" dirty="0" smtClean="0">
                <a:solidFill>
                  <a:schemeClr val="tx2"/>
                </a:solidFill>
              </a:rPr>
              <a:t>Supported by evidence with rationale</a:t>
            </a:r>
          </a:p>
          <a:p>
            <a:pPr marL="514350" indent="-457200">
              <a:defRPr/>
            </a:pPr>
            <a:r>
              <a:rPr lang="en-US" b="1" dirty="0" smtClean="0">
                <a:solidFill>
                  <a:schemeClr val="tx2"/>
                </a:solidFill>
              </a:rPr>
              <a:t>Must link to an indicator (Level 1 must be an RA)</a:t>
            </a:r>
          </a:p>
          <a:p>
            <a:pPr marL="514350" indent="-457200">
              <a:defRPr/>
            </a:pPr>
            <a:r>
              <a:rPr lang="en-US" b="1" dirty="0" smtClean="0">
                <a:solidFill>
                  <a:schemeClr val="tx2"/>
                </a:solidFill>
              </a:rPr>
              <a:t>No limit to the number of Required Actions</a:t>
            </a:r>
          </a:p>
          <a:p>
            <a:pPr marL="514350" indent="-457200">
              <a:defRPr/>
            </a:pPr>
            <a:r>
              <a:rPr lang="en-US" b="1" dirty="0" smtClean="0">
                <a:solidFill>
                  <a:schemeClr val="tx2"/>
                </a:solidFill>
              </a:rPr>
              <a:t>School is held accountable</a:t>
            </a:r>
          </a:p>
          <a:p>
            <a:pPr>
              <a:defRPr/>
            </a:pPr>
            <a:endParaRPr lang="en-US" dirty="0">
              <a:solidFill>
                <a:srgbClr val="C00000"/>
              </a:solidFill>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8E44AF10-B8E9-4A72-8DF7-D16AB72A4CF9}" type="slidenum">
              <a:rPr lang="en-US" smtClean="0"/>
              <a:pPr>
                <a:defRPr/>
              </a:pPr>
              <a:t>111</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i="1" u="none" dirty="0"/>
          </a:p>
        </p:txBody>
      </p:sp>
      <p:sp>
        <p:nvSpPr>
          <p:cNvPr id="4" name="Slide Number Placeholder 3"/>
          <p:cNvSpPr>
            <a:spLocks noGrp="1"/>
          </p:cNvSpPr>
          <p:nvPr>
            <p:ph type="sldNum" sz="quarter" idx="10"/>
          </p:nvPr>
        </p:nvSpPr>
        <p:spPr/>
        <p:txBody>
          <a:bodyPr/>
          <a:lstStyle/>
          <a:p>
            <a:fld id="{DFDC9E07-40FF-4064-BD68-334C6E99B8D2}" type="slidenum">
              <a:rPr lang="en-US" smtClean="0"/>
              <a:t>112</a:t>
            </a:fld>
            <a:endParaRPr lang="en-US" dirty="0"/>
          </a:p>
        </p:txBody>
      </p:sp>
    </p:spTree>
    <p:extLst>
      <p:ext uri="{BB962C8B-B14F-4D97-AF65-F5344CB8AC3E}">
        <p14:creationId xmlns:p14="http://schemas.microsoft.com/office/powerpoint/2010/main" val="227776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i="1" u="none" dirty="0"/>
          </a:p>
        </p:txBody>
      </p:sp>
      <p:sp>
        <p:nvSpPr>
          <p:cNvPr id="4" name="Slide Number Placeholder 3"/>
          <p:cNvSpPr>
            <a:spLocks noGrp="1"/>
          </p:cNvSpPr>
          <p:nvPr>
            <p:ph type="sldNum" sz="quarter" idx="10"/>
          </p:nvPr>
        </p:nvSpPr>
        <p:spPr/>
        <p:txBody>
          <a:bodyPr/>
          <a:lstStyle/>
          <a:p>
            <a:fld id="{DFDC9E07-40FF-4064-BD68-334C6E99B8D2}" type="slidenum">
              <a:rPr lang="en-US" smtClean="0"/>
              <a:t>113</a:t>
            </a:fld>
            <a:endParaRPr lang="en-US" dirty="0"/>
          </a:p>
        </p:txBody>
      </p:sp>
    </p:spTree>
    <p:extLst>
      <p:ext uri="{BB962C8B-B14F-4D97-AF65-F5344CB8AC3E}">
        <p14:creationId xmlns:p14="http://schemas.microsoft.com/office/powerpoint/2010/main" val="22777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Evaluative Criteria</a:t>
            </a:r>
            <a:r>
              <a:rPr lang="en-US" baseline="0" dirty="0" smtClean="0"/>
              <a:t> (Standards Indicators, Stakeholder Feedback and Student Performance ratings) </a:t>
            </a:r>
            <a:r>
              <a:rPr lang="en-US" dirty="0" smtClean="0"/>
              <a:t>are divided into three domains, Teaching and Learning Impact, Leadership Capacity, and Resource Utilization.  </a:t>
            </a:r>
          </a:p>
          <a:p>
            <a:endParaRPr lang="en-US" baseline="0" dirty="0" smtClean="0"/>
          </a:p>
          <a:p>
            <a:r>
              <a:rPr lang="en-US" baseline="0" dirty="0" smtClean="0"/>
              <a:t>The Index of Educational Quality and it’s three domains provide the institution with a clear picture of their current reality and a roadmap toward excellence. </a:t>
            </a:r>
          </a:p>
          <a:p>
            <a:endParaRPr lang="en-US" baseline="0" dirty="0" smtClean="0"/>
          </a:p>
          <a:p>
            <a:r>
              <a:rPr lang="en-US" baseline="0" dirty="0" smtClean="0"/>
              <a:t>Teaching and Learning Impact consists of all Indicators in Standards 3 and 5, and the Student Performance Evaluative Criteria.</a:t>
            </a:r>
          </a:p>
          <a:p>
            <a:r>
              <a:rPr lang="en-US" baseline="0" dirty="0" smtClean="0"/>
              <a:t>Leadership Capacity consists of all Indicators in Standards 1 and 2, and the Stakeholder Feedback Evaluative Criteria.</a:t>
            </a:r>
          </a:p>
          <a:p>
            <a:r>
              <a:rPr lang="en-US" baseline="0" dirty="0" smtClean="0"/>
              <a:t>Resource Utilization consists of all Indicators in Standard 4.</a:t>
            </a:r>
          </a:p>
          <a:p>
            <a:endParaRPr lang="en-US" baseline="0" dirty="0" smtClean="0"/>
          </a:p>
          <a:p>
            <a:r>
              <a:rPr lang="en-US" baseline="0" dirty="0" smtClean="0"/>
              <a:t>You can see that there are </a:t>
            </a:r>
            <a:r>
              <a:rPr lang="en-US" u="none" baseline="0" dirty="0" smtClean="0"/>
              <a:t>39 </a:t>
            </a:r>
            <a:r>
              <a:rPr lang="en-US" baseline="0" dirty="0" smtClean="0"/>
              <a:t>total criteria included in the IEQ (41 for systems), 21 of which are related to Teaching and Learning Impact, 11 related to Leadership Capacity (12 for systems), and 7 related to Resource Utilization (8 for systems). </a:t>
            </a:r>
          </a:p>
        </p:txBody>
      </p:sp>
      <p:sp>
        <p:nvSpPr>
          <p:cNvPr id="4" name="Slide Number Placeholder 3"/>
          <p:cNvSpPr>
            <a:spLocks noGrp="1"/>
          </p:cNvSpPr>
          <p:nvPr>
            <p:ph type="sldNum" sz="quarter" idx="10"/>
          </p:nvPr>
        </p:nvSpPr>
        <p:spPr/>
        <p:txBody>
          <a:bodyPr/>
          <a:lstStyle/>
          <a:p>
            <a:fld id="{DFDC9E07-40FF-4064-BD68-334C6E99B8D2}" type="slidenum">
              <a:rPr lang="en-US" smtClean="0"/>
              <a:t>114</a:t>
            </a:fld>
            <a:endParaRPr lang="en-US" dirty="0"/>
          </a:p>
        </p:txBody>
      </p:sp>
    </p:spTree>
    <p:extLst>
      <p:ext uri="{BB962C8B-B14F-4D97-AF65-F5344CB8AC3E}">
        <p14:creationId xmlns:p14="http://schemas.microsoft.com/office/powerpoint/2010/main" val="227776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i="0" u="none" dirty="0" smtClean="0"/>
              <a:t>In</a:t>
            </a:r>
            <a:r>
              <a:rPr lang="en-US" i="0" u="none" baseline="0" dirty="0" smtClean="0"/>
              <a:t> the overall Index of Educational Quality, each indicator and evaluative criteria are worth equal points – none are weighted.</a:t>
            </a:r>
          </a:p>
          <a:p>
            <a:pPr defTabSz="864931">
              <a:defRPr/>
            </a:pPr>
            <a:endParaRPr lang="en-US" i="0" u="none" baseline="0" dirty="0" smtClean="0"/>
          </a:p>
          <a:p>
            <a:pPr defTabSz="864931">
              <a:defRPr/>
            </a:pPr>
            <a:r>
              <a:rPr lang="en-US" i="0" u="none" baseline="0" dirty="0" smtClean="0"/>
              <a:t>By design, the three domains </a:t>
            </a:r>
            <a:r>
              <a:rPr lang="en-US" i="1" u="none" baseline="0" dirty="0" smtClean="0"/>
              <a:t>are</a:t>
            </a:r>
            <a:r>
              <a:rPr lang="en-US" i="0" u="none" baseline="0" dirty="0" smtClean="0"/>
              <a:t> weighted. Teaching and Learning Impact consists of 21 indicators, which is almost ½ of the 39 (or 41) points, emphasizing the importance of this domain.</a:t>
            </a:r>
          </a:p>
          <a:p>
            <a:pPr defTabSz="864931">
              <a:defRPr/>
            </a:pPr>
            <a:endParaRPr lang="en-US" i="0" u="none" baseline="0" dirty="0" smtClean="0"/>
          </a:p>
          <a:p>
            <a:pPr defTabSz="864931">
              <a:defRPr/>
            </a:pPr>
            <a:r>
              <a:rPr lang="en-US" i="0" u="none" baseline="0" dirty="0" smtClean="0"/>
              <a:t>Reporting progress in this manner should help schools and systems focus on the area of most need. </a:t>
            </a:r>
          </a:p>
        </p:txBody>
      </p:sp>
      <p:sp>
        <p:nvSpPr>
          <p:cNvPr id="4" name="Slide Number Placeholder 3"/>
          <p:cNvSpPr>
            <a:spLocks noGrp="1"/>
          </p:cNvSpPr>
          <p:nvPr>
            <p:ph type="sldNum" sz="quarter" idx="10"/>
          </p:nvPr>
        </p:nvSpPr>
        <p:spPr/>
        <p:txBody>
          <a:bodyPr/>
          <a:lstStyle/>
          <a:p>
            <a:fld id="{DFDC9E07-40FF-4064-BD68-334C6E99B8D2}" type="slidenum">
              <a:rPr lang="en-US" smtClean="0"/>
              <a:t>115</a:t>
            </a:fld>
            <a:endParaRPr lang="en-US" dirty="0"/>
          </a:p>
        </p:txBody>
      </p:sp>
    </p:spTree>
    <p:extLst>
      <p:ext uri="{BB962C8B-B14F-4D97-AF65-F5344CB8AC3E}">
        <p14:creationId xmlns:p14="http://schemas.microsoft.com/office/powerpoint/2010/main" val="227776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 shot of the</a:t>
            </a:r>
            <a:r>
              <a:rPr lang="en-US" baseline="0" dirty="0" smtClean="0"/>
              <a:t> worksheet that will be used to calculate the Index of Educational Quality and each of the domains. As you enter the score for each indicator and evaluative criteria, the Index of Educational Quality and the score for each of the domains will automatically populate at the top of the page. You will use these numbers to report the IEQ.</a:t>
            </a:r>
          </a:p>
          <a:p>
            <a:endParaRPr lang="en-US" baseline="0" dirty="0" smtClean="0"/>
          </a:p>
          <a:p>
            <a:r>
              <a:rPr lang="en-US" baseline="0" dirty="0" smtClean="0"/>
              <a:t>The worksheets can be found on the Lead Evaluator Resource pages for the type of institution that is being reviewed. </a:t>
            </a:r>
            <a:endParaRPr lang="en-US" dirty="0"/>
          </a:p>
        </p:txBody>
      </p:sp>
      <p:sp>
        <p:nvSpPr>
          <p:cNvPr id="4" name="Slide Number Placeholder 3"/>
          <p:cNvSpPr>
            <a:spLocks noGrp="1"/>
          </p:cNvSpPr>
          <p:nvPr>
            <p:ph type="sldNum" sz="quarter" idx="10"/>
          </p:nvPr>
        </p:nvSpPr>
        <p:spPr/>
        <p:txBody>
          <a:bodyPr/>
          <a:lstStyle/>
          <a:p>
            <a:fld id="{DFDC9E07-40FF-4064-BD68-334C6E99B8D2}" type="slidenum">
              <a:rPr lang="en-US" smtClean="0"/>
              <a:t>116</a:t>
            </a:fld>
            <a:endParaRPr lang="en-US" dirty="0"/>
          </a:p>
        </p:txBody>
      </p:sp>
    </p:spTree>
    <p:extLst>
      <p:ext uri="{BB962C8B-B14F-4D97-AF65-F5344CB8AC3E}">
        <p14:creationId xmlns:p14="http://schemas.microsoft.com/office/powerpoint/2010/main" val="28073515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828800" y="685800"/>
            <a:ext cx="3352800" cy="251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3504712"/>
            <a:ext cx="5486400" cy="4953449"/>
          </a:xfrm>
        </p:spPr>
        <p:txBody>
          <a:bodyPr>
            <a:normAutofit fontScale="92500" lnSpcReduction="20000"/>
          </a:bodyPr>
          <a:lstStyle/>
          <a:p>
            <a:pPr>
              <a:defRPr/>
            </a:pPr>
            <a:r>
              <a:rPr lang="en-US" b="1" dirty="0" smtClean="0"/>
              <a:t>Before the team leaves – they will give an oral report.  You may invite whomever you want (stakeholders) to attend. After the team leaves, they will craft a comprehensive written report.  It will contain their findings </a:t>
            </a:r>
          </a:p>
          <a:p>
            <a:pPr>
              <a:defRPr/>
            </a:pPr>
            <a:endParaRPr lang="en-US" b="1" dirty="0" smtClean="0"/>
          </a:p>
          <a:p>
            <a:pPr>
              <a:defRPr/>
            </a:pPr>
            <a:r>
              <a:rPr lang="en-US" b="1" dirty="0" smtClean="0"/>
              <a:t>Standards and Indicator Findings</a:t>
            </a:r>
          </a:p>
          <a:p>
            <a:pPr>
              <a:defRPr/>
            </a:pPr>
            <a:r>
              <a:rPr lang="en-US" dirty="0" smtClean="0">
                <a:solidFill>
                  <a:schemeClr val="tx2"/>
                </a:solidFill>
              </a:rPr>
              <a:t>Indicators evaluated individually, with a performance level and sources of evidence</a:t>
            </a:r>
          </a:p>
          <a:p>
            <a:pPr>
              <a:defRPr/>
            </a:pPr>
            <a:r>
              <a:rPr lang="en-US" dirty="0" smtClean="0">
                <a:solidFill>
                  <a:schemeClr val="tx2"/>
                </a:solidFill>
              </a:rPr>
              <a:t>Scores roll up to arrive at overall standard score</a:t>
            </a:r>
          </a:p>
          <a:p>
            <a:pPr marL="171450" indent="-171450">
              <a:buFont typeface="Arial" pitchFamily="34" charset="0"/>
              <a:buChar char="•"/>
              <a:defRPr/>
            </a:pPr>
            <a:r>
              <a:rPr lang="en-US" dirty="0" smtClean="0">
                <a:solidFill>
                  <a:schemeClr val="tx2"/>
                </a:solidFill>
              </a:rPr>
              <a:t>Promising Practices</a:t>
            </a:r>
          </a:p>
          <a:p>
            <a:pPr marL="514350" indent="-457200">
              <a:defRPr/>
            </a:pPr>
            <a:r>
              <a:rPr lang="en-US" dirty="0" smtClean="0">
                <a:solidFill>
                  <a:schemeClr val="tx2"/>
                </a:solidFill>
              </a:rPr>
              <a:t>Something the school does really well, supported with evidence and  rationale</a:t>
            </a:r>
          </a:p>
          <a:p>
            <a:pPr marL="514350" indent="-457200">
              <a:defRPr/>
            </a:pPr>
            <a:r>
              <a:rPr lang="en-US" dirty="0" smtClean="0">
                <a:solidFill>
                  <a:schemeClr val="tx2"/>
                </a:solidFill>
              </a:rPr>
              <a:t>Link to an indicator(s)</a:t>
            </a:r>
          </a:p>
          <a:p>
            <a:pPr marL="228600" indent="-171450">
              <a:buFont typeface="Arial" pitchFamily="34" charset="0"/>
              <a:buChar char="•"/>
              <a:defRPr/>
            </a:pPr>
            <a:r>
              <a:rPr lang="en-US" dirty="0" smtClean="0">
                <a:solidFill>
                  <a:schemeClr val="tx2"/>
                </a:solidFill>
              </a:rPr>
              <a:t>Opportunities for Improvement</a:t>
            </a:r>
          </a:p>
          <a:p>
            <a:pPr marL="514350" indent="-457200">
              <a:defRPr/>
            </a:pPr>
            <a:r>
              <a:rPr lang="en-US" dirty="0" smtClean="0">
                <a:solidFill>
                  <a:schemeClr val="tx2"/>
                </a:solidFill>
              </a:rPr>
              <a:t>“Something” the school can improve, supported with evidence and rationale</a:t>
            </a:r>
          </a:p>
          <a:p>
            <a:pPr marL="514350" indent="-457200">
              <a:defRPr/>
            </a:pPr>
            <a:r>
              <a:rPr lang="en-US" dirty="0" smtClean="0">
                <a:solidFill>
                  <a:schemeClr val="tx2"/>
                </a:solidFill>
              </a:rPr>
              <a:t>Link to an indicator(s)</a:t>
            </a:r>
          </a:p>
          <a:p>
            <a:pPr marL="514350" indent="-457200">
              <a:defRPr/>
            </a:pPr>
            <a:r>
              <a:rPr lang="en-US" b="1" dirty="0" smtClean="0"/>
              <a:t>Learning Environment </a:t>
            </a:r>
          </a:p>
          <a:p>
            <a:pPr marL="514350" indent="-457200">
              <a:defRPr/>
            </a:pPr>
            <a:r>
              <a:rPr lang="en-US" b="1" dirty="0" smtClean="0">
                <a:solidFill>
                  <a:schemeClr val="tx2"/>
                </a:solidFill>
              </a:rPr>
              <a:t>(Student Performance, Observations)</a:t>
            </a:r>
          </a:p>
          <a:p>
            <a:pPr marL="514350" indent="-457200">
              <a:defRPr/>
            </a:pPr>
            <a:r>
              <a:rPr lang="en-US" b="1" dirty="0" smtClean="0"/>
              <a:t>Stakeholder Perceptions</a:t>
            </a:r>
            <a:r>
              <a:rPr lang="en-US" dirty="0" smtClean="0"/>
              <a:t> </a:t>
            </a:r>
          </a:p>
          <a:p>
            <a:pPr>
              <a:defRPr/>
            </a:pPr>
            <a:r>
              <a:rPr lang="en-US" b="1" dirty="0" smtClean="0"/>
              <a:t>Conclusion</a:t>
            </a:r>
          </a:p>
          <a:p>
            <a:pPr>
              <a:defRPr/>
            </a:pPr>
            <a:r>
              <a:rPr lang="en-US" b="1" dirty="0" smtClean="0"/>
              <a:t>Summary of Findings</a:t>
            </a:r>
          </a:p>
          <a:p>
            <a:pPr>
              <a:defRPr/>
            </a:pPr>
            <a:r>
              <a:rPr lang="en-US" b="1" dirty="0" smtClean="0">
                <a:solidFill>
                  <a:schemeClr val="tx2"/>
                </a:solidFill>
              </a:rPr>
              <a:t>Narrative summarizes overall organizational and instructional effectiveness </a:t>
            </a:r>
          </a:p>
          <a:p>
            <a:pPr>
              <a:defRPr/>
            </a:pPr>
            <a:r>
              <a:rPr lang="en-US" b="1" dirty="0" smtClean="0">
                <a:solidFill>
                  <a:schemeClr val="tx2"/>
                </a:solidFill>
              </a:rPr>
              <a:t>References how the school performed  (standards, stakeholder perceptions, student performance</a:t>
            </a:r>
          </a:p>
          <a:p>
            <a:pPr>
              <a:defRPr/>
            </a:pPr>
            <a:r>
              <a:rPr lang="en-US" b="1" dirty="0" smtClean="0"/>
              <a:t>Required Actions</a:t>
            </a:r>
          </a:p>
          <a:p>
            <a:pPr marL="514350" indent="-457200">
              <a:defRPr/>
            </a:pPr>
            <a:r>
              <a:rPr lang="en-US" b="1" dirty="0" smtClean="0">
                <a:solidFill>
                  <a:schemeClr val="tx2"/>
                </a:solidFill>
              </a:rPr>
              <a:t>Something” the school really needs to work on</a:t>
            </a:r>
          </a:p>
          <a:p>
            <a:pPr marL="514350" indent="-457200">
              <a:defRPr/>
            </a:pPr>
            <a:r>
              <a:rPr lang="en-US" b="1" dirty="0" smtClean="0">
                <a:solidFill>
                  <a:schemeClr val="tx2"/>
                </a:solidFill>
              </a:rPr>
              <a:t>Supported by evidence with rationale</a:t>
            </a:r>
          </a:p>
          <a:p>
            <a:pPr marL="514350" indent="-457200">
              <a:defRPr/>
            </a:pPr>
            <a:r>
              <a:rPr lang="en-US" b="1" dirty="0" smtClean="0">
                <a:solidFill>
                  <a:schemeClr val="tx2"/>
                </a:solidFill>
              </a:rPr>
              <a:t>Must link to an indicator (Level 1 must be an RA)</a:t>
            </a:r>
          </a:p>
          <a:p>
            <a:pPr marL="514350" indent="-457200">
              <a:defRPr/>
            </a:pPr>
            <a:r>
              <a:rPr lang="en-US" b="1" dirty="0" smtClean="0">
                <a:solidFill>
                  <a:schemeClr val="tx2"/>
                </a:solidFill>
              </a:rPr>
              <a:t>No limit to the number of Required Actions</a:t>
            </a:r>
          </a:p>
          <a:p>
            <a:pPr marL="514350" indent="-457200">
              <a:defRPr/>
            </a:pPr>
            <a:r>
              <a:rPr lang="en-US" b="1" dirty="0" smtClean="0">
                <a:solidFill>
                  <a:schemeClr val="tx2"/>
                </a:solidFill>
              </a:rPr>
              <a:t>School is held accountable</a:t>
            </a:r>
          </a:p>
          <a:p>
            <a:pPr>
              <a:defRPr/>
            </a:pPr>
            <a:endParaRPr lang="en-US" dirty="0">
              <a:solidFill>
                <a:srgbClr val="C00000"/>
              </a:solidFill>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8E44AF10-B8E9-4A72-8DF7-D16AB72A4CF9}" type="slidenum">
              <a:rPr lang="en-US" smtClean="0"/>
              <a:pPr>
                <a:defRPr/>
              </a:pPr>
              <a:t>118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1833" indent="-285321">
              <a:defRPr sz="2400">
                <a:solidFill>
                  <a:schemeClr val="tx1"/>
                </a:solidFill>
                <a:latin typeface="Garamond" charset="0"/>
                <a:ea typeface="ＭＳ Ｐゴシック" charset="0"/>
              </a:defRPr>
            </a:lvl2pPr>
            <a:lvl3pPr marL="1141282" indent="-228257">
              <a:defRPr sz="2400">
                <a:solidFill>
                  <a:schemeClr val="tx1"/>
                </a:solidFill>
                <a:latin typeface="Garamond" charset="0"/>
                <a:ea typeface="ＭＳ Ｐゴシック" charset="0"/>
              </a:defRPr>
            </a:lvl3pPr>
            <a:lvl4pPr marL="1597794" indent="-228257">
              <a:defRPr sz="2400">
                <a:solidFill>
                  <a:schemeClr val="tx1"/>
                </a:solidFill>
                <a:latin typeface="Garamond" charset="0"/>
                <a:ea typeface="ＭＳ Ｐゴシック" charset="0"/>
              </a:defRPr>
            </a:lvl4pPr>
            <a:lvl5pPr marL="2054306" indent="-228257">
              <a:defRPr sz="2400">
                <a:solidFill>
                  <a:schemeClr val="tx1"/>
                </a:solidFill>
                <a:latin typeface="Garamond" charset="0"/>
                <a:ea typeface="ＭＳ Ｐゴシック" charset="0"/>
              </a:defRPr>
            </a:lvl5pPr>
            <a:lvl6pPr marL="2510819" indent="-228257" eaLnBrk="0" fontAlgn="base" hangingPunct="0">
              <a:spcBef>
                <a:spcPct val="0"/>
              </a:spcBef>
              <a:spcAft>
                <a:spcPct val="0"/>
              </a:spcAft>
              <a:defRPr sz="2400">
                <a:solidFill>
                  <a:schemeClr val="tx1"/>
                </a:solidFill>
                <a:latin typeface="Garamond" charset="0"/>
                <a:ea typeface="ＭＳ Ｐゴシック" charset="0"/>
              </a:defRPr>
            </a:lvl6pPr>
            <a:lvl7pPr marL="2967332" indent="-228257" eaLnBrk="0" fontAlgn="base" hangingPunct="0">
              <a:spcBef>
                <a:spcPct val="0"/>
              </a:spcBef>
              <a:spcAft>
                <a:spcPct val="0"/>
              </a:spcAft>
              <a:defRPr sz="2400">
                <a:solidFill>
                  <a:schemeClr val="tx1"/>
                </a:solidFill>
                <a:latin typeface="Garamond" charset="0"/>
                <a:ea typeface="ＭＳ Ｐゴシック" charset="0"/>
              </a:defRPr>
            </a:lvl7pPr>
            <a:lvl8pPr marL="3423845" indent="-228257" eaLnBrk="0" fontAlgn="base" hangingPunct="0">
              <a:spcBef>
                <a:spcPct val="0"/>
              </a:spcBef>
              <a:spcAft>
                <a:spcPct val="0"/>
              </a:spcAft>
              <a:defRPr sz="2400">
                <a:solidFill>
                  <a:schemeClr val="tx1"/>
                </a:solidFill>
                <a:latin typeface="Garamond" charset="0"/>
                <a:ea typeface="ＭＳ Ｐゴシック" charset="0"/>
              </a:defRPr>
            </a:lvl8pPr>
            <a:lvl9pPr marL="3880357" indent="-228257" eaLnBrk="0" fontAlgn="base" hangingPunct="0">
              <a:spcBef>
                <a:spcPct val="0"/>
              </a:spcBef>
              <a:spcAft>
                <a:spcPct val="0"/>
              </a:spcAft>
              <a:defRPr sz="2400">
                <a:solidFill>
                  <a:schemeClr val="tx1"/>
                </a:solidFill>
                <a:latin typeface="Garamond" charset="0"/>
                <a:ea typeface="ＭＳ Ｐゴシック" charset="0"/>
              </a:defRPr>
            </a:lvl9pPr>
          </a:lstStyle>
          <a:p>
            <a:fld id="{B72AF27D-8329-DD4F-9396-A14C898297D3}" type="slidenum">
              <a:rPr lang="en-US" sz="1200">
                <a:latin typeface="Trebuchet MS" charset="0"/>
              </a:rPr>
              <a:pPr/>
              <a:t>7</a:t>
            </a:fld>
            <a:endParaRPr lang="en-US" sz="1200">
              <a:latin typeface="Trebuchet MS" charset="0"/>
            </a:endParaRPr>
          </a:p>
        </p:txBody>
      </p:sp>
      <p:sp>
        <p:nvSpPr>
          <p:cNvPr id="57347" name="Rectangle 2"/>
          <p:cNvSpPr>
            <a:spLocks noGrp="1" noRot="1" noChangeAspect="1" noChangeArrowheads="1" noTextEdit="1"/>
          </p:cNvSpPr>
          <p:nvPr>
            <p:ph type="sldImg"/>
          </p:nvPr>
        </p:nvSpPr>
        <p:spPr>
          <a:xfrm>
            <a:off x="2073275" y="687388"/>
            <a:ext cx="2640013" cy="1979612"/>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Trebuchet MS" charset="0"/>
                <a:ea typeface="ＭＳ Ｐゴシック" charset="0"/>
              </a:rPr>
              <a:t>One surprise in the PNW may be that</a:t>
            </a:r>
            <a:r>
              <a:rPr lang="en-US" b="1" baseline="0" dirty="0" smtClean="0">
                <a:latin typeface="Trebuchet MS" charset="0"/>
                <a:ea typeface="ＭＳ Ｐゴシック" charset="0"/>
              </a:rPr>
              <a:t> 44% of the schools we serve are elementary!  That’s not as common in PNW as in some other areas of the country.</a:t>
            </a:r>
          </a:p>
          <a:p>
            <a:pPr eaLnBrk="1" hangingPunct="1"/>
            <a:endParaRPr lang="en-US" b="1" baseline="0" dirty="0" smtClean="0">
              <a:latin typeface="Trebuchet MS" charset="0"/>
              <a:ea typeface="ＭＳ Ｐゴシック" charset="0"/>
            </a:endParaRPr>
          </a:p>
        </p:txBody>
      </p:sp>
      <p:sp>
        <p:nvSpPr>
          <p:cNvPr id="57349" name="Rectangle 4"/>
          <p:cNvSpPr>
            <a:spLocks noChangeArrowheads="1"/>
          </p:cNvSpPr>
          <p:nvPr/>
        </p:nvSpPr>
        <p:spPr bwMode="auto">
          <a:xfrm>
            <a:off x="990600" y="2895601"/>
            <a:ext cx="5486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2" rIns="91282" bIns="45642"/>
          <a:lstStyle/>
          <a:p>
            <a:pPr eaLnBrk="1" hangingPunct="1">
              <a:spcBef>
                <a:spcPct val="30000"/>
              </a:spcBef>
            </a:pPr>
            <a:endParaRPr lang="en-US" sz="1200">
              <a:latin typeface="Trebuchet M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b="1" dirty="0" smtClean="0">
                <a:solidFill>
                  <a:srgbClr val="00B050"/>
                </a:solidFill>
              </a:rPr>
              <a:t>Note: The Accreditation Leadership Team recommended that the Review Team can tell the school that they are </a:t>
            </a:r>
            <a:r>
              <a:rPr lang="en-US" sz="1600" b="1" u="sng" dirty="0" smtClean="0">
                <a:solidFill>
                  <a:srgbClr val="00B050"/>
                </a:solidFill>
              </a:rPr>
              <a:t>“accredited pending review” by the State Council and Accreditation Commission</a:t>
            </a:r>
            <a:r>
              <a:rPr lang="en-US" sz="1600" b="1" dirty="0" smtClean="0">
                <a:solidFill>
                  <a:srgbClr val="00B050"/>
                </a:solidFill>
              </a:rPr>
              <a:t>.</a:t>
            </a:r>
          </a:p>
          <a:p>
            <a:r>
              <a:rPr lang="en-US" sz="1600" dirty="0" smtClean="0"/>
              <a:t>Highlight that the team is not empowered to make accreditation status decisions . Commission grants status (January and June)</a:t>
            </a:r>
            <a:endParaRPr lang="en-US" sz="1600" dirty="0" smtClean="0">
              <a:solidFill>
                <a:srgbClr val="C00000"/>
              </a:solidFill>
            </a:endParaRPr>
          </a:p>
          <a:p>
            <a:endParaRPr lang="en-US" sz="1600" dirty="0" smtClean="0">
              <a:solidFill>
                <a:srgbClr val="C00000"/>
              </a:solidFill>
            </a:endParaRPr>
          </a:p>
          <a:p>
            <a:r>
              <a:rPr lang="en-US" sz="1600" dirty="0" smtClean="0">
                <a:solidFill>
                  <a:srgbClr val="C00000"/>
                </a:solidFill>
              </a:rPr>
              <a:t>The ER Lead Evaluator may make a statement to the effect that “the institution is recommended to pursue accreditation for the next five year time period.”</a:t>
            </a:r>
            <a:endParaRPr lang="en-US" sz="1600" dirty="0" smtClean="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6599CB77-1F5E-4BD7-86EC-6B018F0501E6}" type="slidenum">
              <a:rPr lang="en-US" smtClean="0"/>
              <a:pPr>
                <a:defRPr/>
              </a:pPr>
              <a:t>119</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1" dirty="0" smtClean="0">
                <a:solidFill>
                  <a:srgbClr val="0070C0"/>
                </a:solidFill>
              </a:rPr>
              <a:t>For this session, you will need the Learning Guide and the Abbreviated Standards.  </a:t>
            </a:r>
          </a:p>
          <a:p>
            <a:pPr>
              <a:defRPr/>
            </a:pPr>
            <a:endParaRPr lang="en-US" b="1" dirty="0" smtClean="0">
              <a:solidFill>
                <a:srgbClr val="0070C0"/>
              </a:solidFill>
            </a:endParaRPr>
          </a:p>
          <a:p>
            <a:pPr>
              <a:defRPr/>
            </a:pPr>
            <a:r>
              <a:rPr lang="en-US" b="1" dirty="0" smtClean="0">
                <a:solidFill>
                  <a:srgbClr val="0070C0"/>
                </a:solidFill>
              </a:rPr>
              <a:t>Do introductions, audience demographics (characteristics) and some type of ice-breaker</a:t>
            </a:r>
          </a:p>
          <a:p>
            <a:pPr>
              <a:defRPr/>
            </a:pPr>
            <a:endParaRPr lang="en-US" b="1" dirty="0" smtClean="0">
              <a:solidFill>
                <a:srgbClr val="0070C0"/>
              </a:solidFill>
            </a:endParaRPr>
          </a:p>
          <a:p>
            <a:pPr>
              <a:defRPr/>
            </a:pPr>
            <a:r>
              <a:rPr lang="en-US" b="1" dirty="0" smtClean="0">
                <a:solidFill>
                  <a:srgbClr val="0070C0"/>
                </a:solidFill>
              </a:rPr>
              <a:t>If the audience is large, </a:t>
            </a:r>
            <a:r>
              <a:rPr lang="en-US" b="1" baseline="0" dirty="0" smtClean="0">
                <a:solidFill>
                  <a:srgbClr val="0070C0"/>
                </a:solidFill>
              </a:rPr>
              <a:t> have them introduce themselves to 2-3 people in the room that they don’t know – make them walk around to do this.  Provide a 3 minute time limit.   If time is an issue, have them take a few minutes to introduce themselves to the rest of their table group or to the people around them (if seated theater style).</a:t>
            </a:r>
          </a:p>
          <a:p>
            <a:pPr>
              <a:defRPr/>
            </a:pPr>
            <a:endParaRPr lang="en-US" b="1" baseline="0" dirty="0" smtClean="0">
              <a:solidFill>
                <a:srgbClr val="0070C0"/>
              </a:solidFill>
            </a:endParaRPr>
          </a:p>
          <a:p>
            <a:pPr>
              <a:defRPr/>
            </a:pPr>
            <a:r>
              <a:rPr lang="en-US" b="1" baseline="0" dirty="0" smtClean="0">
                <a:solidFill>
                  <a:srgbClr val="0070C0"/>
                </a:solidFill>
              </a:rPr>
              <a:t>Why the changes?  Just as we ask our schools to continue to improve, AdvancED continuously seeks to improve the accreditation process based on research and feedback from our schools and districts as well as to provide schools with increasingly helpful and effective resources and tools.</a:t>
            </a:r>
            <a:endParaRPr lang="en-US" b="1" dirty="0" smtClean="0">
              <a:solidFill>
                <a:srgbClr val="0070C0"/>
              </a:solidFill>
            </a:endParaRPr>
          </a:p>
          <a:p>
            <a:pPr>
              <a:defRPr/>
            </a:pPr>
            <a:endParaRPr lang="en-US" dirty="0" smtClean="0"/>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D94AB-90AC-4854-BFAD-E59ACF781213}" type="slidenum">
              <a:rPr lang="en-US" smtClean="0"/>
              <a:pPr fontAlgn="base">
                <a:spcBef>
                  <a:spcPct val="0"/>
                </a:spcBef>
                <a:spcAft>
                  <a:spcPct val="0"/>
                </a:spcAft>
                <a:defRPr/>
              </a:pPr>
              <a:t>120</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sz="1800" dirty="0"/>
              <a:t>Review each of these </a:t>
            </a:r>
            <a:r>
              <a:rPr lang="en-US" sz="1800" dirty="0" smtClean="0"/>
              <a:t>important “After </a:t>
            </a:r>
            <a:r>
              <a:rPr lang="en-US" sz="1800" dirty="0"/>
              <a:t>the Visit” </a:t>
            </a:r>
            <a:r>
              <a:rPr lang="en-US" sz="1800" dirty="0" smtClean="0"/>
              <a:t>initiatives</a:t>
            </a:r>
            <a:r>
              <a:rPr lang="en-US" sz="1800" dirty="0"/>
              <a:t>. </a:t>
            </a:r>
          </a:p>
          <a:p>
            <a:pPr>
              <a:defRPr/>
            </a:pPr>
            <a:r>
              <a:rPr lang="en-US" sz="1800" dirty="0">
                <a:solidFill>
                  <a:schemeClr val="tx2"/>
                </a:solidFill>
              </a:rPr>
              <a:t>While the first is required – the others are </a:t>
            </a:r>
            <a:r>
              <a:rPr lang="en-US" sz="1800" dirty="0" smtClean="0">
                <a:solidFill>
                  <a:schemeClr val="tx2"/>
                </a:solidFill>
              </a:rPr>
              <a:t>also essential for </a:t>
            </a:r>
            <a:r>
              <a:rPr lang="en-US" sz="1800" dirty="0">
                <a:solidFill>
                  <a:schemeClr val="tx2"/>
                </a:solidFill>
              </a:rPr>
              <a:t>building commitment and legitimizing the </a:t>
            </a:r>
            <a:r>
              <a:rPr lang="en-US" sz="1800" dirty="0" smtClean="0">
                <a:solidFill>
                  <a:schemeClr val="tx2"/>
                </a:solidFill>
              </a:rPr>
              <a:t>process.</a:t>
            </a:r>
            <a:endParaRPr lang="en-US" sz="1800" dirty="0">
              <a:solidFill>
                <a:schemeClr val="tx2"/>
              </a:solidFill>
            </a:endParaRPr>
          </a:p>
          <a:p>
            <a:pPr>
              <a:defRPr/>
            </a:pPr>
            <a:r>
              <a:rPr lang="en-US" sz="1800" dirty="0">
                <a:solidFill>
                  <a:schemeClr val="tx2"/>
                </a:solidFill>
              </a:rPr>
              <a:t>The essence of continuous improvement is that it is an ongoing, un-interrupted cycle of analysis and purposeful growth. </a:t>
            </a:r>
          </a:p>
          <a:p>
            <a:pPr>
              <a:defRPr/>
            </a:pPr>
            <a:r>
              <a:rPr lang="en-US" sz="1800" dirty="0">
                <a:solidFill>
                  <a:schemeClr val="tx2"/>
                </a:solidFill>
              </a:rPr>
              <a:t>We want stakeholders to engage </a:t>
            </a:r>
            <a:r>
              <a:rPr lang="en-US" sz="1800" dirty="0" smtClean="0">
                <a:solidFill>
                  <a:schemeClr val="tx2"/>
                </a:solidFill>
              </a:rPr>
              <a:t>because </a:t>
            </a:r>
            <a:r>
              <a:rPr lang="en-US" sz="1800" dirty="0">
                <a:solidFill>
                  <a:schemeClr val="tx2"/>
                </a:solidFill>
              </a:rPr>
              <a:t>they </a:t>
            </a:r>
            <a:r>
              <a:rPr lang="en-US" sz="1800" dirty="0" smtClean="0">
                <a:solidFill>
                  <a:schemeClr val="tx2"/>
                </a:solidFill>
              </a:rPr>
              <a:t>understand </a:t>
            </a:r>
            <a:r>
              <a:rPr lang="en-US" sz="1800" dirty="0">
                <a:solidFill>
                  <a:schemeClr val="tx2"/>
                </a:solidFill>
              </a:rPr>
              <a:t>the value and not because they want to be compliant.</a:t>
            </a:r>
          </a:p>
          <a:p>
            <a:pPr>
              <a:defRPr/>
            </a:pPr>
            <a:endParaRPr lang="en-US" sz="1800" dirty="0"/>
          </a:p>
          <a:p>
            <a:pPr>
              <a:defRPr/>
            </a:pPr>
            <a:r>
              <a:rPr lang="en-US" sz="1800" b="1" dirty="0"/>
              <a:t>Responding to Required Actions ensures both accountability and </a:t>
            </a:r>
            <a:r>
              <a:rPr lang="en-US" sz="1800" b="1" dirty="0" smtClean="0"/>
              <a:t>thoughtful/meaningful </a:t>
            </a:r>
            <a:r>
              <a:rPr lang="en-US" sz="1800" b="1" dirty="0"/>
              <a:t>improvement</a:t>
            </a:r>
            <a:r>
              <a:rPr lang="en-US" sz="1800" dirty="0"/>
              <a:t>.</a:t>
            </a:r>
          </a:p>
          <a:p>
            <a:pPr>
              <a:defRPr/>
            </a:pP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F819CD75-1305-4450-8595-272D0A4EBD32}" type="slidenum">
              <a:rPr lang="en-US" smtClean="0"/>
              <a:pPr>
                <a:defRPr/>
              </a:pPr>
              <a:t>121</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AdvancED Strategic Plan…..</a:t>
            </a:r>
            <a:endParaRPr lang="en-US" dirty="0"/>
          </a:p>
        </p:txBody>
      </p:sp>
      <p:sp>
        <p:nvSpPr>
          <p:cNvPr id="4" name="Slide Number Placeholder 3"/>
          <p:cNvSpPr>
            <a:spLocks noGrp="1"/>
          </p:cNvSpPr>
          <p:nvPr>
            <p:ph type="sldNum" sz="quarter" idx="10"/>
          </p:nvPr>
        </p:nvSpPr>
        <p:spPr/>
        <p:txBody>
          <a:bodyPr/>
          <a:lstStyle/>
          <a:p>
            <a:fld id="{688168F7-C9A8-43D2-9236-9B7A61CAB83A}" type="slidenum">
              <a:rPr lang="en-US" smtClean="0"/>
              <a:t>123</a:t>
            </a:fld>
            <a:endParaRPr lang="en-US"/>
          </a:p>
        </p:txBody>
      </p:sp>
    </p:spTree>
    <p:extLst>
      <p:ext uri="{BB962C8B-B14F-4D97-AF65-F5344CB8AC3E}">
        <p14:creationId xmlns:p14="http://schemas.microsoft.com/office/powerpoint/2010/main" val="3242544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r>
              <a:rPr lang="en-US" dirty="0" smtClean="0"/>
              <a:t>There’s not telling what questions you might get. If you don’t know the answer,</a:t>
            </a:r>
            <a:r>
              <a:rPr lang="en-US" baseline="0" dirty="0" smtClean="0"/>
              <a:t> get their name and email and we’ll send them a response (forward your questions along with the person’s name and email to David Hurst: dhurst@advanc-ed.org). </a:t>
            </a:r>
            <a:endParaRPr lang="en-US" dirty="0"/>
          </a:p>
        </p:txBody>
      </p:sp>
      <p:sp>
        <p:nvSpPr>
          <p:cNvPr id="4" name="Slide Number Placeholder 3"/>
          <p:cNvSpPr>
            <a:spLocks noGrp="1"/>
          </p:cNvSpPr>
          <p:nvPr>
            <p:ph type="sldNum" sz="quarter" idx="10"/>
          </p:nvPr>
        </p:nvSpPr>
        <p:spPr/>
        <p:txBody>
          <a:bodyPr/>
          <a:lstStyle/>
          <a:p>
            <a:fld id="{BA78C9EC-B32D-4189-947D-9A406E06640F}"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1248364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solidFill>
                  <a:prstClr val="black"/>
                </a:solidFill>
              </a:rPr>
              <a:t>07/27/12</a:t>
            </a: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West Virginia</a:t>
            </a:r>
            <a:endParaRPr lang="en-US">
              <a:solidFill>
                <a:prstClr val="black"/>
              </a:solidFill>
            </a:endParaRPr>
          </a:p>
        </p:txBody>
      </p:sp>
      <p:sp>
        <p:nvSpPr>
          <p:cNvPr id="6" name="Slide Number Placeholder 5"/>
          <p:cNvSpPr>
            <a:spLocks noGrp="1"/>
          </p:cNvSpPr>
          <p:nvPr>
            <p:ph type="sldNum" sz="quarter" idx="12"/>
          </p:nvPr>
        </p:nvSpPr>
        <p:spPr/>
        <p:txBody>
          <a:bodyPr/>
          <a:lstStyle/>
          <a:p>
            <a:fld id="{0E418958-F946-4E52-80DC-D02C8EECAE73}"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8579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slide summarizes what institutions must due to </a:t>
            </a:r>
            <a:r>
              <a:rPr lang="en-US" b="1" dirty="0" smtClean="0"/>
              <a:t>honor and fulfill the requirements </a:t>
            </a:r>
            <a:r>
              <a:rPr lang="en-US" dirty="0" smtClean="0"/>
              <a:t>of accreditation.  </a:t>
            </a:r>
          </a:p>
          <a:p>
            <a:r>
              <a:rPr lang="en-US" dirty="0" smtClean="0"/>
              <a:t>It provides an </a:t>
            </a:r>
            <a:r>
              <a:rPr lang="en-US" b="1" dirty="0" smtClean="0"/>
              <a:t>overview of the work </a:t>
            </a:r>
            <a:r>
              <a:rPr lang="en-US" dirty="0" smtClean="0"/>
              <a:t>from the </a:t>
            </a:r>
            <a:r>
              <a:rPr lang="en-US" b="1" dirty="0" smtClean="0"/>
              <a:t>school’s</a:t>
            </a:r>
            <a:r>
              <a:rPr lang="en-US" dirty="0" smtClean="0"/>
              <a:t> </a:t>
            </a:r>
            <a:r>
              <a:rPr lang="en-US" b="1" dirty="0" smtClean="0"/>
              <a:t>perspective.</a:t>
            </a:r>
            <a:r>
              <a:rPr lang="en-US" dirty="0" smtClean="0"/>
              <a:t> </a:t>
            </a:r>
          </a:p>
          <a:p>
            <a:r>
              <a:rPr lang="en-US" dirty="0" smtClean="0"/>
              <a:t>Here is where you introduce the </a:t>
            </a:r>
            <a:r>
              <a:rPr lang="en-US" b="1" dirty="0" smtClean="0"/>
              <a:t>components of internal review</a:t>
            </a:r>
            <a:r>
              <a:rPr lang="en-US" dirty="0" smtClean="0"/>
              <a:t>.</a:t>
            </a:r>
          </a:p>
          <a:p>
            <a:r>
              <a:rPr lang="en-US" dirty="0" smtClean="0"/>
              <a:t>This is also the place where you “marry” those components with the technology partner</a:t>
            </a:r>
            <a:r>
              <a:rPr lang="en-US" baseline="0" dirty="0" smtClean="0"/>
              <a:t> (ASSIST)</a:t>
            </a:r>
            <a:endParaRPr lang="en-US" dirty="0" smtClean="0"/>
          </a:p>
          <a:p>
            <a:r>
              <a:rPr lang="en-US" dirty="0" smtClean="0"/>
              <a:t>At this point – focus on the </a:t>
            </a:r>
            <a:r>
              <a:rPr lang="en-US" b="1" dirty="0" smtClean="0"/>
              <a:t>big picture</a:t>
            </a:r>
            <a:r>
              <a:rPr lang="en-US" dirty="0" smtClean="0"/>
              <a:t>.  Either name or briefly define the bullets on this slide. (If you prefer - you can use the next slide to briefly define the internal review components and just name them here.)</a:t>
            </a:r>
          </a:p>
          <a:p>
            <a:r>
              <a:rPr lang="en-US" dirty="0" smtClean="0"/>
              <a:t>It is also important to stress the </a:t>
            </a:r>
            <a:r>
              <a:rPr lang="en-US" b="1" dirty="0" smtClean="0"/>
              <a:t>importance and tradition of standards, continuous improvement, and external review </a:t>
            </a:r>
            <a:r>
              <a:rPr lang="en-US" dirty="0" smtClean="0"/>
              <a:t>– these have always been hallmarks of accreditation.  (each has evolved and improved over time as we too strive to continuously improve)</a:t>
            </a:r>
          </a:p>
          <a:p>
            <a:r>
              <a:rPr lang="en-US" dirty="0" smtClean="0"/>
              <a:t>State the “Respond to RA” as a means for the school to be </a:t>
            </a:r>
            <a:r>
              <a:rPr lang="en-US" b="1" dirty="0" smtClean="0"/>
              <a:t>responsible and accountable for acting on the findings </a:t>
            </a:r>
            <a:r>
              <a:rPr lang="en-US" dirty="0" smtClean="0"/>
              <a:t>of the review team.  It also </a:t>
            </a:r>
            <a:r>
              <a:rPr lang="en-US" b="1" dirty="0" smtClean="0"/>
              <a:t>promotes improvement </a:t>
            </a:r>
            <a:r>
              <a:rPr lang="en-US" dirty="0" smtClean="0"/>
              <a:t>and illustrates the </a:t>
            </a:r>
            <a:r>
              <a:rPr lang="en-US" b="1" dirty="0" smtClean="0"/>
              <a:t>continuous</a:t>
            </a:r>
            <a:r>
              <a:rPr lang="en-US" dirty="0" smtClean="0"/>
              <a:t> nature of the protocol. </a:t>
            </a:r>
          </a:p>
          <a:p>
            <a:endParaRPr lang="en-US" i="1" dirty="0" smtClean="0"/>
          </a:p>
          <a:p>
            <a:endParaRPr lang="en-US" dirty="0" smtClean="0"/>
          </a:p>
          <a:p>
            <a:pPr eaLnBrk="1" hangingPunct="1">
              <a:spcAft>
                <a:spcPct val="10000"/>
              </a:spcAft>
              <a:buClr>
                <a:schemeClr val="tx2"/>
              </a:buClr>
            </a:pPr>
            <a:endParaRPr lang="en-US" dirty="0" smtClean="0">
              <a:solidFill>
                <a:srgbClr val="1B4D75"/>
              </a:solidFill>
            </a:endParaRPr>
          </a:p>
          <a:p>
            <a:endParaRPr lang="en-US" dirty="0" smtClean="0"/>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5" name="Slide Number Placeholder 4"/>
          <p:cNvSpPr>
            <a:spLocks noGrp="1"/>
          </p:cNvSpPr>
          <p:nvPr>
            <p:ph type="sldNum" sz="quarter" idx="5"/>
          </p:nvPr>
        </p:nvSpPr>
        <p:spPr/>
        <p:txBody>
          <a:bodyPr/>
          <a:lstStyle/>
          <a:p>
            <a:pPr>
              <a:defRPr/>
            </a:pPr>
            <a:fld id="{EA2C2607-2B48-47C9-ACB0-EE3DC993A03D}"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just shows the 6 elements of the </a:t>
            </a:r>
            <a:r>
              <a:rPr lang="en-US" b="1" dirty="0" smtClean="0"/>
              <a:t>internal review </a:t>
            </a:r>
            <a:r>
              <a:rPr lang="en-US" b="1" dirty="0"/>
              <a:t>process.  It zeros in on what was shared on </a:t>
            </a:r>
            <a:r>
              <a:rPr lang="en-US" b="1" dirty="0" smtClean="0"/>
              <a:t>other slides.  </a:t>
            </a:r>
          </a:p>
          <a:p>
            <a:endParaRPr lang="en-US" b="1" dirty="0"/>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F1F3A656-AA29-4786-93C7-0434070BEF12}" type="slidenum">
              <a:rPr lang="en-US" smtClean="0"/>
              <a:pPr>
                <a:defRPr/>
              </a:pPr>
              <a:t>9</a:t>
            </a:fld>
            <a:endParaRPr lang="en-US" dirty="0"/>
          </a:p>
        </p:txBody>
      </p:sp>
    </p:spTree>
    <p:extLst>
      <p:ext uri="{BB962C8B-B14F-4D97-AF65-F5344CB8AC3E}">
        <p14:creationId xmlns:p14="http://schemas.microsoft.com/office/powerpoint/2010/main" val="258673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1" dirty="0" smtClean="0">
                <a:solidFill>
                  <a:srgbClr val="0070C0"/>
                </a:solidFill>
              </a:rPr>
              <a:t>For this session, you will need the Learning Guide and the Abbreviated Standards.  </a:t>
            </a:r>
          </a:p>
          <a:p>
            <a:pPr>
              <a:defRPr/>
            </a:pPr>
            <a:endParaRPr lang="en-US" b="1" dirty="0" smtClean="0">
              <a:solidFill>
                <a:srgbClr val="0070C0"/>
              </a:solidFill>
            </a:endParaRPr>
          </a:p>
          <a:p>
            <a:pPr>
              <a:defRPr/>
            </a:pPr>
            <a:r>
              <a:rPr lang="en-US" b="1" dirty="0" smtClean="0">
                <a:solidFill>
                  <a:srgbClr val="0070C0"/>
                </a:solidFill>
              </a:rPr>
              <a:t>Do introductions, audience demographics (characteristics) and some type of ice-breaker</a:t>
            </a:r>
          </a:p>
          <a:p>
            <a:pPr>
              <a:defRPr/>
            </a:pPr>
            <a:endParaRPr lang="en-US" b="1" dirty="0" smtClean="0">
              <a:solidFill>
                <a:srgbClr val="0070C0"/>
              </a:solidFill>
            </a:endParaRPr>
          </a:p>
          <a:p>
            <a:pPr>
              <a:defRPr/>
            </a:pPr>
            <a:r>
              <a:rPr lang="en-US" b="1" dirty="0" smtClean="0">
                <a:solidFill>
                  <a:srgbClr val="0070C0"/>
                </a:solidFill>
              </a:rPr>
              <a:t>If the audience is large, </a:t>
            </a:r>
            <a:r>
              <a:rPr lang="en-US" b="1" baseline="0" dirty="0" smtClean="0">
                <a:solidFill>
                  <a:srgbClr val="0070C0"/>
                </a:solidFill>
              </a:rPr>
              <a:t> have them introduce themselves to 2-3 people in the room that they don’t know – make them walk around to do this.  Provide a 3 minute time limit.   If time is an issue, have them take a few minutes to introduce themselves to the rest of their table group or to the people around them (if seated theater style).</a:t>
            </a:r>
          </a:p>
          <a:p>
            <a:pPr>
              <a:defRPr/>
            </a:pPr>
            <a:endParaRPr lang="en-US" b="1" baseline="0" dirty="0" smtClean="0">
              <a:solidFill>
                <a:srgbClr val="0070C0"/>
              </a:solidFill>
            </a:endParaRPr>
          </a:p>
          <a:p>
            <a:pPr>
              <a:defRPr/>
            </a:pPr>
            <a:r>
              <a:rPr lang="en-US" b="1" baseline="0" dirty="0" smtClean="0">
                <a:solidFill>
                  <a:srgbClr val="0070C0"/>
                </a:solidFill>
              </a:rPr>
              <a:t>Why the changes?  Just as we ask our schools to continue to improve, AdvancED continuously seeks to improve the accreditation process based on research and feedback from our schools and districts as well as to provide schools with increasingly helpful and effective resources and tools.</a:t>
            </a:r>
            <a:endParaRPr lang="en-US" b="1" dirty="0" smtClean="0">
              <a:solidFill>
                <a:srgbClr val="0070C0"/>
              </a:solidFill>
            </a:endParaRPr>
          </a:p>
          <a:p>
            <a:pPr>
              <a:defRPr/>
            </a:pPr>
            <a:endParaRPr lang="en-US" dirty="0" smtClean="0"/>
          </a:p>
          <a:p>
            <a:pPr eaLnBrk="1" hangingPunct="1">
              <a:spcBef>
                <a:spcPct val="0"/>
              </a:spcBef>
            </a:pPr>
            <a:endParaRPr lang="en-US" dirty="0"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D94AB-90AC-4854-BFAD-E59ACF781213}"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b="1" dirty="0" smtClean="0"/>
              <a:t>The New Protocol capitalizes on ...and incorporates valuable data schools  have  ….  into the accreditation process.  In addition to </a:t>
            </a:r>
            <a:r>
              <a:rPr lang="en-US" sz="1800" b="1" dirty="0" smtClean="0">
                <a:solidFill>
                  <a:schemeClr val="tx2"/>
                </a:solidFill>
              </a:rPr>
              <a:t>standards and indicators  </a:t>
            </a:r>
            <a:r>
              <a:rPr lang="en-US" sz="1800" b="1" dirty="0" smtClean="0"/>
              <a:t>- schools will share their </a:t>
            </a:r>
            <a:r>
              <a:rPr lang="en-US" sz="1800" b="1" dirty="0" smtClean="0">
                <a:solidFill>
                  <a:schemeClr val="tx2"/>
                </a:solidFill>
              </a:rPr>
              <a:t>summative student performance results  </a:t>
            </a:r>
            <a:r>
              <a:rPr lang="en-US" sz="1800" b="1" dirty="0" smtClean="0"/>
              <a:t>and </a:t>
            </a:r>
            <a:r>
              <a:rPr lang="en-US" sz="1800" b="1" dirty="0" smtClean="0">
                <a:solidFill>
                  <a:schemeClr val="tx2"/>
                </a:solidFill>
              </a:rPr>
              <a:t>perceptions of their key stakeholders </a:t>
            </a:r>
            <a:r>
              <a:rPr lang="en-US" sz="1800" b="1" dirty="0" smtClean="0"/>
              <a:t>(students, parents and staff).  </a:t>
            </a:r>
          </a:p>
          <a:p>
            <a:pPr eaLnBrk="1" hangingPunct="1">
              <a:spcBef>
                <a:spcPct val="0"/>
              </a:spcBef>
            </a:pPr>
            <a:endParaRPr lang="en-US" sz="1800" b="1" dirty="0" smtClean="0"/>
          </a:p>
          <a:p>
            <a:pPr eaLnBrk="1" hangingPunct="1">
              <a:spcBef>
                <a:spcPct val="0"/>
              </a:spcBef>
            </a:pPr>
            <a:r>
              <a:rPr lang="en-US" sz="1800" b="1" dirty="0" smtClean="0"/>
              <a:t>This will provide a </a:t>
            </a:r>
            <a:r>
              <a:rPr lang="en-US" sz="1800" b="1" dirty="0" smtClean="0">
                <a:solidFill>
                  <a:schemeClr val="tx2"/>
                </a:solidFill>
              </a:rPr>
              <a:t>richer picture of the performance </a:t>
            </a:r>
            <a:r>
              <a:rPr lang="en-US" sz="1800" b="1" dirty="0" smtClean="0"/>
              <a:t>of the school and provide a </a:t>
            </a:r>
            <a:r>
              <a:rPr lang="en-US" sz="1800" b="1" dirty="0" smtClean="0">
                <a:solidFill>
                  <a:schemeClr val="tx2"/>
                </a:solidFill>
              </a:rPr>
              <a:t>broader foundation </a:t>
            </a:r>
            <a:r>
              <a:rPr lang="en-US" sz="1800" b="1" dirty="0" smtClean="0"/>
              <a:t>from which to make meaningful decisions and take appropriate action. This will also enhance the school’s  ability/opportunity to effectively monitor, impact and demonstrate improvement.</a:t>
            </a:r>
          </a:p>
          <a:p>
            <a:pPr eaLnBrk="1" hangingPunct="1">
              <a:spcBef>
                <a:spcPct val="0"/>
              </a:spcBef>
            </a:pPr>
            <a:endParaRPr lang="en-US" dirty="0"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5FA735-D807-4DF0-9954-FD4FDBF596E4}" type="slidenum">
              <a:rPr lang="en-US" smtClean="0"/>
              <a:pPr fontAlgn="base">
                <a:spcBef>
                  <a:spcPct val="0"/>
                </a:spcBef>
                <a:spcAft>
                  <a:spcPct val="0"/>
                </a:spcAft>
                <a:defRPr/>
              </a:pPr>
              <a:t>11</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DV504_PPT_12apr20_mb-title.png"/>
          <p:cNvPicPr>
            <a:picLocks noChangeAspect="1"/>
          </p:cNvPicPr>
          <p:nvPr/>
        </p:nvPicPr>
        <p:blipFill>
          <a:blip r:embed="rId2"/>
          <a:stretch>
            <a:fillRect/>
          </a:stretch>
        </p:blipFill>
        <p:spPr>
          <a:xfrm>
            <a:off x="0" y="-26894"/>
            <a:ext cx="9144000" cy="6911788"/>
          </a:xfrm>
          <a:prstGeom prst="rect">
            <a:avLst/>
          </a:prstGeom>
        </p:spPr>
      </p:pic>
      <p:sp>
        <p:nvSpPr>
          <p:cNvPr id="2" name="Title 1"/>
          <p:cNvSpPr>
            <a:spLocks noGrp="1"/>
          </p:cNvSpPr>
          <p:nvPr>
            <p:ph type="ctrTitle"/>
          </p:nvPr>
        </p:nvSpPr>
        <p:spPr>
          <a:xfrm>
            <a:off x="685800" y="2691549"/>
            <a:ext cx="7772400" cy="1042501"/>
          </a:xfrm>
          <a:prstGeom prst="rect">
            <a:avLst/>
          </a:prstGeom>
        </p:spPr>
        <p:txBody>
          <a:bodyPr/>
          <a:lstStyle>
            <a:lvl1pPr algn="r">
              <a:defRPr b="1">
                <a:solidFill>
                  <a:srgbClr val="4F81BD"/>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057400" y="3895164"/>
            <a:ext cx="6400800" cy="1242895"/>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5991225"/>
            <a:ext cx="642260" cy="365125"/>
          </a:xfrm>
        </p:spPr>
        <p:txBody>
          <a:bodyPr/>
          <a:lstStyle>
            <a:lvl1pPr>
              <a:defRPr>
                <a:solidFill>
                  <a:schemeClr val="bg1"/>
                </a:solidFill>
              </a:defRPr>
            </a:lvl1pPr>
          </a:lstStyle>
          <a:p>
            <a:fld id="{A1A5C076-1435-4F3C-A5D5-FBC29B4E7C23}" type="datetime1">
              <a:rPr lang="en-US" smtClean="0"/>
              <a:t>10/20/2013</a:t>
            </a:fld>
            <a:endParaRPr lang="en-US" dirty="0"/>
          </a:p>
        </p:txBody>
      </p:sp>
      <p:sp>
        <p:nvSpPr>
          <p:cNvPr id="5" name="Footer Placeholder 4"/>
          <p:cNvSpPr>
            <a:spLocks noGrp="1"/>
          </p:cNvSpPr>
          <p:nvPr>
            <p:ph type="ftr" sz="quarter" idx="11"/>
          </p:nvPr>
        </p:nvSpPr>
        <p:spPr>
          <a:xfrm>
            <a:off x="457200" y="6356350"/>
            <a:ext cx="4445230" cy="365125"/>
          </a:xfrm>
        </p:spPr>
        <p:txBody>
          <a:bodyPr/>
          <a:lstStyle>
            <a:lvl1pPr algn="l">
              <a:defRPr>
                <a:solidFill>
                  <a:schemeClr val="bg1"/>
                </a:solidFill>
              </a:defRPr>
            </a:lvl1pPr>
          </a:lstStyle>
          <a:p>
            <a:r>
              <a:rPr lang="en-US" smtClean="0"/>
              <a:t>©2013 AdvancED</a:t>
            </a:r>
            <a:endParaRPr lang="en-US" dirty="0"/>
          </a:p>
        </p:txBody>
      </p:sp>
      <p:sp>
        <p:nvSpPr>
          <p:cNvPr id="6" name="Slide Number Placeholder 5"/>
          <p:cNvSpPr>
            <a:spLocks noGrp="1"/>
          </p:cNvSpPr>
          <p:nvPr>
            <p:ph type="sldNum" sz="quarter" idx="12"/>
          </p:nvPr>
        </p:nvSpPr>
        <p:spPr>
          <a:xfrm>
            <a:off x="8139568" y="6356350"/>
            <a:ext cx="637264" cy="365125"/>
          </a:xfrm>
        </p:spPr>
        <p:txBody>
          <a:bodyPr/>
          <a:lstStyle>
            <a:lvl1pPr>
              <a:defRPr>
                <a:solidFill>
                  <a:schemeClr val="bg1"/>
                </a:solidFill>
              </a:defRPr>
            </a:lvl1pPr>
          </a:lstStyle>
          <a:p>
            <a:fld id="{036D4E3C-A3D7-484B-9717-0ED91813C96A}" type="slidenum">
              <a:rPr lang="en-US" smtClean="0"/>
              <a:pPr/>
              <a:t>‹#›</a:t>
            </a:fld>
            <a:endParaRPr lang="en-US" dirty="0"/>
          </a:p>
        </p:txBody>
      </p:sp>
      <p:pic>
        <p:nvPicPr>
          <p:cNvPr id="9" name="Picture 8" descr="ADV504_PPT_12apr20_mb-title.png"/>
          <p:cNvPicPr>
            <a:picLocks noChangeAspect="1"/>
          </p:cNvPicPr>
          <p:nvPr userDrawn="1"/>
        </p:nvPicPr>
        <p:blipFill>
          <a:blip r:embed="rId2"/>
          <a:stretch>
            <a:fillRect/>
          </a:stretch>
        </p:blipFill>
        <p:spPr>
          <a:xfrm>
            <a:off x="0" y="-26894"/>
            <a:ext cx="9144000" cy="69117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Kids Banner">
    <p:spTree>
      <p:nvGrpSpPr>
        <p:cNvPr id="1" name=""/>
        <p:cNvGrpSpPr/>
        <p:nvPr/>
      </p:nvGrpSpPr>
      <p:grpSpPr>
        <a:xfrm>
          <a:off x="0" y="0"/>
          <a:ext cx="0" cy="0"/>
          <a:chOff x="0" y="0"/>
          <a:chExt cx="0" cy="0"/>
        </a:xfrm>
      </p:grpSpPr>
      <p:pic>
        <p:nvPicPr>
          <p:cNvPr id="3074" name="Picture 2" descr="C:\Users\dhurst\Desktop\AdvancEDbckgrnd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6" y="0"/>
            <a:ext cx="91451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2360" y="1773498"/>
            <a:ext cx="8229600" cy="1143000"/>
          </a:xfrm>
        </p:spPr>
        <p:txBody>
          <a:bodyPr>
            <a:normAutofit/>
          </a:bodyPr>
          <a:lstStyle>
            <a:lvl1pPr algn="l">
              <a:defRPr sz="4000" b="1">
                <a:solidFill>
                  <a:srgbClr val="18559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642938"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pPr algn="l"/>
            <a:r>
              <a:rPr lang="en-US" dirty="0" smtClean="0"/>
              <a:t>©2013 AdvancED</a:t>
            </a:r>
            <a:endParaRPr lang="en-US" dirty="0"/>
          </a:p>
        </p:txBody>
      </p:sp>
      <p:sp>
        <p:nvSpPr>
          <p:cNvPr id="5" name="Slide Number Placeholder 4"/>
          <p:cNvSpPr>
            <a:spLocks noGrp="1"/>
          </p:cNvSpPr>
          <p:nvPr>
            <p:ph type="sldNum" sz="quarter" idx="12"/>
          </p:nvPr>
        </p:nvSpPr>
        <p:spPr/>
        <p:txBody>
          <a:bodyPr/>
          <a:lstStyle/>
          <a:p>
            <a:fld id="{036D4E3C-A3D7-484B-9717-0ED91813C96A}" type="slidenum">
              <a:rPr lang="en-US" smtClean="0"/>
              <a:pPr/>
              <a:t>‹#›</a:t>
            </a:fld>
            <a:endParaRPr lang="en-US" dirty="0"/>
          </a:p>
        </p:txBody>
      </p:sp>
      <p:sp>
        <p:nvSpPr>
          <p:cNvPr id="7" name="Text Placeholder 6"/>
          <p:cNvSpPr>
            <a:spLocks noGrp="1"/>
          </p:cNvSpPr>
          <p:nvPr>
            <p:ph type="body" sz="quarter" idx="13"/>
          </p:nvPr>
        </p:nvSpPr>
        <p:spPr>
          <a:xfrm>
            <a:off x="373063" y="3006725"/>
            <a:ext cx="8229600" cy="318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221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84363"/>
            <a:ext cx="488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0"/>
            <a:ext cx="6361044" cy="977000"/>
          </a:xfrm>
          <a:prstGeom prst="rect">
            <a:avLst/>
          </a:prstGeom>
        </p:spPr>
        <p:txBody>
          <a:bodyPr/>
          <a:lstStyle>
            <a:lvl1pPr algn="l">
              <a:defRPr/>
            </a:lvl1pPr>
          </a:lstStyle>
          <a:p>
            <a:r>
              <a:rPr lang="en-US" dirty="0" smtClean="0"/>
              <a:t>Click to edit Master title style</a:t>
            </a:r>
            <a:endParaRPr lang="en-US" dirty="0"/>
          </a:p>
        </p:txBody>
      </p:sp>
      <p:pic>
        <p:nvPicPr>
          <p:cNvPr id="9" name="Picture 8" descr="teacher-79944847.jpg"/>
          <p:cNvPicPr>
            <a:picLocks noChangeAspect="1"/>
          </p:cNvPicPr>
          <p:nvPr userDrawn="1"/>
        </p:nvPicPr>
        <p:blipFill>
          <a:blip r:embed="rId2"/>
          <a:stretch>
            <a:fillRect/>
          </a:stretch>
        </p:blipFill>
        <p:spPr>
          <a:xfrm>
            <a:off x="5544690" y="1371663"/>
            <a:ext cx="3124200" cy="4521200"/>
          </a:xfrm>
          <a:prstGeom prst="rect">
            <a:avLst/>
          </a:prstGeom>
        </p:spPr>
      </p:pic>
      <p:sp>
        <p:nvSpPr>
          <p:cNvPr id="2" name="Footer Placeholder 1"/>
          <p:cNvSpPr>
            <a:spLocks noGrp="1"/>
          </p:cNvSpPr>
          <p:nvPr>
            <p:ph type="ftr" sz="quarter" idx="10"/>
          </p:nvPr>
        </p:nvSpPr>
        <p:spPr/>
        <p:txBody>
          <a:bodyPr/>
          <a:lstStyle/>
          <a:p>
            <a:r>
              <a:rPr lang="en-US" dirty="0" smtClean="0"/>
              <a:t>© 2013 AdvancED</a:t>
            </a:r>
            <a:endParaRPr lang="en-US" dirty="0"/>
          </a:p>
        </p:txBody>
      </p:sp>
      <p:sp>
        <p:nvSpPr>
          <p:cNvPr id="4" name="Slide Number Placeholder 3"/>
          <p:cNvSpPr>
            <a:spLocks noGrp="1"/>
          </p:cNvSpPr>
          <p:nvPr>
            <p:ph type="sldNum" sz="quarter" idx="11"/>
          </p:nvPr>
        </p:nvSpPr>
        <p:spPr/>
        <p:txBody>
          <a:bodyPr/>
          <a:lstStyle/>
          <a:p>
            <a:fld id="{8F608D54-66CA-4D2A-9F91-83D4A6031167}" type="slidenum">
              <a:rPr lang="en-US" smtClean="0"/>
              <a:pPr/>
              <a:t>‹#›</a:t>
            </a:fld>
            <a:endParaRPr lang="en-US" dirty="0"/>
          </a:p>
        </p:txBody>
      </p:sp>
    </p:spTree>
    <p:extLst>
      <p:ext uri="{BB962C8B-B14F-4D97-AF65-F5344CB8AC3E}">
        <p14:creationId xmlns:p14="http://schemas.microsoft.com/office/powerpoint/2010/main" val="261216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sp>
        <p:nvSpPr>
          <p:cNvPr id="2" name="Title 1"/>
          <p:cNvSpPr>
            <a:spLocks noGrp="1"/>
          </p:cNvSpPr>
          <p:nvPr>
            <p:ph type="title"/>
          </p:nvPr>
        </p:nvSpPr>
        <p:spPr>
          <a:xfrm>
            <a:off x="329937" y="263950"/>
            <a:ext cx="4496586" cy="556182"/>
          </a:xfrm>
        </p:spPr>
        <p:txBody>
          <a:bodyPr/>
          <a:lstStyle>
            <a:lvl1pPr algn="l">
              <a:defRPr sz="3200" b="1"/>
            </a:lvl1pPr>
          </a:lstStyle>
          <a:p>
            <a:r>
              <a:rPr lang="en-US" dirty="0" smtClean="0"/>
              <a:t>Click to edit Master title style</a:t>
            </a:r>
            <a:endParaRPr lang="en-US" dirty="0"/>
          </a:p>
        </p:txBody>
      </p:sp>
      <p:sp>
        <p:nvSpPr>
          <p:cNvPr id="8" name="Text Placeholder 7"/>
          <p:cNvSpPr>
            <a:spLocks noGrp="1"/>
          </p:cNvSpPr>
          <p:nvPr>
            <p:ph type="body" sz="quarter" idx="13"/>
          </p:nvPr>
        </p:nvSpPr>
        <p:spPr>
          <a:xfrm>
            <a:off x="457200" y="1254125"/>
            <a:ext cx="4368800" cy="46466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4"/>
          </p:nvPr>
        </p:nvSpPr>
        <p:spPr/>
        <p:txBody>
          <a:bodyPr/>
          <a:lstStyle/>
          <a:p>
            <a:r>
              <a:rPr lang="en-US" dirty="0" smtClean="0"/>
              <a:t>© 2013 AdvancED</a:t>
            </a:r>
            <a:endParaRPr lang="en-US" dirty="0"/>
          </a:p>
        </p:txBody>
      </p:sp>
      <p:sp>
        <p:nvSpPr>
          <p:cNvPr id="9" name="Slide Number Placeholder 8"/>
          <p:cNvSpPr>
            <a:spLocks noGrp="1"/>
          </p:cNvSpPr>
          <p:nvPr>
            <p:ph type="sldNum" sz="quarter" idx="15"/>
          </p:nvPr>
        </p:nvSpPr>
        <p:spPr/>
        <p:txBody>
          <a:bodyPr/>
          <a:lstStyle/>
          <a:p>
            <a:fld id="{8F608D54-66CA-4D2A-9F91-83D4A6031167}" type="slidenum">
              <a:rPr lang="en-US" smtClean="0"/>
              <a:pPr/>
              <a:t>‹#›</a:t>
            </a:fld>
            <a:endParaRPr lang="en-US" dirty="0"/>
          </a:p>
        </p:txBody>
      </p:sp>
    </p:spTree>
    <p:extLst>
      <p:ext uri="{BB962C8B-B14F-4D97-AF65-F5344CB8AC3E}">
        <p14:creationId xmlns:p14="http://schemas.microsoft.com/office/powerpoint/2010/main" val="4165294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63"/>
            <a:ext cx="488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914400" y="381000"/>
            <a:ext cx="7409540" cy="977000"/>
          </a:xfrm>
          <a:prstGeom prst="rect">
            <a:avLst/>
          </a:prstGeom>
        </p:spPr>
        <p:txBody>
          <a:bodyPr/>
          <a:lstStyle>
            <a:lvl1pPr algn="l">
              <a:defRPr sz="4000" b="1"/>
            </a:lvl1pPr>
          </a:lstStyle>
          <a:p>
            <a:r>
              <a:rPr lang="en-US" dirty="0" smtClean="0"/>
              <a:t>Click to edit Master title style</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t>© 2013 AdvancED </a:t>
            </a:r>
            <a:endParaRPr lang="en-US" dirty="0"/>
          </a:p>
        </p:txBody>
      </p:sp>
      <p:sp>
        <p:nvSpPr>
          <p:cNvPr id="6" name="Slide Number Placeholder 6"/>
          <p:cNvSpPr>
            <a:spLocks noGrp="1"/>
          </p:cNvSpPr>
          <p:nvPr>
            <p:ph type="sldNum" sz="quarter" idx="11"/>
          </p:nvPr>
        </p:nvSpPr>
        <p:spPr/>
        <p:txBody>
          <a:bodyPr/>
          <a:lstStyle>
            <a:lvl1pPr>
              <a:defRPr/>
            </a:lvl1pPr>
          </a:lstStyle>
          <a:p>
            <a:pPr>
              <a:defRPr/>
            </a:pPr>
            <a:fld id="{24FBA1CB-0836-4AA8-8DE8-5F258AE5B078}" type="slidenum">
              <a:rPr lang="en-US"/>
              <a:pPr>
                <a:defRPr/>
              </a:pPr>
              <a:t>‹#›</a:t>
            </a:fld>
            <a:endParaRPr lang="en-US" dirty="0"/>
          </a:p>
        </p:txBody>
      </p:sp>
    </p:spTree>
    <p:extLst>
      <p:ext uri="{BB962C8B-B14F-4D97-AF65-F5344CB8AC3E}">
        <p14:creationId xmlns:p14="http://schemas.microsoft.com/office/powerpoint/2010/main" val="722409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sp>
        <p:nvSpPr>
          <p:cNvPr id="2" name="Title 1"/>
          <p:cNvSpPr>
            <a:spLocks noGrp="1"/>
          </p:cNvSpPr>
          <p:nvPr>
            <p:ph type="title"/>
          </p:nvPr>
        </p:nvSpPr>
        <p:spPr>
          <a:xfrm>
            <a:off x="282804" y="2639504"/>
            <a:ext cx="6629400" cy="830344"/>
          </a:xfrm>
        </p:spPr>
        <p:txBody>
          <a:bodyPr/>
          <a:lstStyle>
            <a:lvl1pPr algn="l">
              <a:defRPr/>
            </a:lvl1pPr>
          </a:lstStyle>
          <a:p>
            <a:r>
              <a:rPr lang="en-US" dirty="0" smtClean="0"/>
              <a:t>Click to edit Master title style</a:t>
            </a:r>
            <a:endParaRPr lang="en-US" dirty="0"/>
          </a:p>
        </p:txBody>
      </p:sp>
      <p:sp>
        <p:nvSpPr>
          <p:cNvPr id="8" name="Text Placeholder 7"/>
          <p:cNvSpPr>
            <a:spLocks noGrp="1"/>
          </p:cNvSpPr>
          <p:nvPr>
            <p:ph type="body" sz="quarter" idx="13"/>
          </p:nvPr>
        </p:nvSpPr>
        <p:spPr>
          <a:xfrm>
            <a:off x="457200" y="3590925"/>
            <a:ext cx="8281988" cy="2347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4"/>
          </p:nvPr>
        </p:nvSpPr>
        <p:spPr/>
        <p:txBody>
          <a:bodyPr/>
          <a:lstStyle/>
          <a:p>
            <a:r>
              <a:rPr lang="en-US" dirty="0" smtClean="0"/>
              <a:t>© 2013 AdvancED</a:t>
            </a:r>
            <a:endParaRPr lang="en-US" dirty="0"/>
          </a:p>
        </p:txBody>
      </p:sp>
      <p:sp>
        <p:nvSpPr>
          <p:cNvPr id="9" name="Slide Number Placeholder 8"/>
          <p:cNvSpPr>
            <a:spLocks noGrp="1"/>
          </p:cNvSpPr>
          <p:nvPr>
            <p:ph type="sldNum" sz="quarter" idx="15"/>
          </p:nvPr>
        </p:nvSpPr>
        <p:spPr/>
        <p:txBody>
          <a:bodyPr/>
          <a:lstStyle/>
          <a:p>
            <a:fld id="{8F608D54-66CA-4D2A-9F91-83D4A6031167}" type="slidenum">
              <a:rPr lang="en-US" smtClean="0"/>
              <a:pPr/>
              <a:t>‹#›</a:t>
            </a:fld>
            <a:endParaRPr lang="en-US" dirty="0"/>
          </a:p>
        </p:txBody>
      </p:sp>
    </p:spTree>
    <p:extLst>
      <p:ext uri="{BB962C8B-B14F-4D97-AF65-F5344CB8AC3E}">
        <p14:creationId xmlns:p14="http://schemas.microsoft.com/office/powerpoint/2010/main" val="212308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r>
              <a:rPr lang="en-US" smtClean="0">
                <a:solidFill>
                  <a:prstClr val="black">
                    <a:tint val="75000"/>
                  </a:prstClr>
                </a:solidFill>
              </a:rPr>
              <a:t>© 2012 AdvancED</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36D4E3C-A3D7-484B-9717-0ED91813C96A}"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2865438" y="3798888"/>
            <a:ext cx="5326062" cy="1838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467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9460" y="685800"/>
            <a:ext cx="7587340" cy="977000"/>
          </a:xfrm>
          <a:prstGeom prst="rect">
            <a:avLst/>
          </a:prstGeo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628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C55BE7-D3ED-41D0-9F64-5D327BD22F3D}" type="datetime1">
              <a:rPr lang="en-US" smtClean="0"/>
              <a:t>10/20/2013</a:t>
            </a:fld>
            <a:endParaRPr lang="en-US"/>
          </a:p>
        </p:txBody>
      </p:sp>
      <p:sp>
        <p:nvSpPr>
          <p:cNvPr id="5" name="Footer Placeholder 4"/>
          <p:cNvSpPr>
            <a:spLocks noGrp="1"/>
          </p:cNvSpPr>
          <p:nvPr>
            <p:ph type="ftr" sz="quarter" idx="11"/>
          </p:nvPr>
        </p:nvSpPr>
        <p:spPr/>
        <p:txBody>
          <a:bodyPr/>
          <a:lstStyle/>
          <a:p>
            <a:r>
              <a:rPr lang="en-US" smtClean="0"/>
              <a:t>©2013 AdvancED</a:t>
            </a:r>
            <a:endParaRPr lang="en-US"/>
          </a:p>
        </p:txBody>
      </p:sp>
      <p:sp>
        <p:nvSpPr>
          <p:cNvPr id="6" name="Slide Number Placeholder 5"/>
          <p:cNvSpPr>
            <a:spLocks noGrp="1"/>
          </p:cNvSpPr>
          <p:nvPr>
            <p:ph type="sldNum" sz="quarter" idx="12"/>
          </p:nvPr>
        </p:nvSpPr>
        <p:spPr/>
        <p:txBody>
          <a:bodyPr/>
          <a:lstStyle/>
          <a:p>
            <a:fld id="{036D4E3C-A3D7-484B-9717-0ED91813C96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2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4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6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36585-4B9F-4D82-B8F6-18CB66764BFF}" type="datetime1">
              <a:rPr lang="en-US" smtClean="0"/>
              <a:t>10/20/2013</a:t>
            </a:fld>
            <a:endParaRPr lang="en-US"/>
          </a:p>
        </p:txBody>
      </p:sp>
      <p:sp>
        <p:nvSpPr>
          <p:cNvPr id="5" name="Footer Placeholder 4"/>
          <p:cNvSpPr>
            <a:spLocks noGrp="1"/>
          </p:cNvSpPr>
          <p:nvPr>
            <p:ph type="ftr" sz="quarter" idx="11"/>
          </p:nvPr>
        </p:nvSpPr>
        <p:spPr/>
        <p:txBody>
          <a:bodyPr/>
          <a:lstStyle/>
          <a:p>
            <a:r>
              <a:rPr lang="en-US" smtClean="0"/>
              <a:t>©2013 AdvancED</a:t>
            </a:r>
            <a:endParaRPr lang="en-US"/>
          </a:p>
        </p:txBody>
      </p:sp>
      <p:sp>
        <p:nvSpPr>
          <p:cNvPr id="6" name="Slide Number Placeholder 5"/>
          <p:cNvSpPr>
            <a:spLocks noGrp="1"/>
          </p:cNvSpPr>
          <p:nvPr>
            <p:ph type="sldNum" sz="quarter" idx="12"/>
          </p:nvPr>
        </p:nvSpPr>
        <p:spPr/>
        <p:txBody>
          <a:bodyPr/>
          <a:lstStyle/>
          <a:p>
            <a:fld id="{036D4E3C-A3D7-484B-9717-0ED91813C96A}" type="slidenum">
              <a:rPr lang="en-US" smtClean="0"/>
              <a:pPr/>
              <a:t>‹#›</a:t>
            </a:fld>
            <a:endParaRPr lang="en-US"/>
          </a:p>
        </p:txBody>
      </p:sp>
      <p:sp>
        <p:nvSpPr>
          <p:cNvPr id="7" name="Title 1"/>
          <p:cNvSpPr txBox="1">
            <a:spLocks/>
          </p:cNvSpPr>
          <p:nvPr/>
        </p:nvSpPr>
        <p:spPr bwMode="auto">
          <a:xfrm>
            <a:off x="722313" y="1929713"/>
            <a:ext cx="7549240" cy="9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F497D"/>
                </a:solidFill>
                <a:effectLst/>
                <a:uLnTx/>
                <a:uFillTx/>
                <a:latin typeface="+mj-lt"/>
                <a:ea typeface="+mj-ea"/>
                <a:cs typeface="+mj-cs"/>
              </a:rPr>
              <a:t>Click to edit Master title style</a:t>
            </a:r>
          </a:p>
        </p:txBody>
      </p:sp>
      <p:sp>
        <p:nvSpPr>
          <p:cNvPr id="8" name="Title 1"/>
          <p:cNvSpPr txBox="1">
            <a:spLocks/>
          </p:cNvSpPr>
          <p:nvPr userDrawn="1"/>
        </p:nvSpPr>
        <p:spPr bwMode="auto">
          <a:xfrm>
            <a:off x="722313" y="1929713"/>
            <a:ext cx="7549240" cy="9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F497D"/>
                </a:solidFill>
                <a:effectLst/>
                <a:uLnTx/>
                <a:uFillTx/>
                <a:latin typeface="+mj-lt"/>
                <a:ea typeface="+mj-ea"/>
                <a:cs typeface="+mj-cs"/>
              </a:rPr>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0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4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5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6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7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8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9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0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pPr/>
              <a:t>‹#›</a:t>
            </a:fld>
            <a:endParaRPr lang="en-US"/>
          </a:p>
        </p:txBody>
      </p:sp>
    </p:spTree>
    <p:extLst>
      <p:ext uri="{BB962C8B-B14F-4D97-AF65-F5344CB8AC3E}">
        <p14:creationId xmlns:p14="http://schemas.microsoft.com/office/powerpoint/2010/main" val="3501046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63"/>
            <a:ext cx="488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E9BAABA-ED1E-4FBB-8C2D-F7551547629F}" type="datetime1">
              <a:rPr lang="en-US" smtClean="0"/>
              <a:t>10/20/2013</a:t>
            </a:fld>
            <a:endParaRPr lang="en-US"/>
          </a:p>
        </p:txBody>
      </p:sp>
      <p:sp>
        <p:nvSpPr>
          <p:cNvPr id="6" name="Footer Placeholder 5"/>
          <p:cNvSpPr>
            <a:spLocks noGrp="1"/>
          </p:cNvSpPr>
          <p:nvPr>
            <p:ph type="ftr" sz="quarter" idx="11"/>
          </p:nvPr>
        </p:nvSpPr>
        <p:spPr/>
        <p:txBody>
          <a:bodyPr/>
          <a:lstStyle/>
          <a:p>
            <a:r>
              <a:rPr lang="en-US" smtClean="0"/>
              <a:t>©2013 AdvancED</a:t>
            </a:r>
            <a:endParaRPr lang="en-US"/>
          </a:p>
        </p:txBody>
      </p:sp>
      <p:sp>
        <p:nvSpPr>
          <p:cNvPr id="7" name="Slide Number Placeholder 6"/>
          <p:cNvSpPr>
            <a:spLocks noGrp="1"/>
          </p:cNvSpPr>
          <p:nvPr>
            <p:ph type="sldNum" sz="quarter" idx="12"/>
          </p:nvPr>
        </p:nvSpPr>
        <p:spPr/>
        <p:txBody>
          <a:bodyPr/>
          <a:lstStyle/>
          <a:p>
            <a:fld id="{036D4E3C-A3D7-484B-9717-0ED91813C96A}" type="slidenum">
              <a:rPr lang="en-US" smtClean="0"/>
              <a:pPr/>
              <a:t>‹#›</a:t>
            </a:fld>
            <a:endParaRPr lang="en-US"/>
          </a:p>
        </p:txBody>
      </p:sp>
      <p:sp>
        <p:nvSpPr>
          <p:cNvPr id="8" name="Title 1"/>
          <p:cNvSpPr>
            <a:spLocks noGrp="1"/>
          </p:cNvSpPr>
          <p:nvPr>
            <p:ph type="title"/>
          </p:nvPr>
        </p:nvSpPr>
        <p:spPr>
          <a:xfrm>
            <a:off x="1099460" y="610563"/>
            <a:ext cx="7409540" cy="977000"/>
          </a:xfrm>
          <a:prstGeom prst="rect">
            <a:avLst/>
          </a:prstGeom>
        </p:spPr>
        <p:txBody>
          <a:bodyPr/>
          <a:lstStyle>
            <a:lvl1pPr algn="l">
              <a:defRPr/>
            </a:lvl1pPr>
          </a:lstStyle>
          <a:p>
            <a:r>
              <a:rPr lang="en-US" dirty="0" smtClean="0"/>
              <a:t>Click to edit Master title style</a:t>
            </a:r>
            <a:endParaRPr lang="en-US" dirty="0"/>
          </a:p>
        </p:txBody>
      </p:sp>
      <p:pic>
        <p:nvPicPr>
          <p:cNvPr id="9" name="Picture 8" descr="teacher-79944847.jpg"/>
          <p:cNvPicPr>
            <a:picLocks noChangeAspect="1"/>
          </p:cNvPicPr>
          <p:nvPr userDrawn="1"/>
        </p:nvPicPr>
        <p:blipFill>
          <a:blip r:embed="rId2"/>
          <a:stretch>
            <a:fillRect/>
          </a:stretch>
        </p:blipFill>
        <p:spPr>
          <a:xfrm>
            <a:off x="5544690" y="1587563"/>
            <a:ext cx="3124200" cy="45212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63"/>
            <a:ext cx="488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9BAABA-ED1E-4FBB-8C2D-F7551547629F}" type="datetime1">
              <a:rPr lang="en-US" smtClean="0"/>
              <a:t>10/20/2013</a:t>
            </a:fld>
            <a:endParaRPr lang="en-US"/>
          </a:p>
        </p:txBody>
      </p:sp>
      <p:sp>
        <p:nvSpPr>
          <p:cNvPr id="6" name="Footer Placeholder 5"/>
          <p:cNvSpPr>
            <a:spLocks noGrp="1"/>
          </p:cNvSpPr>
          <p:nvPr>
            <p:ph type="ftr" sz="quarter" idx="11"/>
          </p:nvPr>
        </p:nvSpPr>
        <p:spPr/>
        <p:txBody>
          <a:bodyPr/>
          <a:lstStyle/>
          <a:p>
            <a:r>
              <a:rPr lang="en-US" smtClean="0"/>
              <a:t>©2013 AdvancED</a:t>
            </a:r>
            <a:endParaRPr lang="en-US"/>
          </a:p>
        </p:txBody>
      </p:sp>
      <p:sp>
        <p:nvSpPr>
          <p:cNvPr id="7" name="Slide Number Placeholder 6"/>
          <p:cNvSpPr>
            <a:spLocks noGrp="1"/>
          </p:cNvSpPr>
          <p:nvPr>
            <p:ph type="sldNum" sz="quarter" idx="12"/>
          </p:nvPr>
        </p:nvSpPr>
        <p:spPr/>
        <p:txBody>
          <a:bodyPr/>
          <a:lstStyle/>
          <a:p>
            <a:fld id="{036D4E3C-A3D7-484B-9717-0ED91813C96A}" type="slidenum">
              <a:rPr lang="en-US" smtClean="0"/>
              <a:pPr/>
              <a:t>‹#›</a:t>
            </a:fld>
            <a:endParaRPr lang="en-US"/>
          </a:p>
        </p:txBody>
      </p:sp>
      <p:sp>
        <p:nvSpPr>
          <p:cNvPr id="8" name="Title 1"/>
          <p:cNvSpPr>
            <a:spLocks noGrp="1"/>
          </p:cNvSpPr>
          <p:nvPr>
            <p:ph type="title"/>
          </p:nvPr>
        </p:nvSpPr>
        <p:spPr>
          <a:xfrm>
            <a:off x="1099460" y="610563"/>
            <a:ext cx="7409540" cy="977000"/>
          </a:xfrm>
          <a:prstGeom prst="rect">
            <a:avLst/>
          </a:prstGeom>
        </p:spPr>
        <p:txBody>
          <a:bodyPr/>
          <a:lstStyle>
            <a:lvl1pPr algn="l">
              <a:defRPr/>
            </a:lvl1pPr>
          </a:lstStyle>
          <a:p>
            <a:r>
              <a:rPr lang="en-US" smtClean="0"/>
              <a:t>Click to edit Master title style</a:t>
            </a:r>
            <a:endParaRPr lang="en-US" dirty="0"/>
          </a:p>
        </p:txBody>
      </p:sp>
      <p:pic>
        <p:nvPicPr>
          <p:cNvPr id="9" name="Picture 8" descr="teacher-79944847.jpg"/>
          <p:cNvPicPr>
            <a:picLocks noChangeAspect="1"/>
          </p:cNvPicPr>
          <p:nvPr/>
        </p:nvPicPr>
        <p:blipFill>
          <a:blip r:embed="rId2"/>
          <a:stretch>
            <a:fillRect/>
          </a:stretch>
        </p:blipFill>
        <p:spPr>
          <a:xfrm>
            <a:off x="5544690" y="1587563"/>
            <a:ext cx="3124200" cy="4521200"/>
          </a:xfrm>
          <a:prstGeom prst="rect">
            <a:avLst/>
          </a:prstGeom>
        </p:spPr>
      </p:pic>
      <p:pic>
        <p:nvPicPr>
          <p:cNvPr id="10" name="Picture 9" descr="teacher-79944847.jpg"/>
          <p:cNvPicPr>
            <a:picLocks noChangeAspect="1"/>
          </p:cNvPicPr>
          <p:nvPr userDrawn="1"/>
        </p:nvPicPr>
        <p:blipFill>
          <a:blip r:embed="rId2"/>
          <a:stretch>
            <a:fillRect/>
          </a:stretch>
        </p:blipFill>
        <p:spPr>
          <a:xfrm>
            <a:off x="5544690" y="1587563"/>
            <a:ext cx="3124200" cy="45212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634AE1-F58D-4D50-B9BF-2F8940EFCDE6}" type="datetime1">
              <a:rPr lang="en-US" smtClean="0"/>
              <a:t>10/20/2013</a:t>
            </a:fld>
            <a:endParaRPr lang="en-US"/>
          </a:p>
        </p:txBody>
      </p:sp>
      <p:sp>
        <p:nvSpPr>
          <p:cNvPr id="4" name="Footer Placeholder 3"/>
          <p:cNvSpPr>
            <a:spLocks noGrp="1"/>
          </p:cNvSpPr>
          <p:nvPr>
            <p:ph type="ftr" sz="quarter" idx="11"/>
          </p:nvPr>
        </p:nvSpPr>
        <p:spPr/>
        <p:txBody>
          <a:bodyPr/>
          <a:lstStyle/>
          <a:p>
            <a:r>
              <a:rPr lang="en-US" smtClean="0"/>
              <a:t>©2013 AdvancED</a:t>
            </a:r>
            <a:endParaRPr lang="en-US"/>
          </a:p>
        </p:txBody>
      </p:sp>
      <p:sp>
        <p:nvSpPr>
          <p:cNvPr id="5" name="Slide Number Placeholder 4"/>
          <p:cNvSpPr>
            <a:spLocks noGrp="1"/>
          </p:cNvSpPr>
          <p:nvPr>
            <p:ph type="sldNum" sz="quarter" idx="12"/>
          </p:nvPr>
        </p:nvSpPr>
        <p:spPr/>
        <p:txBody>
          <a:bodyPr/>
          <a:lstStyle/>
          <a:p>
            <a:fld id="{036D4E3C-A3D7-484B-9717-0ED91813C96A}" type="slidenum">
              <a:rPr lang="en-US" smtClean="0"/>
              <a:pPr/>
              <a:t>‹#›</a:t>
            </a:fld>
            <a:endParaRPr lang="en-US"/>
          </a:p>
        </p:txBody>
      </p:sp>
      <p:sp>
        <p:nvSpPr>
          <p:cNvPr id="6" name="Title 1"/>
          <p:cNvSpPr>
            <a:spLocks noGrp="1"/>
          </p:cNvSpPr>
          <p:nvPr>
            <p:ph type="title"/>
          </p:nvPr>
        </p:nvSpPr>
        <p:spPr>
          <a:xfrm>
            <a:off x="1099460" y="685800"/>
            <a:ext cx="7473040" cy="977000"/>
          </a:xfrm>
          <a:prstGeom prst="rect">
            <a:avLst/>
          </a:prstGeom>
        </p:spPr>
        <p:txBody>
          <a:bodyPr/>
          <a:lstStyle>
            <a:lvl1pPr algn="l">
              <a:defRPr/>
            </a:lvl1pPr>
          </a:lstStyle>
          <a:p>
            <a:r>
              <a:rPr lang="en-US" dirty="0" smtClean="0"/>
              <a:t>Click to edit Master title style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8FF51-6D2E-42C3-85C0-E2BCDCD0C264}" type="datetime1">
              <a:rPr lang="en-US" smtClean="0"/>
              <a:t>10/20/2013</a:t>
            </a:fld>
            <a:endParaRPr lang="en-US"/>
          </a:p>
        </p:txBody>
      </p:sp>
      <p:sp>
        <p:nvSpPr>
          <p:cNvPr id="3" name="Footer Placeholder 2"/>
          <p:cNvSpPr>
            <a:spLocks noGrp="1"/>
          </p:cNvSpPr>
          <p:nvPr>
            <p:ph type="ftr" sz="quarter" idx="11"/>
          </p:nvPr>
        </p:nvSpPr>
        <p:spPr/>
        <p:txBody>
          <a:bodyPr/>
          <a:lstStyle/>
          <a:p>
            <a:r>
              <a:rPr lang="en-US" smtClean="0"/>
              <a:t>©2013 AdvancED</a:t>
            </a:r>
            <a:endParaRPr lang="en-US"/>
          </a:p>
        </p:txBody>
      </p:sp>
      <p:sp>
        <p:nvSpPr>
          <p:cNvPr id="4" name="Slide Number Placeholder 3"/>
          <p:cNvSpPr>
            <a:spLocks noGrp="1"/>
          </p:cNvSpPr>
          <p:nvPr>
            <p:ph type="sldNum" sz="quarter" idx="12"/>
          </p:nvPr>
        </p:nvSpPr>
        <p:spPr/>
        <p:txBody>
          <a:bodyPr/>
          <a:lstStyle/>
          <a:p>
            <a:fld id="{036D4E3C-A3D7-484B-9717-0ED91813C96A}" type="slidenum">
              <a:rPr lang="en-US" smtClean="0"/>
              <a:pPr/>
              <a:t>‹#›</a:t>
            </a:fld>
            <a:endParaRPr lang="en-US"/>
          </a:p>
        </p:txBody>
      </p:sp>
      <p:sp>
        <p:nvSpPr>
          <p:cNvPr id="5" name="Title 1"/>
          <p:cNvSpPr>
            <a:spLocks noGrp="1"/>
          </p:cNvSpPr>
          <p:nvPr>
            <p:ph type="title"/>
          </p:nvPr>
        </p:nvSpPr>
        <p:spPr>
          <a:xfrm>
            <a:off x="1365754" y="660400"/>
            <a:ext cx="7168645" cy="977000"/>
          </a:xfrm>
          <a:prstGeom prst="rect">
            <a:avLst/>
          </a:prstGeom>
        </p:spPr>
        <p:txBody>
          <a:bodyPr/>
          <a:lstStyle>
            <a:lvl1pPr algn="l">
              <a:defRPr/>
            </a:lvl1pPr>
          </a:lstStyle>
          <a:p>
            <a:r>
              <a:rPr lang="en-US" dirty="0" smtClean="0"/>
              <a:t>Click to edit Master title style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41500"/>
            <a:ext cx="5111750" cy="4284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841500"/>
            <a:ext cx="3008313" cy="42846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5C9E1-01AF-4913-ABDA-6FF451AA34DD}" type="datetime1">
              <a:rPr lang="en-US" smtClean="0"/>
              <a:t>10/20/2013</a:t>
            </a:fld>
            <a:endParaRPr lang="en-US"/>
          </a:p>
        </p:txBody>
      </p:sp>
      <p:sp>
        <p:nvSpPr>
          <p:cNvPr id="6" name="Footer Placeholder 5"/>
          <p:cNvSpPr>
            <a:spLocks noGrp="1"/>
          </p:cNvSpPr>
          <p:nvPr>
            <p:ph type="ftr" sz="quarter" idx="11"/>
          </p:nvPr>
        </p:nvSpPr>
        <p:spPr/>
        <p:txBody>
          <a:bodyPr/>
          <a:lstStyle/>
          <a:p>
            <a:r>
              <a:rPr lang="en-US" smtClean="0"/>
              <a:t>©2013 AdvancED</a:t>
            </a:r>
            <a:endParaRPr lang="en-US"/>
          </a:p>
        </p:txBody>
      </p:sp>
      <p:sp>
        <p:nvSpPr>
          <p:cNvPr id="7" name="Slide Number Placeholder 6"/>
          <p:cNvSpPr>
            <a:spLocks noGrp="1"/>
          </p:cNvSpPr>
          <p:nvPr>
            <p:ph type="sldNum" sz="quarter" idx="12"/>
          </p:nvPr>
        </p:nvSpPr>
        <p:spPr/>
        <p:txBody>
          <a:bodyPr/>
          <a:lstStyle/>
          <a:p>
            <a:fld id="{036D4E3C-A3D7-484B-9717-0ED91813C96A}" type="slidenum">
              <a:rPr lang="en-US" smtClean="0"/>
              <a:pPr/>
              <a:t>‹#›</a:t>
            </a:fld>
            <a:endParaRPr lang="en-US"/>
          </a:p>
        </p:txBody>
      </p:sp>
      <p:sp>
        <p:nvSpPr>
          <p:cNvPr id="8" name="Title 1"/>
          <p:cNvSpPr>
            <a:spLocks noGrp="1"/>
          </p:cNvSpPr>
          <p:nvPr>
            <p:ph type="title"/>
          </p:nvPr>
        </p:nvSpPr>
        <p:spPr>
          <a:xfrm>
            <a:off x="1099460" y="685800"/>
            <a:ext cx="7587340" cy="977000"/>
          </a:xfrm>
          <a:prstGeom prst="rect">
            <a:avLst/>
          </a:prstGeom>
        </p:spPr>
        <p:txBody>
          <a:bodyPr/>
          <a:lstStyle>
            <a:lvl1pPr algn="l">
              <a:defRPr/>
            </a:lvl1pPr>
          </a:lstStyle>
          <a:p>
            <a:r>
              <a:rPr lang="en-US" dirty="0" smtClean="0"/>
              <a:t>Click to edit Master title style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40300" y="2070101"/>
            <a:ext cx="3797300" cy="402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2070100"/>
            <a:ext cx="4140200" cy="4023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A58539-BB23-4C43-975A-A7FE77B22BD3}" type="datetime1">
              <a:rPr lang="en-US" smtClean="0"/>
              <a:t>10/20/2013</a:t>
            </a:fld>
            <a:endParaRPr lang="en-US"/>
          </a:p>
        </p:txBody>
      </p:sp>
      <p:sp>
        <p:nvSpPr>
          <p:cNvPr id="6" name="Footer Placeholder 5"/>
          <p:cNvSpPr>
            <a:spLocks noGrp="1"/>
          </p:cNvSpPr>
          <p:nvPr>
            <p:ph type="ftr" sz="quarter" idx="11"/>
          </p:nvPr>
        </p:nvSpPr>
        <p:spPr/>
        <p:txBody>
          <a:bodyPr/>
          <a:lstStyle/>
          <a:p>
            <a:r>
              <a:rPr lang="en-US" smtClean="0"/>
              <a:t>©2013 AdvancED</a:t>
            </a:r>
            <a:endParaRPr lang="en-US"/>
          </a:p>
        </p:txBody>
      </p:sp>
      <p:sp>
        <p:nvSpPr>
          <p:cNvPr id="7" name="Slide Number Placeholder 6"/>
          <p:cNvSpPr>
            <a:spLocks noGrp="1"/>
          </p:cNvSpPr>
          <p:nvPr>
            <p:ph type="sldNum" sz="quarter" idx="12"/>
          </p:nvPr>
        </p:nvSpPr>
        <p:spPr/>
        <p:txBody>
          <a:bodyPr/>
          <a:lstStyle/>
          <a:p>
            <a:fld id="{036D4E3C-A3D7-484B-9717-0ED91813C96A}" type="slidenum">
              <a:rPr lang="en-US" smtClean="0"/>
              <a:pPr/>
              <a:t>‹#›</a:t>
            </a:fld>
            <a:endParaRPr lang="en-US"/>
          </a:p>
        </p:txBody>
      </p:sp>
      <p:sp>
        <p:nvSpPr>
          <p:cNvPr id="8" name="Title 1"/>
          <p:cNvSpPr>
            <a:spLocks noGrp="1"/>
          </p:cNvSpPr>
          <p:nvPr>
            <p:ph type="title"/>
          </p:nvPr>
        </p:nvSpPr>
        <p:spPr>
          <a:xfrm>
            <a:off x="1416878" y="685800"/>
            <a:ext cx="7320722" cy="977000"/>
          </a:xfrm>
          <a:prstGeom prst="rect">
            <a:avLst/>
          </a:prstGeom>
        </p:spPr>
        <p:txBody>
          <a:bodyPr/>
          <a:lstStyle>
            <a:lvl1pPr algn="l">
              <a:defRPr/>
            </a:lvl1pPr>
          </a:lstStyle>
          <a:p>
            <a:r>
              <a:rPr lang="en-US" dirty="0" smtClean="0"/>
              <a:t>Click to edit Master title style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5" name="Title 1"/>
          <p:cNvSpPr>
            <a:spLocks noGrp="1"/>
          </p:cNvSpPr>
          <p:nvPr>
            <p:ph type="title"/>
          </p:nvPr>
        </p:nvSpPr>
        <p:spPr>
          <a:xfrm>
            <a:off x="1365754" y="0"/>
            <a:ext cx="7168645" cy="977000"/>
          </a:xfrm>
          <a:prstGeom prst="rect">
            <a:avLst/>
          </a:prstGeom>
        </p:spPr>
        <p:txBody>
          <a:bodyPr/>
          <a:lstStyle>
            <a:lvl1pPr algn="l">
              <a:defRPr sz="3600"/>
            </a:lvl1pPr>
          </a:lstStyle>
          <a:p>
            <a:r>
              <a:rPr lang="en-US" dirty="0" smtClean="0"/>
              <a:t>Click to edit Master title style</a:t>
            </a:r>
            <a:endParaRPr lang="en-US" dirty="0"/>
          </a:p>
        </p:txBody>
      </p:sp>
      <p:sp>
        <p:nvSpPr>
          <p:cNvPr id="6" name="Footer Placeholder 5"/>
          <p:cNvSpPr>
            <a:spLocks noGrp="1"/>
          </p:cNvSpPr>
          <p:nvPr>
            <p:ph type="ftr" sz="quarter" idx="10"/>
          </p:nvPr>
        </p:nvSpPr>
        <p:spPr/>
        <p:txBody>
          <a:bodyPr/>
          <a:lstStyle/>
          <a:p>
            <a:r>
              <a:rPr lang="en-US" dirty="0" smtClean="0"/>
              <a:t>© 2013 AdvancED</a:t>
            </a:r>
            <a:endParaRPr lang="en-US" dirty="0"/>
          </a:p>
        </p:txBody>
      </p:sp>
      <p:sp>
        <p:nvSpPr>
          <p:cNvPr id="7" name="Slide Number Placeholder 6"/>
          <p:cNvSpPr>
            <a:spLocks noGrp="1"/>
          </p:cNvSpPr>
          <p:nvPr>
            <p:ph type="sldNum" sz="quarter" idx="11"/>
          </p:nvPr>
        </p:nvSpPr>
        <p:spPr/>
        <p:txBody>
          <a:bodyPr/>
          <a:lstStyle/>
          <a:p>
            <a:fld id="{8F608D54-66CA-4D2A-9F91-83D4A6031167}" type="slidenum">
              <a:rPr lang="en-US" smtClean="0"/>
              <a:pPr/>
              <a:t>‹#›</a:t>
            </a:fld>
            <a:endParaRPr lang="en-US" dirty="0"/>
          </a:p>
        </p:txBody>
      </p:sp>
    </p:spTree>
    <p:extLst>
      <p:ext uri="{BB962C8B-B14F-4D97-AF65-F5344CB8AC3E}">
        <p14:creationId xmlns:p14="http://schemas.microsoft.com/office/powerpoint/2010/main" val="23816176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prstClr val="white">
                    <a:lumMod val="50000"/>
                  </a:prstClr>
                </a:solidFill>
              </a:rPr>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2999963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prstClr val="white">
                    <a:lumMod val="50000"/>
                  </a:prstClr>
                </a:solidFill>
              </a:rPr>
              <a:t>© AdvancED 2012</a:t>
            </a:r>
          </a:p>
        </p:txBody>
      </p:sp>
      <p:sp>
        <p:nvSpPr>
          <p:cNvPr id="3" name="Slide Number Placeholder 2"/>
          <p:cNvSpPr>
            <a:spLocks noGrp="1"/>
          </p:cNvSpPr>
          <p:nvPr>
            <p:ph type="sldNum" sz="quarter" idx="11"/>
          </p:nvPr>
        </p:nvSpPr>
        <p:spPr/>
        <p:txBody>
          <a:bodyPr/>
          <a:lstStyle>
            <a:lvl1pPr>
              <a:defRPr/>
            </a:lvl1pPr>
          </a:lstStyle>
          <a:p>
            <a:fld id="{E339EB2B-A9EC-5B4F-8C57-FCBE31841504}" type="slidenum">
              <a:rPr lang="en-US">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148084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99460" y="736600"/>
            <a:ext cx="7346040" cy="977900"/>
          </a:xfrm>
          <a:prstGeom prst="rect">
            <a:avLst/>
          </a:prstGeom>
        </p:spPr>
        <p:txBody>
          <a:bodyPr/>
          <a:lstStyle>
            <a:lvl1pPr algn="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7383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12999"/>
            <a:ext cx="4040188" cy="3713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383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12999"/>
            <a:ext cx="4041775" cy="371316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33BEF0-8BE6-4B1F-B8BA-1C75567437E9}" type="datetime1">
              <a:rPr lang="en-US" smtClean="0"/>
              <a:t>10/20/2013</a:t>
            </a:fld>
            <a:endParaRPr lang="en-US"/>
          </a:p>
        </p:txBody>
      </p:sp>
      <p:sp>
        <p:nvSpPr>
          <p:cNvPr id="8" name="Footer Placeholder 7"/>
          <p:cNvSpPr>
            <a:spLocks noGrp="1"/>
          </p:cNvSpPr>
          <p:nvPr>
            <p:ph type="ftr" sz="quarter" idx="11"/>
          </p:nvPr>
        </p:nvSpPr>
        <p:spPr/>
        <p:txBody>
          <a:bodyPr/>
          <a:lstStyle/>
          <a:p>
            <a:r>
              <a:rPr lang="en-US" smtClean="0"/>
              <a:t>©2013 AdvancED</a:t>
            </a:r>
            <a:endParaRPr lang="en-US"/>
          </a:p>
        </p:txBody>
      </p:sp>
      <p:sp>
        <p:nvSpPr>
          <p:cNvPr id="9" name="Slide Number Placeholder 8"/>
          <p:cNvSpPr>
            <a:spLocks noGrp="1"/>
          </p:cNvSpPr>
          <p:nvPr>
            <p:ph type="sldNum" sz="quarter" idx="12"/>
          </p:nvPr>
        </p:nvSpPr>
        <p:spPr/>
        <p:txBody>
          <a:bodyPr/>
          <a:lstStyle/>
          <a:p>
            <a:fld id="{036D4E3C-A3D7-484B-9717-0ED91813C9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634AE1-F58D-4D50-B9BF-2F8940EFCDE6}" type="datetime1">
              <a:rPr lang="en-US" smtClean="0"/>
              <a:t>10/20/2013</a:t>
            </a:fld>
            <a:endParaRPr lang="en-US"/>
          </a:p>
        </p:txBody>
      </p:sp>
      <p:sp>
        <p:nvSpPr>
          <p:cNvPr id="4" name="Footer Placeholder 3"/>
          <p:cNvSpPr>
            <a:spLocks noGrp="1"/>
          </p:cNvSpPr>
          <p:nvPr>
            <p:ph type="ftr" sz="quarter" idx="11"/>
          </p:nvPr>
        </p:nvSpPr>
        <p:spPr/>
        <p:txBody>
          <a:bodyPr/>
          <a:lstStyle/>
          <a:p>
            <a:r>
              <a:rPr lang="en-US" smtClean="0"/>
              <a:t>©2013 AdvancED</a:t>
            </a:r>
            <a:endParaRPr lang="en-US"/>
          </a:p>
        </p:txBody>
      </p:sp>
      <p:sp>
        <p:nvSpPr>
          <p:cNvPr id="5" name="Slide Number Placeholder 4"/>
          <p:cNvSpPr>
            <a:spLocks noGrp="1"/>
          </p:cNvSpPr>
          <p:nvPr>
            <p:ph type="sldNum" sz="quarter" idx="12"/>
          </p:nvPr>
        </p:nvSpPr>
        <p:spPr/>
        <p:txBody>
          <a:bodyPr/>
          <a:lstStyle/>
          <a:p>
            <a:fld id="{036D4E3C-A3D7-484B-9717-0ED91813C96A}" type="slidenum">
              <a:rPr lang="en-US" smtClean="0"/>
              <a:pPr/>
              <a:t>‹#›</a:t>
            </a:fld>
            <a:endParaRPr lang="en-US"/>
          </a:p>
        </p:txBody>
      </p:sp>
      <p:sp>
        <p:nvSpPr>
          <p:cNvPr id="6" name="Title 1"/>
          <p:cNvSpPr>
            <a:spLocks noGrp="1"/>
          </p:cNvSpPr>
          <p:nvPr>
            <p:ph type="title"/>
          </p:nvPr>
        </p:nvSpPr>
        <p:spPr>
          <a:xfrm>
            <a:off x="1099460" y="685800"/>
            <a:ext cx="7473040" cy="977000"/>
          </a:xfrm>
          <a:prstGeom prst="rect">
            <a:avLst/>
          </a:prstGeom>
        </p:spPr>
        <p:txBody>
          <a:bodyPr/>
          <a:lstStyle>
            <a:lvl1pPr algn="l">
              <a:defRPr/>
            </a:lvl1p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8FF51-6D2E-42C3-85C0-E2BCDCD0C264}" type="datetime1">
              <a:rPr lang="en-US" smtClean="0"/>
              <a:t>10/20/2013</a:t>
            </a:fld>
            <a:endParaRPr lang="en-US"/>
          </a:p>
        </p:txBody>
      </p:sp>
      <p:sp>
        <p:nvSpPr>
          <p:cNvPr id="3" name="Footer Placeholder 2"/>
          <p:cNvSpPr>
            <a:spLocks noGrp="1"/>
          </p:cNvSpPr>
          <p:nvPr>
            <p:ph type="ftr" sz="quarter" idx="11"/>
          </p:nvPr>
        </p:nvSpPr>
        <p:spPr/>
        <p:txBody>
          <a:bodyPr/>
          <a:lstStyle/>
          <a:p>
            <a:r>
              <a:rPr lang="en-US" smtClean="0"/>
              <a:t>©2013 AdvancED</a:t>
            </a:r>
            <a:endParaRPr lang="en-US"/>
          </a:p>
        </p:txBody>
      </p:sp>
      <p:sp>
        <p:nvSpPr>
          <p:cNvPr id="4" name="Slide Number Placeholder 3"/>
          <p:cNvSpPr>
            <a:spLocks noGrp="1"/>
          </p:cNvSpPr>
          <p:nvPr>
            <p:ph type="sldNum" sz="quarter" idx="12"/>
          </p:nvPr>
        </p:nvSpPr>
        <p:spPr/>
        <p:txBody>
          <a:bodyPr/>
          <a:lstStyle/>
          <a:p>
            <a:fld id="{036D4E3C-A3D7-484B-9717-0ED91813C96A}" type="slidenum">
              <a:rPr lang="en-US" smtClean="0"/>
              <a:pPr/>
              <a:t>‹#›</a:t>
            </a:fld>
            <a:endParaRPr lang="en-US"/>
          </a:p>
        </p:txBody>
      </p:sp>
      <p:sp>
        <p:nvSpPr>
          <p:cNvPr id="5" name="Title 1"/>
          <p:cNvSpPr>
            <a:spLocks noGrp="1"/>
          </p:cNvSpPr>
          <p:nvPr>
            <p:ph type="title"/>
          </p:nvPr>
        </p:nvSpPr>
        <p:spPr>
          <a:xfrm>
            <a:off x="1365754" y="660400"/>
            <a:ext cx="7168645" cy="977000"/>
          </a:xfrm>
          <a:prstGeom prst="rect">
            <a:avLst/>
          </a:prstGeom>
        </p:spPr>
        <p:txBody>
          <a:bodyPr/>
          <a:lstStyle>
            <a:lvl1pPr algn="l">
              <a:defRPr/>
            </a:lvl1pPr>
          </a:lstStyle>
          <a:p>
            <a:r>
              <a:rPr lang="en-US"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41500"/>
            <a:ext cx="5111750" cy="4284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841500"/>
            <a:ext cx="3008313" cy="42846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5C9E1-01AF-4913-ABDA-6FF451AA34DD}" type="datetime1">
              <a:rPr lang="en-US" smtClean="0"/>
              <a:t>10/20/2013</a:t>
            </a:fld>
            <a:endParaRPr lang="en-US"/>
          </a:p>
        </p:txBody>
      </p:sp>
      <p:sp>
        <p:nvSpPr>
          <p:cNvPr id="6" name="Footer Placeholder 5"/>
          <p:cNvSpPr>
            <a:spLocks noGrp="1"/>
          </p:cNvSpPr>
          <p:nvPr>
            <p:ph type="ftr" sz="quarter" idx="11"/>
          </p:nvPr>
        </p:nvSpPr>
        <p:spPr/>
        <p:txBody>
          <a:bodyPr/>
          <a:lstStyle/>
          <a:p>
            <a:r>
              <a:rPr lang="en-US" smtClean="0"/>
              <a:t>©2013 AdvancED</a:t>
            </a:r>
            <a:endParaRPr lang="en-US"/>
          </a:p>
        </p:txBody>
      </p:sp>
      <p:sp>
        <p:nvSpPr>
          <p:cNvPr id="7" name="Slide Number Placeholder 6"/>
          <p:cNvSpPr>
            <a:spLocks noGrp="1"/>
          </p:cNvSpPr>
          <p:nvPr>
            <p:ph type="sldNum" sz="quarter" idx="12"/>
          </p:nvPr>
        </p:nvSpPr>
        <p:spPr/>
        <p:txBody>
          <a:bodyPr/>
          <a:lstStyle/>
          <a:p>
            <a:fld id="{036D4E3C-A3D7-484B-9717-0ED91813C96A}" type="slidenum">
              <a:rPr lang="en-US" smtClean="0"/>
              <a:pPr/>
              <a:t>‹#›</a:t>
            </a:fld>
            <a:endParaRPr lang="en-US"/>
          </a:p>
        </p:txBody>
      </p:sp>
      <p:sp>
        <p:nvSpPr>
          <p:cNvPr id="8" name="Title 1"/>
          <p:cNvSpPr>
            <a:spLocks noGrp="1"/>
          </p:cNvSpPr>
          <p:nvPr>
            <p:ph type="title"/>
          </p:nvPr>
        </p:nvSpPr>
        <p:spPr>
          <a:xfrm>
            <a:off x="1099460" y="685800"/>
            <a:ext cx="7587340" cy="977000"/>
          </a:xfrm>
          <a:prstGeom prst="rect">
            <a:avLst/>
          </a:prstGeom>
        </p:spPr>
        <p:txBody>
          <a:bodyPr/>
          <a:lstStyle>
            <a:lvl1pPr algn="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40300" y="2070101"/>
            <a:ext cx="3797300" cy="402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2070100"/>
            <a:ext cx="4140200" cy="4023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A58539-BB23-4C43-975A-A7FE77B22BD3}" type="datetime1">
              <a:rPr lang="en-US" smtClean="0"/>
              <a:t>10/20/2013</a:t>
            </a:fld>
            <a:endParaRPr lang="en-US"/>
          </a:p>
        </p:txBody>
      </p:sp>
      <p:sp>
        <p:nvSpPr>
          <p:cNvPr id="6" name="Footer Placeholder 5"/>
          <p:cNvSpPr>
            <a:spLocks noGrp="1"/>
          </p:cNvSpPr>
          <p:nvPr>
            <p:ph type="ftr" sz="quarter" idx="11"/>
          </p:nvPr>
        </p:nvSpPr>
        <p:spPr/>
        <p:txBody>
          <a:bodyPr/>
          <a:lstStyle/>
          <a:p>
            <a:r>
              <a:rPr lang="en-US" smtClean="0"/>
              <a:t>©2013 AdvancED</a:t>
            </a:r>
            <a:endParaRPr lang="en-US"/>
          </a:p>
        </p:txBody>
      </p:sp>
      <p:sp>
        <p:nvSpPr>
          <p:cNvPr id="7" name="Slide Number Placeholder 6"/>
          <p:cNvSpPr>
            <a:spLocks noGrp="1"/>
          </p:cNvSpPr>
          <p:nvPr>
            <p:ph type="sldNum" sz="quarter" idx="12"/>
          </p:nvPr>
        </p:nvSpPr>
        <p:spPr/>
        <p:txBody>
          <a:bodyPr/>
          <a:lstStyle/>
          <a:p>
            <a:fld id="{036D4E3C-A3D7-484B-9717-0ED91813C96A}" type="slidenum">
              <a:rPr lang="en-US" smtClean="0"/>
              <a:pPr/>
              <a:t>‹#›</a:t>
            </a:fld>
            <a:endParaRPr lang="en-US"/>
          </a:p>
        </p:txBody>
      </p:sp>
      <p:sp>
        <p:nvSpPr>
          <p:cNvPr id="8" name="Title 1"/>
          <p:cNvSpPr>
            <a:spLocks noGrp="1"/>
          </p:cNvSpPr>
          <p:nvPr>
            <p:ph type="title"/>
          </p:nvPr>
        </p:nvSpPr>
        <p:spPr>
          <a:xfrm>
            <a:off x="1416878" y="685800"/>
            <a:ext cx="7320722" cy="977000"/>
          </a:xfrm>
          <a:prstGeom prst="rect">
            <a:avLst/>
          </a:prstGeom>
        </p:spPr>
        <p:txBody>
          <a:bodyPr/>
          <a:lstStyle>
            <a:lvl1pPr algn="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303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642260" cy="365125"/>
          </a:xfrm>
          <a:prstGeom prst="rect">
            <a:avLst/>
          </a:prstGeom>
        </p:spPr>
        <p:txBody>
          <a:bodyPr vert="horz" lIns="91440" tIns="45720" rIns="91440" bIns="45720" rtlCol="0" anchor="ctr"/>
          <a:lstStyle>
            <a:lvl1pPr algn="l">
              <a:defRPr sz="1000">
                <a:solidFill>
                  <a:srgbClr val="FFFFFF"/>
                </a:solidFill>
              </a:defRPr>
            </a:lvl1pPr>
          </a:lstStyle>
          <a:p>
            <a:fld id="{FD9DCAD6-6CAB-4479-8B6C-355076C45708}" type="datetime1">
              <a:rPr lang="en-US" smtClean="0"/>
              <a:t>10/20/2013</a:t>
            </a:fld>
            <a:endParaRPr lang="en-US" dirty="0"/>
          </a:p>
        </p:txBody>
      </p:sp>
      <p:sp>
        <p:nvSpPr>
          <p:cNvPr id="5" name="Footer Placeholder 4"/>
          <p:cNvSpPr>
            <a:spLocks noGrp="1"/>
          </p:cNvSpPr>
          <p:nvPr>
            <p:ph type="ftr" sz="quarter" idx="3"/>
          </p:nvPr>
        </p:nvSpPr>
        <p:spPr>
          <a:xfrm>
            <a:off x="1099460" y="6356350"/>
            <a:ext cx="4445230" cy="365125"/>
          </a:xfrm>
          <a:prstGeom prst="rect">
            <a:avLst/>
          </a:prstGeom>
        </p:spPr>
        <p:txBody>
          <a:bodyPr vert="horz" lIns="91440" tIns="45720" rIns="91440" bIns="45720" rtlCol="0" anchor="ctr"/>
          <a:lstStyle>
            <a:lvl1pPr algn="ctr">
              <a:defRPr sz="1000">
                <a:solidFill>
                  <a:srgbClr val="FFFFFF"/>
                </a:solidFill>
              </a:defRPr>
            </a:lvl1pPr>
          </a:lstStyle>
          <a:p>
            <a:pPr algn="l"/>
            <a:r>
              <a:rPr lang="en-US" smtClean="0"/>
              <a:t>©2013 AdvancED</a:t>
            </a:r>
            <a:endParaRPr lang="en-US" dirty="0"/>
          </a:p>
        </p:txBody>
      </p:sp>
      <p:sp>
        <p:nvSpPr>
          <p:cNvPr id="6" name="Slide Number Placeholder 5"/>
          <p:cNvSpPr>
            <a:spLocks noGrp="1"/>
          </p:cNvSpPr>
          <p:nvPr>
            <p:ph type="sldNum" sz="quarter" idx="4"/>
          </p:nvPr>
        </p:nvSpPr>
        <p:spPr>
          <a:xfrm>
            <a:off x="5667906" y="6356350"/>
            <a:ext cx="637264" cy="365125"/>
          </a:xfrm>
          <a:prstGeom prst="rect">
            <a:avLst/>
          </a:prstGeom>
        </p:spPr>
        <p:txBody>
          <a:bodyPr vert="horz" lIns="91440" tIns="45720" rIns="91440" bIns="45720" rtlCol="0" anchor="ctr"/>
          <a:lstStyle>
            <a:lvl1pPr algn="r">
              <a:defRPr sz="1000">
                <a:solidFill>
                  <a:srgbClr val="FFFFFF"/>
                </a:solidFill>
              </a:defRPr>
            </a:lvl1pPr>
          </a:lstStyle>
          <a:p>
            <a:fld id="{036D4E3C-A3D7-484B-9717-0ED91813C96A}" type="slidenum">
              <a:rPr lang="en-US" smtClean="0"/>
              <a:pPr/>
              <a:t>‹#›</a:t>
            </a:fld>
            <a:endParaRPr lang="en-US" dirty="0"/>
          </a:p>
        </p:txBody>
      </p:sp>
      <p:sp>
        <p:nvSpPr>
          <p:cNvPr id="7" name="Title Placeholder 1"/>
          <p:cNvSpPr>
            <a:spLocks noGrp="1"/>
          </p:cNvSpPr>
          <p:nvPr>
            <p:ph type="title"/>
          </p:nvPr>
        </p:nvSpPr>
        <p:spPr bwMode="auto">
          <a:xfrm>
            <a:off x="1099460" y="402561"/>
            <a:ext cx="758734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5" r:id="rId14"/>
    <p:sldLayoutId id="2147483746" r:id="rId15"/>
    <p:sldLayoutId id="2147483747" r:id="rId16"/>
    <p:sldLayoutId id="2147483750" r:id="rId17"/>
    <p:sldLayoutId id="2147483762" r:id="rId18"/>
    <p:sldLayoutId id="2147483763" r:id="rId19"/>
    <p:sldLayoutId id="2147483764" r:id="rId20"/>
    <p:sldLayoutId id="2147483765" r:id="rId21"/>
    <p:sldLayoutId id="2147483768" r:id="rId22"/>
    <p:sldLayoutId id="2147483769" r:id="rId23"/>
    <p:sldLayoutId id="2147483780" r:id="rId24"/>
    <p:sldLayoutId id="2147483787" r:id="rId25"/>
    <p:sldLayoutId id="2147483788" r:id="rId26"/>
    <p:sldLayoutId id="2147483790" r:id="rId27"/>
    <p:sldLayoutId id="2147483792" r:id="rId28"/>
    <p:sldLayoutId id="2147483795" r:id="rId29"/>
    <p:sldLayoutId id="2147483796" r:id="rId30"/>
    <p:sldLayoutId id="2147483797" r:id="rId31"/>
    <p:sldLayoutId id="2147483800" r:id="rId32"/>
    <p:sldLayoutId id="2147483801" r:id="rId33"/>
    <p:sldLayoutId id="2147483802" r:id="rId34"/>
    <p:sldLayoutId id="2147483803" r:id="rId35"/>
    <p:sldLayoutId id="2147483804" r:id="rId36"/>
    <p:sldLayoutId id="2147483805" r:id="rId37"/>
    <p:sldLayoutId id="2147483806" r:id="rId38"/>
    <p:sldLayoutId id="2147483652" r:id="rId39"/>
    <p:sldLayoutId id="2147483654" r:id="rId40"/>
    <p:sldLayoutId id="2147483655" r:id="rId41"/>
    <p:sldLayoutId id="2147483656" r:id="rId42"/>
    <p:sldLayoutId id="2147483657" r:id="rId43"/>
    <p:sldLayoutId id="2147483811" r:id="rId44"/>
    <p:sldLayoutId id="2147483812" r:id="rId45"/>
    <p:sldLayoutId id="2147483813" r:id="rId46"/>
  </p:sldLayoutIdLst>
  <p:hf sldNum="0" hdr="0" dt="0"/>
  <p:txStyles>
    <p:titleStyle>
      <a:lvl1pPr algn="l" defTabSz="457200" rtl="0" eaLnBrk="1" latinLnBrk="0" hangingPunct="1">
        <a:spcBef>
          <a:spcPct val="0"/>
        </a:spcBef>
        <a:buNone/>
        <a:defRPr sz="3000" kern="1200">
          <a:solidFill>
            <a:srgbClr val="1F497D"/>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Pulling%20Together%20by%20John%20Murphy.mp4" TargetMode="External"/><Relationship Id="rId5" Type="http://schemas.openxmlformats.org/officeDocument/2006/relationships/image" Target="../media/image76.png"/><Relationship Id="rId4" Type="http://schemas.openxmlformats.org/officeDocument/2006/relationships/notesSlide" Target="../notesSlides/notesSlide5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2.xml"/><Relationship Id="rId4" Type="http://schemas.openxmlformats.org/officeDocument/2006/relationships/slide" Target="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www.advanc-ed.org/systemsresources" TargetMode="External"/><Relationship Id="rId2" Type="http://schemas.openxmlformats.org/officeDocument/2006/relationships/notesSlide" Target="../notesSlides/notesSlide19.xml"/><Relationship Id="rId1" Type="http://schemas.openxmlformats.org/officeDocument/2006/relationships/slideLayout" Target="../slideLayouts/slideLayout44.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hyperlink" Target="http://www.advanc-ed.org/assistresources"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http://www.advanc-ed.org/schoolresour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extranet.advanc-ed.org/assist_resources_and_tools/docs/ASSIST_GoalsPlansGuide.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advanc-ed.org/assistresources"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www.advanc-ed.org/"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hyperlink" Target="http://www.advanc-ed.org/"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84618" y="2753411"/>
            <a:ext cx="5696146" cy="1242895"/>
          </a:xfrm>
        </p:spPr>
        <p:txBody>
          <a:bodyPr>
            <a:normAutofit/>
          </a:bodyPr>
          <a:lstStyle/>
          <a:p>
            <a:r>
              <a:rPr lang="en-US" sz="4000" dirty="0" smtClean="0">
                <a:solidFill>
                  <a:schemeClr val="bg1"/>
                </a:solidFill>
              </a:rPr>
              <a:t>An Overview</a:t>
            </a:r>
            <a:endParaRPr lang="en-US" sz="4000" dirty="0">
              <a:solidFill>
                <a:schemeClr val="bg1"/>
              </a:solidFill>
            </a:endParaRPr>
          </a:p>
        </p:txBody>
      </p:sp>
      <p:sp>
        <p:nvSpPr>
          <p:cNvPr id="5" name="Rectangle 4"/>
          <p:cNvSpPr/>
          <p:nvPr/>
        </p:nvSpPr>
        <p:spPr>
          <a:xfrm>
            <a:off x="723900" y="2753411"/>
            <a:ext cx="7962900" cy="1938992"/>
          </a:xfrm>
          <a:prstGeom prst="rect">
            <a:avLst/>
          </a:prstGeom>
        </p:spPr>
        <p:txBody>
          <a:bodyPr wrap="square">
            <a:spAutoFit/>
          </a:bodyPr>
          <a:lstStyle/>
          <a:p>
            <a:pPr algn="r"/>
            <a:r>
              <a:rPr lang="en-US" sz="4000" b="1" i="1" dirty="0">
                <a:solidFill>
                  <a:schemeClr val="tx2">
                    <a:lumMod val="75000"/>
                  </a:schemeClr>
                </a:solidFill>
              </a:rPr>
              <a:t>The AdvancED </a:t>
            </a:r>
            <a:r>
              <a:rPr lang="en-US" sz="4000" b="1" i="1" dirty="0" smtClean="0">
                <a:solidFill>
                  <a:schemeClr val="tx2">
                    <a:lumMod val="75000"/>
                  </a:schemeClr>
                </a:solidFill>
              </a:rPr>
              <a:t>Protocol:</a:t>
            </a:r>
          </a:p>
          <a:p>
            <a:pPr algn="r"/>
            <a:r>
              <a:rPr lang="en-US" sz="4000" b="1" i="1" dirty="0" smtClean="0">
                <a:solidFill>
                  <a:schemeClr val="tx2">
                    <a:lumMod val="75000"/>
                  </a:schemeClr>
                </a:solidFill>
              </a:rPr>
              <a:t>Continuous Improvement through Accreditation for Schools</a:t>
            </a:r>
            <a:endParaRPr lang="en-US" sz="4000" b="1" dirty="0"/>
          </a:p>
        </p:txBody>
      </p:sp>
    </p:spTree>
    <p:extLst>
      <p:ext uri="{BB962C8B-B14F-4D97-AF65-F5344CB8AC3E}">
        <p14:creationId xmlns:p14="http://schemas.microsoft.com/office/powerpoint/2010/main" val="720692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2403" y="2805864"/>
            <a:ext cx="7772400" cy="1042501"/>
          </a:xfrm>
        </p:spPr>
        <p:txBody>
          <a:bodyPr/>
          <a:lstStyle/>
          <a:p>
            <a:pPr algn="r" eaLnBrk="1" fontAlgn="auto" hangingPunct="1">
              <a:spcAft>
                <a:spcPts val="0"/>
              </a:spcAft>
              <a:defRPr/>
            </a:pPr>
            <a:r>
              <a:rPr lang="en-US" sz="4000" dirty="0" smtClean="0">
                <a:solidFill>
                  <a:schemeClr val="bg1"/>
                </a:solidFill>
              </a:rPr>
              <a:t>Self-Assessment</a:t>
            </a:r>
            <a:endParaRPr lang="en-US" sz="4000" dirty="0">
              <a:solidFill>
                <a:schemeClr val="bg1"/>
              </a:solidFill>
            </a:endParaRPr>
          </a:p>
        </p:txBody>
      </p:sp>
      <p:sp>
        <p:nvSpPr>
          <p:cNvPr id="5" name="Title 1"/>
          <p:cNvSpPr txBox="1">
            <a:spLocks/>
          </p:cNvSpPr>
          <p:nvPr/>
        </p:nvSpPr>
        <p:spPr bwMode="auto">
          <a:xfrm>
            <a:off x="685800" y="2245562"/>
            <a:ext cx="7886700" cy="1120605"/>
          </a:xfrm>
          <a:prstGeom prst="rect">
            <a:avLst/>
          </a:prstGeom>
          <a:noFill/>
          <a:ln>
            <a:noFill/>
          </a:ln>
          <a:extLst/>
        </p:spPr>
        <p:txBody>
          <a:bodyPr anchor="ctr"/>
          <a:lstStyle>
            <a:lvl1pPr algn="l" defTabSz="457200" rtl="0" eaLnBrk="1" latinLnBrk="0" hangingPunct="1">
              <a:spcBef>
                <a:spcPct val="0"/>
              </a:spcBef>
              <a:buNone/>
              <a:defRPr sz="3000" kern="1200">
                <a:solidFill>
                  <a:srgbClr val="FFFFFF"/>
                </a:solidFill>
                <a:latin typeface="+mj-lt"/>
                <a:ea typeface="+mj-ea"/>
                <a:cs typeface="+mj-cs"/>
              </a:defRPr>
            </a:lvl1pPr>
          </a:lstStyle>
          <a:p>
            <a:pPr algn="r" fontAlgn="auto">
              <a:spcAft>
                <a:spcPts val="0"/>
              </a:spcAft>
              <a:defRPr/>
            </a:pPr>
            <a:r>
              <a:rPr lang="en-US" sz="3200" b="1" i="1" dirty="0" smtClean="0">
                <a:solidFill>
                  <a:srgbClr val="0E4B95"/>
                </a:solidFill>
              </a:rPr>
              <a:t>AdvancED School Standards </a:t>
            </a:r>
            <a:br>
              <a:rPr lang="en-US" sz="3200" b="1" i="1" dirty="0" smtClean="0">
                <a:solidFill>
                  <a:srgbClr val="0E4B95"/>
                </a:solidFill>
              </a:rPr>
            </a:br>
            <a:r>
              <a:rPr lang="en-US" sz="3200" b="1" i="1" dirty="0" smtClean="0">
                <a:solidFill>
                  <a:srgbClr val="0E4B95"/>
                </a:solidFill>
              </a:rPr>
              <a:t>for Continuous Improvement</a:t>
            </a:r>
            <a:endParaRPr lang="en-US" sz="3200" b="1" i="1" dirty="0">
              <a:solidFill>
                <a:srgbClr val="0E4B95"/>
              </a:solidFill>
            </a:endParaRPr>
          </a:p>
        </p:txBody>
      </p:sp>
      <p:sp>
        <p:nvSpPr>
          <p:cNvPr id="3" name="TextBox 2"/>
          <p:cNvSpPr txBox="1"/>
          <p:nvPr/>
        </p:nvSpPr>
        <p:spPr>
          <a:xfrm>
            <a:off x="3719890" y="4544704"/>
            <a:ext cx="4852610" cy="830997"/>
          </a:xfrm>
          <a:prstGeom prst="rect">
            <a:avLst/>
          </a:prstGeom>
          <a:noFill/>
        </p:spPr>
        <p:txBody>
          <a:bodyPr wrap="none" rtlCol="0">
            <a:spAutoFit/>
          </a:bodyPr>
          <a:lstStyle/>
          <a:p>
            <a:r>
              <a:rPr lang="en-US" sz="4800" b="1" dirty="0" smtClean="0">
                <a:solidFill>
                  <a:schemeClr val="accent1">
                    <a:lumMod val="75000"/>
                  </a:schemeClr>
                </a:solidFill>
              </a:rPr>
              <a:t>SELF ASSESSMENT</a:t>
            </a:r>
            <a:endParaRPr lang="en-US" sz="48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sz="half" idx="1"/>
          </p:nvPr>
        </p:nvSpPr>
        <p:spPr>
          <a:xfrm>
            <a:off x="860188" y="1622319"/>
            <a:ext cx="4889500" cy="2885802"/>
          </a:xfrm>
        </p:spPr>
        <p:txBody>
          <a:bodyPr>
            <a:normAutofit/>
          </a:bodyPr>
          <a:lstStyle/>
          <a:p>
            <a:pPr marL="0" indent="0">
              <a:buNone/>
            </a:pPr>
            <a:r>
              <a:rPr lang="en-US" dirty="0"/>
              <a:t>Complete Internal Review and submit all diagnostic results with evidence in the </a:t>
            </a:r>
            <a:r>
              <a:rPr lang="en-US" b="1" dirty="0"/>
              <a:t>Portfolio</a:t>
            </a:r>
            <a:r>
              <a:rPr lang="en-US" dirty="0"/>
              <a:t> (ASSIST) at least 4 weeks prior to External Review.</a:t>
            </a:r>
          </a:p>
          <a:p>
            <a:pPr marL="0" indent="0">
              <a:buNone/>
            </a:pPr>
            <a:endParaRPr lang="en-US" dirty="0" smtClean="0"/>
          </a:p>
        </p:txBody>
      </p:sp>
      <p:sp>
        <p:nvSpPr>
          <p:cNvPr id="22531" name="Title 1"/>
          <p:cNvSpPr>
            <a:spLocks noGrp="1"/>
          </p:cNvSpPr>
          <p:nvPr>
            <p:ph type="title"/>
          </p:nvPr>
        </p:nvSpPr>
        <p:spPr>
          <a:xfrm>
            <a:off x="920276" y="611188"/>
            <a:ext cx="7408862" cy="976312"/>
          </a:xfrm>
        </p:spPr>
        <p:txBody>
          <a:bodyPr/>
          <a:lstStyle/>
          <a:p>
            <a:r>
              <a:rPr lang="en-US" b="1" dirty="0" smtClean="0"/>
              <a:t>Important Deadlines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588" y="1303869"/>
            <a:ext cx="3673188" cy="4830231"/>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solidFill>
                  <a:schemeClr val="bg1"/>
                </a:solidFill>
              </a:rPr>
              <a:t>The External Review</a:t>
            </a:r>
          </a:p>
        </p:txBody>
      </p:sp>
      <p:sp>
        <p:nvSpPr>
          <p:cNvPr id="3" name="Content Placeholder 2"/>
          <p:cNvSpPr>
            <a:spLocks noGrp="1"/>
          </p:cNvSpPr>
          <p:nvPr>
            <p:ph type="body" sz="quarter" idx="13"/>
          </p:nvPr>
        </p:nvSpPr>
        <p:spPr>
          <a:xfrm>
            <a:off x="457200" y="3505200"/>
            <a:ext cx="8281988" cy="2765425"/>
          </a:xfrm>
        </p:spPr>
        <p:txBody>
          <a:bodyPr>
            <a:normAutofit lnSpcReduction="10000"/>
          </a:bodyPr>
          <a:lstStyle/>
          <a:p>
            <a:pPr lvl="1">
              <a:buFont typeface="Wingdings" pitchFamily="2" charset="2"/>
              <a:buChar char="§"/>
              <a:defRPr/>
            </a:pPr>
            <a:r>
              <a:rPr lang="en-US" dirty="0" smtClean="0"/>
              <a:t>Provides a </a:t>
            </a:r>
            <a:r>
              <a:rPr lang="en-US" dirty="0"/>
              <a:t>sustainable, stable, systemic process of continuous improvement</a:t>
            </a:r>
          </a:p>
          <a:p>
            <a:pPr lvl="1">
              <a:buFont typeface="Wingdings" pitchFamily="2" charset="2"/>
              <a:buChar char="§"/>
              <a:defRPr/>
            </a:pPr>
            <a:r>
              <a:rPr lang="en-US" dirty="0"/>
              <a:t>Provides an institution with the opportunity to identify and leverage its strengths </a:t>
            </a:r>
          </a:p>
          <a:p>
            <a:pPr lvl="1">
              <a:buFont typeface="Wingdings" pitchFamily="2" charset="2"/>
              <a:buChar char="§"/>
              <a:defRPr/>
            </a:pPr>
            <a:r>
              <a:rPr lang="en-US" dirty="0"/>
              <a:t>Provides objective, meaningful, evidence based feedback that stimulates and drives improvement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solidFill>
                  <a:schemeClr val="bg1"/>
                </a:solidFill>
              </a:rPr>
              <a:t>External Review</a:t>
            </a:r>
          </a:p>
        </p:txBody>
      </p:sp>
      <p:sp>
        <p:nvSpPr>
          <p:cNvPr id="3" name="Content Placeholder 2"/>
          <p:cNvSpPr>
            <a:spLocks noGrp="1"/>
          </p:cNvSpPr>
          <p:nvPr>
            <p:ph type="body" sz="quarter" idx="13"/>
          </p:nvPr>
        </p:nvSpPr>
        <p:spPr>
          <a:xfrm>
            <a:off x="330200" y="1254125"/>
            <a:ext cx="4794250" cy="4646613"/>
          </a:xfrm>
        </p:spPr>
        <p:txBody>
          <a:bodyPr>
            <a:normAutofit lnSpcReduction="10000"/>
          </a:bodyPr>
          <a:lstStyle/>
          <a:p>
            <a:pPr>
              <a:buFont typeface="Wingdings" pitchFamily="2" charset="2"/>
              <a:buChar char="§"/>
              <a:defRPr/>
            </a:pPr>
            <a:r>
              <a:rPr lang="en-US" dirty="0" smtClean="0"/>
              <a:t>An emphasis on</a:t>
            </a:r>
          </a:p>
          <a:p>
            <a:pPr lvl="1">
              <a:buFont typeface="Wingdings" pitchFamily="2" charset="2"/>
              <a:buChar char="§"/>
              <a:defRPr/>
            </a:pPr>
            <a:r>
              <a:rPr lang="en-US" dirty="0" smtClean="0"/>
              <a:t>Standard indicators </a:t>
            </a:r>
          </a:p>
          <a:p>
            <a:pPr lvl="1">
              <a:buFont typeface="Wingdings" pitchFamily="2" charset="2"/>
              <a:buChar char="§"/>
              <a:defRPr/>
            </a:pPr>
            <a:r>
              <a:rPr lang="en-US" dirty="0" smtClean="0"/>
              <a:t>Classroom observations</a:t>
            </a:r>
          </a:p>
          <a:p>
            <a:pPr lvl="2">
              <a:buFont typeface="Wingdings" pitchFamily="2" charset="2"/>
              <a:buChar char="§"/>
              <a:defRPr/>
            </a:pPr>
            <a:r>
              <a:rPr lang="en-US" dirty="0" smtClean="0"/>
              <a:t>Focus on learner and learning environment</a:t>
            </a:r>
          </a:p>
          <a:p>
            <a:pPr lvl="1">
              <a:buFont typeface="Wingdings" pitchFamily="2" charset="2"/>
              <a:buChar char="§"/>
              <a:defRPr/>
            </a:pPr>
            <a:r>
              <a:rPr lang="en-US" dirty="0" smtClean="0"/>
              <a:t>Evaluation of evidence</a:t>
            </a:r>
          </a:p>
          <a:p>
            <a:pPr lvl="2">
              <a:buFont typeface="Wingdings" pitchFamily="2" charset="2"/>
              <a:buChar char="§"/>
              <a:defRPr/>
            </a:pPr>
            <a:r>
              <a:rPr lang="en-US" dirty="0" smtClean="0"/>
              <a:t>Interviews, observations, artifacts</a:t>
            </a:r>
          </a:p>
          <a:p>
            <a:pPr lvl="2">
              <a:buFont typeface="Wingdings" pitchFamily="2" charset="2"/>
              <a:buChar char="§"/>
              <a:defRPr/>
            </a:pPr>
            <a:r>
              <a:rPr lang="en-US" dirty="0" smtClean="0"/>
              <a:t>Quality and relevance</a:t>
            </a:r>
          </a:p>
          <a:p>
            <a:pPr lvl="1">
              <a:buFont typeface="Wingdings" pitchFamily="2" charset="2"/>
              <a:buChar char="§"/>
              <a:defRPr/>
            </a:pPr>
            <a:r>
              <a:rPr lang="en-US" dirty="0" smtClean="0"/>
              <a:t>Dialogue and deliberation</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82639" y="547417"/>
            <a:ext cx="7704161" cy="1224887"/>
          </a:xfrm>
        </p:spPr>
        <p:txBody>
          <a:bodyPr/>
          <a:lstStyle/>
          <a:p>
            <a:r>
              <a:rPr lang="en-US" sz="3600" b="1" dirty="0" smtClean="0"/>
              <a:t>ELEOT – Effective Learning Environment Observation Tool</a:t>
            </a:r>
            <a:endParaRPr lang="en-US" sz="3600" b="1" dirty="0"/>
          </a:p>
        </p:txBody>
      </p:sp>
      <p:sp>
        <p:nvSpPr>
          <p:cNvPr id="7" name="Content Placeholder 6"/>
          <p:cNvSpPr>
            <a:spLocks noGrp="1"/>
          </p:cNvSpPr>
          <p:nvPr>
            <p:ph idx="1"/>
          </p:nvPr>
        </p:nvSpPr>
        <p:spPr>
          <a:xfrm>
            <a:off x="457200" y="1772304"/>
            <a:ext cx="8229600" cy="4525963"/>
          </a:xfrm>
        </p:spPr>
        <p:txBody>
          <a:bodyPr/>
          <a:lstStyle/>
          <a:p>
            <a:pPr lvl="1">
              <a:buFont typeface="Wingdings" charset="2"/>
              <a:buChar char="§"/>
            </a:pPr>
            <a:r>
              <a:rPr lang="en-US" dirty="0" smtClean="0"/>
              <a:t>Focuses on observed student behaviors</a:t>
            </a:r>
          </a:p>
          <a:p>
            <a:pPr lvl="1">
              <a:buFont typeface="Wingdings" charset="2"/>
              <a:buChar char="§"/>
            </a:pPr>
            <a:r>
              <a:rPr lang="en-US" dirty="0" smtClean="0"/>
              <a:t>Looks at patterns and trends, not individual classrooms</a:t>
            </a:r>
          </a:p>
          <a:p>
            <a:pPr lvl="1">
              <a:buFont typeface="Wingdings" charset="2"/>
              <a:buChar char="§"/>
            </a:pPr>
            <a:r>
              <a:rPr lang="en-US" dirty="0" smtClean="0"/>
              <a:t>Used as one piece of evidence (to corroborate other evidence regarding learning)</a:t>
            </a:r>
          </a:p>
          <a:p>
            <a:pPr lvl="1">
              <a:buFont typeface="Wingdings" charset="2"/>
              <a:buChar char="§"/>
            </a:pPr>
            <a:r>
              <a:rPr lang="en-US" dirty="0" smtClean="0"/>
              <a:t>Summary results are reported in Oral Exit Report and External Review Report</a:t>
            </a:r>
            <a:endParaRPr lang="en-US" dirty="0"/>
          </a:p>
        </p:txBody>
      </p:sp>
    </p:spTree>
    <p:extLst>
      <p:ext uri="{BB962C8B-B14F-4D97-AF65-F5344CB8AC3E}">
        <p14:creationId xmlns:p14="http://schemas.microsoft.com/office/powerpoint/2010/main" val="44154664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015" y="874342"/>
            <a:ext cx="7587340" cy="977000"/>
          </a:xfrm>
        </p:spPr>
        <p:txBody>
          <a:bodyPr>
            <a:normAutofit/>
          </a:bodyPr>
          <a:lstStyle/>
          <a:p>
            <a:pPr algn="l"/>
            <a:r>
              <a:rPr lang="en-US" sz="3200" b="1" dirty="0" smtClean="0"/>
              <a:t>ELEOT Learning Environments</a:t>
            </a:r>
            <a:endParaRPr lang="en-US" sz="3200" b="1" dirty="0"/>
          </a:p>
        </p:txBody>
      </p:sp>
      <p:sp>
        <p:nvSpPr>
          <p:cNvPr id="3" name="Content Placeholder 2"/>
          <p:cNvSpPr>
            <a:spLocks noGrp="1"/>
          </p:cNvSpPr>
          <p:nvPr>
            <p:ph idx="1"/>
          </p:nvPr>
        </p:nvSpPr>
        <p:spPr>
          <a:xfrm>
            <a:off x="457200" y="1749000"/>
            <a:ext cx="8229600" cy="4525963"/>
          </a:xfrm>
        </p:spPr>
        <p:txBody>
          <a:bodyPr>
            <a:normAutofit lnSpcReduction="10000"/>
          </a:bodyPr>
          <a:lstStyle/>
          <a:p>
            <a:pPr>
              <a:buFont typeface="Wingdings" pitchFamily="2" charset="2"/>
              <a:buChar char="§"/>
            </a:pPr>
            <a:r>
              <a:rPr lang="en-US" dirty="0" smtClean="0"/>
              <a:t>Equitable Learning Environment</a:t>
            </a:r>
          </a:p>
          <a:p>
            <a:pPr>
              <a:buFont typeface="Wingdings" pitchFamily="2" charset="2"/>
              <a:buChar char="§"/>
            </a:pPr>
            <a:r>
              <a:rPr lang="en-US" dirty="0" smtClean="0"/>
              <a:t>High Expectations Environment</a:t>
            </a:r>
          </a:p>
          <a:p>
            <a:pPr>
              <a:buFont typeface="Wingdings" pitchFamily="2" charset="2"/>
              <a:buChar char="§"/>
            </a:pPr>
            <a:r>
              <a:rPr lang="en-US" dirty="0" smtClean="0"/>
              <a:t>Supportive Learning Environment</a:t>
            </a:r>
          </a:p>
          <a:p>
            <a:pPr>
              <a:buFont typeface="Wingdings" pitchFamily="2" charset="2"/>
              <a:buChar char="§"/>
            </a:pPr>
            <a:r>
              <a:rPr lang="en-US" dirty="0" smtClean="0"/>
              <a:t>Active Learning Environment</a:t>
            </a:r>
          </a:p>
          <a:p>
            <a:pPr>
              <a:buFont typeface="Wingdings" pitchFamily="2" charset="2"/>
              <a:buChar char="§"/>
            </a:pPr>
            <a:r>
              <a:rPr lang="en-US" dirty="0" smtClean="0"/>
              <a:t>Progress Monitoring and Feedback Environment</a:t>
            </a:r>
          </a:p>
          <a:p>
            <a:pPr>
              <a:buFont typeface="Wingdings" pitchFamily="2" charset="2"/>
              <a:buChar char="§"/>
            </a:pPr>
            <a:r>
              <a:rPr lang="en-US" dirty="0" smtClean="0"/>
              <a:t>Well-Managed Learning Environment</a:t>
            </a:r>
          </a:p>
          <a:p>
            <a:pPr>
              <a:buFont typeface="Wingdings" pitchFamily="2" charset="2"/>
              <a:buChar char="§"/>
            </a:pPr>
            <a:r>
              <a:rPr lang="en-US" dirty="0" smtClean="0"/>
              <a:t>Digital Learning Environment</a:t>
            </a:r>
            <a:endParaRPr lang="en-US" dirty="0"/>
          </a:p>
        </p:txBody>
      </p:sp>
    </p:spTree>
    <p:extLst>
      <p:ext uri="{BB962C8B-B14F-4D97-AF65-F5344CB8AC3E}">
        <p14:creationId xmlns:p14="http://schemas.microsoft.com/office/powerpoint/2010/main" val="14330595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532" y="4326131"/>
            <a:ext cx="5723467" cy="21339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9143"/>
            <a:ext cx="5925080" cy="4603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8792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09600" y="464023"/>
            <a:ext cx="7586663" cy="976313"/>
          </a:xfrm>
        </p:spPr>
        <p:txBody>
          <a:bodyPr/>
          <a:lstStyle/>
          <a:p>
            <a:r>
              <a:rPr lang="en-US" sz="3200" b="1" dirty="0" smtClean="0"/>
              <a:t>External Review Team Actions</a:t>
            </a:r>
          </a:p>
        </p:txBody>
      </p:sp>
      <p:sp>
        <p:nvSpPr>
          <p:cNvPr id="3" name="Content Placeholder 2"/>
          <p:cNvSpPr>
            <a:spLocks noGrp="1"/>
          </p:cNvSpPr>
          <p:nvPr>
            <p:ph idx="1"/>
          </p:nvPr>
        </p:nvSpPr>
        <p:spPr>
          <a:xfrm>
            <a:off x="457200" y="1433986"/>
            <a:ext cx="8229600" cy="5064125"/>
          </a:xfrm>
        </p:spPr>
        <p:txBody>
          <a:bodyPr>
            <a:normAutofit fontScale="92500" lnSpcReduction="20000"/>
          </a:bodyPr>
          <a:lstStyle/>
          <a:p>
            <a:pPr>
              <a:buFont typeface="Wingdings" pitchFamily="2" charset="2"/>
              <a:buChar char="§"/>
              <a:defRPr/>
            </a:pPr>
            <a:r>
              <a:rPr lang="en-US" dirty="0" smtClean="0"/>
              <a:t>Off-Site</a:t>
            </a:r>
          </a:p>
          <a:p>
            <a:pPr lvl="1">
              <a:buFont typeface="Wingdings" pitchFamily="2" charset="2"/>
              <a:buChar char="§"/>
              <a:defRPr/>
            </a:pPr>
            <a:r>
              <a:rPr lang="en-US" dirty="0" smtClean="0"/>
              <a:t>Reviews school diagnostics, improvement plan, website, etc.</a:t>
            </a:r>
          </a:p>
          <a:p>
            <a:pPr>
              <a:buFont typeface="Wingdings" pitchFamily="2" charset="2"/>
              <a:buChar char="§"/>
              <a:defRPr/>
            </a:pPr>
            <a:r>
              <a:rPr lang="en-US" dirty="0" smtClean="0"/>
              <a:t>On-Site </a:t>
            </a:r>
          </a:p>
          <a:p>
            <a:pPr lvl="1">
              <a:buFont typeface="Wingdings" pitchFamily="2" charset="2"/>
              <a:buChar char="§"/>
              <a:defRPr/>
            </a:pPr>
            <a:r>
              <a:rPr lang="en-US" dirty="0" smtClean="0"/>
              <a:t>Conducts comprehensive two-day review</a:t>
            </a:r>
          </a:p>
          <a:p>
            <a:pPr lvl="1">
              <a:buFont typeface="Wingdings" pitchFamily="2" charset="2"/>
              <a:buChar char="§"/>
              <a:defRPr/>
            </a:pPr>
            <a:r>
              <a:rPr lang="en-US" dirty="0" smtClean="0"/>
              <a:t>Participates in school’s overview and presentations</a:t>
            </a:r>
          </a:p>
          <a:p>
            <a:pPr lvl="1">
              <a:buFont typeface="Wingdings" pitchFamily="2" charset="2"/>
              <a:buChar char="§"/>
              <a:defRPr/>
            </a:pPr>
            <a:r>
              <a:rPr lang="en-US" dirty="0" smtClean="0"/>
              <a:t>Conducts stakeholder interviews</a:t>
            </a:r>
          </a:p>
          <a:p>
            <a:pPr lvl="1">
              <a:buFont typeface="Wingdings" pitchFamily="2" charset="2"/>
              <a:buChar char="§"/>
              <a:defRPr/>
            </a:pPr>
            <a:r>
              <a:rPr lang="en-US" dirty="0" smtClean="0"/>
              <a:t>Collects and analyzes data </a:t>
            </a:r>
            <a:endParaRPr lang="en-US" dirty="0"/>
          </a:p>
          <a:p>
            <a:pPr lvl="1">
              <a:buFont typeface="Wingdings" pitchFamily="2" charset="2"/>
              <a:buChar char="§"/>
              <a:defRPr/>
            </a:pPr>
            <a:r>
              <a:rPr lang="en-US" dirty="0" smtClean="0"/>
              <a:t>Observes learning environments</a:t>
            </a:r>
          </a:p>
          <a:p>
            <a:pPr lvl="1">
              <a:buFont typeface="Wingdings" pitchFamily="2" charset="2"/>
              <a:buChar char="§"/>
              <a:defRPr/>
            </a:pPr>
            <a:r>
              <a:rPr lang="en-US" dirty="0" smtClean="0"/>
              <a:t>Verifies school’s evidence and diagnostics </a:t>
            </a:r>
          </a:p>
          <a:p>
            <a:pPr lvl="1">
              <a:buFont typeface="Wingdings" pitchFamily="2" charset="2"/>
              <a:buChar char="§"/>
              <a:defRPr/>
            </a:pPr>
            <a:r>
              <a:rPr lang="en-US" dirty="0" smtClean="0"/>
              <a:t>Engages in deliberations, discussions and decisions</a:t>
            </a:r>
          </a:p>
          <a:p>
            <a:pPr lvl="1">
              <a:buFont typeface="Wingdings" pitchFamily="2" charset="2"/>
              <a:buChar char="§"/>
              <a:defRPr/>
            </a:pPr>
            <a:r>
              <a:rPr lang="en-US" dirty="0" smtClean="0"/>
              <a:t>Communicates findings </a:t>
            </a:r>
          </a:p>
          <a:p>
            <a:pPr lvl="1">
              <a:buFont typeface="Wingdings" pitchFamily="2" charset="2"/>
              <a:buChar char="§"/>
              <a:defRPr/>
            </a:pPr>
            <a:endParaRPr lang="en-US" dirty="0" smtClean="0"/>
          </a:p>
          <a:p>
            <a:pPr lvl="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7532" y="686487"/>
            <a:ext cx="7586663" cy="976313"/>
          </a:xfrm>
        </p:spPr>
        <p:txBody>
          <a:bodyPr/>
          <a:lstStyle/>
          <a:p>
            <a:r>
              <a:rPr lang="en-US" sz="3200" b="1" dirty="0" smtClean="0"/>
              <a:t>External Review Team Members</a:t>
            </a:r>
          </a:p>
        </p:txBody>
      </p:sp>
      <p:sp>
        <p:nvSpPr>
          <p:cNvPr id="28675" name="Content Placeholder 2"/>
          <p:cNvSpPr>
            <a:spLocks noGrp="1"/>
          </p:cNvSpPr>
          <p:nvPr>
            <p:ph idx="1"/>
          </p:nvPr>
        </p:nvSpPr>
        <p:spPr/>
        <p:txBody>
          <a:bodyPr>
            <a:normAutofit/>
          </a:bodyPr>
          <a:lstStyle/>
          <a:p>
            <a:pPr>
              <a:buFont typeface="Wingdings" pitchFamily="2" charset="2"/>
              <a:buChar char="§"/>
            </a:pPr>
            <a:r>
              <a:rPr lang="en-US" dirty="0" smtClean="0"/>
              <a:t>Team size determined by the size of the school and the state/regional office</a:t>
            </a:r>
          </a:p>
          <a:p>
            <a:pPr>
              <a:buFont typeface="Wingdings" pitchFamily="2" charset="2"/>
              <a:buChar char="§"/>
            </a:pPr>
            <a:r>
              <a:rPr lang="en-US" dirty="0" smtClean="0"/>
              <a:t>Lead Evaluator and team members are assigned by AdvancED state/regional  office</a:t>
            </a:r>
          </a:p>
          <a:p>
            <a:pPr>
              <a:buFont typeface="Wingdings" pitchFamily="2" charset="2"/>
              <a:buChar char="§"/>
            </a:pPr>
            <a:r>
              <a:rPr lang="en-US" dirty="0" smtClean="0"/>
              <a:t>Team members must complete Team </a:t>
            </a:r>
            <a:r>
              <a:rPr lang="en-US" dirty="0"/>
              <a:t>Member </a:t>
            </a:r>
            <a:r>
              <a:rPr lang="en-US" dirty="0" smtClean="0"/>
              <a:t>Training </a:t>
            </a:r>
            <a:r>
              <a:rPr lang="en-US" dirty="0"/>
              <a:t>(eLearning) and </a:t>
            </a:r>
            <a:r>
              <a:rPr lang="en-US" dirty="0" smtClean="0"/>
              <a:t>ELEOT </a:t>
            </a:r>
            <a:r>
              <a:rPr lang="en-US" dirty="0"/>
              <a:t>certification</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4314" y="558423"/>
            <a:ext cx="7586663" cy="976313"/>
          </a:xfrm>
        </p:spPr>
        <p:txBody>
          <a:bodyPr/>
          <a:lstStyle/>
          <a:p>
            <a:r>
              <a:rPr lang="en-US" sz="3200" b="1" dirty="0" smtClean="0"/>
              <a:t>IEQ: The Index of Educational Quality</a:t>
            </a:r>
          </a:p>
        </p:txBody>
      </p:sp>
      <p:sp>
        <p:nvSpPr>
          <p:cNvPr id="24579" name="Content Placeholder 5"/>
          <p:cNvSpPr>
            <a:spLocks noGrp="1"/>
          </p:cNvSpPr>
          <p:nvPr>
            <p:ph idx="1"/>
          </p:nvPr>
        </p:nvSpPr>
        <p:spPr>
          <a:xfrm>
            <a:off x="457200" y="1776036"/>
            <a:ext cx="8229600" cy="4525962"/>
          </a:xfrm>
        </p:spPr>
        <p:txBody>
          <a:bodyPr>
            <a:normAutofit fontScale="85000" lnSpcReduction="20000"/>
          </a:bodyPr>
          <a:lstStyle/>
          <a:p>
            <a:pPr lvl="0">
              <a:buFont typeface="Wingdings" pitchFamily="2" charset="2"/>
              <a:buChar char="§"/>
            </a:pPr>
            <a:r>
              <a:rPr lang="en-US" dirty="0"/>
              <a:t>Represents a move away from a system of labels and statuses to a reporting process that is more descriptive of the actual quality and performance of an institution</a:t>
            </a:r>
          </a:p>
          <a:p>
            <a:pPr lvl="0">
              <a:buFont typeface="Wingdings" pitchFamily="2" charset="2"/>
              <a:buChar char="§"/>
            </a:pPr>
            <a:r>
              <a:rPr lang="en-US" dirty="0"/>
              <a:t>Balances both quantitative data such as student performance data with qualitative data about the processes of schooling</a:t>
            </a:r>
          </a:p>
          <a:p>
            <a:pPr lvl="0">
              <a:buFont typeface="Wingdings" pitchFamily="2" charset="2"/>
              <a:buChar char="§"/>
            </a:pPr>
            <a:r>
              <a:rPr lang="en-US" dirty="0"/>
              <a:t>Provides a more descriptive picture of the overall performance of a school in relation to standards, student performance and stakeholder perceptions</a:t>
            </a:r>
          </a:p>
          <a:p>
            <a:pPr lvl="0">
              <a:buFont typeface="Wingdings" pitchFamily="2" charset="2"/>
              <a:buChar char="§"/>
            </a:pPr>
            <a:r>
              <a:rPr lang="en-US" dirty="0"/>
              <a:t>Generates an overall index score for the institution that is derived  from the scores for  standards, student performance and stakeholder perceptions</a:t>
            </a:r>
          </a:p>
          <a:p>
            <a:pPr>
              <a:buFont typeface="Wingdings" pitchFamily="2" charset="2"/>
              <a:buChar char="§"/>
              <a:defRPr/>
            </a:pPr>
            <a:endParaRPr lang="en-US" dirty="0" smtClean="0"/>
          </a:p>
          <a:p>
            <a:pPr marL="914400" lvl="2" indent="0">
              <a:buNone/>
              <a:defRPr/>
            </a:pPr>
            <a:endParaRPr lang="en-US" dirty="0"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34953" y="684099"/>
            <a:ext cx="7586663" cy="976313"/>
          </a:xfrm>
        </p:spPr>
        <p:txBody>
          <a:bodyPr/>
          <a:lstStyle/>
          <a:p>
            <a:r>
              <a:rPr lang="en-US" sz="3200" b="1" dirty="0" smtClean="0"/>
              <a:t>IEQ: The Index of Educational Quality</a:t>
            </a:r>
          </a:p>
        </p:txBody>
      </p:sp>
      <p:sp>
        <p:nvSpPr>
          <p:cNvPr id="24579" name="Content Placeholder 5"/>
          <p:cNvSpPr>
            <a:spLocks noGrp="1"/>
          </p:cNvSpPr>
          <p:nvPr>
            <p:ph idx="1"/>
          </p:nvPr>
        </p:nvSpPr>
        <p:spPr>
          <a:xfrm>
            <a:off x="457200" y="1662113"/>
            <a:ext cx="8229600" cy="4525962"/>
          </a:xfrm>
        </p:spPr>
        <p:txBody>
          <a:bodyPr>
            <a:normAutofit/>
          </a:bodyPr>
          <a:lstStyle/>
          <a:p>
            <a:pPr>
              <a:defRPr/>
            </a:pPr>
            <a:r>
              <a:rPr lang="en-US" dirty="0" smtClean="0"/>
              <a:t>Predicated on the use of a set of performance levels based on a scale of 1 to 4.</a:t>
            </a:r>
          </a:p>
          <a:p>
            <a:pPr>
              <a:defRPr/>
            </a:pPr>
            <a:r>
              <a:rPr lang="en-US" dirty="0" smtClean="0"/>
              <a:t>Includes scores from</a:t>
            </a:r>
          </a:p>
          <a:p>
            <a:pPr lvl="1">
              <a:defRPr/>
            </a:pPr>
            <a:r>
              <a:rPr lang="en-US" dirty="0" smtClean="0"/>
              <a:t>Indicators (33)</a:t>
            </a:r>
          </a:p>
          <a:p>
            <a:pPr lvl="1">
              <a:defRPr/>
            </a:pPr>
            <a:r>
              <a:rPr lang="en-US" dirty="0" smtClean="0"/>
              <a:t>Evaluative Criteria</a:t>
            </a:r>
          </a:p>
          <a:p>
            <a:pPr lvl="2">
              <a:defRPr/>
            </a:pPr>
            <a:r>
              <a:rPr lang="en-US" dirty="0" smtClean="0"/>
              <a:t>Student Performance Evaluation (4)</a:t>
            </a:r>
          </a:p>
          <a:p>
            <a:pPr lvl="2">
              <a:defRPr/>
            </a:pPr>
            <a:r>
              <a:rPr lang="en-US" dirty="0" smtClean="0"/>
              <a:t>Stakeholder Feedback Evaluation (2)</a:t>
            </a:r>
          </a:p>
          <a:p>
            <a:pPr>
              <a:defRPr/>
            </a:pPr>
            <a:endParaRPr lang="en-US" dirty="0" smtClean="0"/>
          </a:p>
          <a:p>
            <a:pPr marL="914400" lvl="2" indent="0">
              <a:buNone/>
              <a:defRPr/>
            </a:pPr>
            <a:endParaRPr lang="en-US" dirty="0" smtClean="0"/>
          </a:p>
        </p:txBody>
      </p:sp>
    </p:spTree>
    <p:extLst>
      <p:ext uri="{BB962C8B-B14F-4D97-AF65-F5344CB8AC3E}">
        <p14:creationId xmlns:p14="http://schemas.microsoft.com/office/powerpoint/2010/main" val="14127614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898650"/>
            <a:ext cx="8229600" cy="1143000"/>
          </a:xfrm>
        </p:spPr>
        <p:txBody>
          <a:bodyPr>
            <a:normAutofit fontScale="90000"/>
          </a:bodyPr>
          <a:lstStyle/>
          <a:p>
            <a:pPr algn="ctr" eaLnBrk="1" hangingPunct="1"/>
            <a:r>
              <a:rPr lang="en-US" dirty="0"/>
              <a:t/>
            </a:r>
            <a:br>
              <a:rPr lang="en-US" dirty="0"/>
            </a:br>
            <a:r>
              <a:rPr lang="en-US" dirty="0" smtClean="0"/>
              <a:t>The AdvancED Process for Continuous  Improvement</a:t>
            </a:r>
            <a:br>
              <a:rPr lang="en-US" dirty="0" smtClean="0"/>
            </a:br>
            <a:endParaRPr lang="en-US" dirty="0" smtClean="0"/>
          </a:p>
        </p:txBody>
      </p:sp>
      <p:sp>
        <p:nvSpPr>
          <p:cNvPr id="16387" name="Content Placeholder 4"/>
          <p:cNvSpPr>
            <a:spLocks noGrp="1"/>
          </p:cNvSpPr>
          <p:nvPr>
            <p:ph type="body" sz="quarter" idx="13"/>
          </p:nvPr>
        </p:nvSpPr>
        <p:spPr/>
        <p:txBody>
          <a:bodyPr>
            <a:normAutofit fontScale="92500" lnSpcReduction="10000"/>
          </a:bodyPr>
          <a:lstStyle/>
          <a:p>
            <a:pPr marL="0" indent="0" eaLnBrk="1" hangingPunct="1">
              <a:buFont typeface="Wingdings" pitchFamily="2" charset="2"/>
              <a:buNone/>
            </a:pPr>
            <a:r>
              <a:rPr lang="en-US" dirty="0" smtClean="0"/>
              <a:t>The process is a </a:t>
            </a:r>
            <a:r>
              <a:rPr lang="en-US" i="1" dirty="0" smtClean="0"/>
              <a:t>performance-based</a:t>
            </a:r>
            <a:r>
              <a:rPr lang="en-US" dirty="0" smtClean="0"/>
              <a:t> model that employs diagnostic tools for schools to</a:t>
            </a:r>
          </a:p>
          <a:p>
            <a:pPr marL="457200" lvl="1" indent="0" eaLnBrk="1" hangingPunct="1">
              <a:buNone/>
            </a:pPr>
            <a:r>
              <a:rPr lang="en-US" dirty="0" smtClean="0"/>
              <a:t>Conduct Internal Reviews focused on evaluating performance related to </a:t>
            </a:r>
          </a:p>
          <a:p>
            <a:pPr lvl="2" eaLnBrk="1" hangingPunct="1">
              <a:buFont typeface="Wingdings" pitchFamily="2" charset="2"/>
              <a:buChar char="§"/>
            </a:pPr>
            <a:r>
              <a:rPr lang="en-US" sz="2800" dirty="0" smtClean="0"/>
              <a:t>Standards and Indicators</a:t>
            </a:r>
          </a:p>
          <a:p>
            <a:pPr lvl="2" eaLnBrk="1" hangingPunct="1">
              <a:buFont typeface="Wingdings" pitchFamily="2" charset="2"/>
              <a:buChar char="§"/>
            </a:pPr>
            <a:r>
              <a:rPr lang="en-US" sz="2800" dirty="0" smtClean="0"/>
              <a:t>Student Performance </a:t>
            </a:r>
          </a:p>
          <a:p>
            <a:pPr lvl="2" eaLnBrk="1" hangingPunct="1">
              <a:buFont typeface="Wingdings" pitchFamily="2" charset="2"/>
              <a:buChar char="§"/>
            </a:pPr>
            <a:r>
              <a:rPr lang="en-US" sz="2800" dirty="0" smtClean="0"/>
              <a:t>Stakeholder Feedback </a:t>
            </a:r>
          </a:p>
          <a:p>
            <a:pPr>
              <a:buFont typeface="Wingdings" pitchFamily="2" charset="2"/>
              <a:buChar char="§"/>
            </a:pPr>
            <a:endParaRPr lang="en-US" sz="2800" dirty="0" smtClean="0">
              <a:solidFill>
                <a:srgbClr val="1B4D75"/>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5"/>
          <p:cNvSpPr>
            <a:spLocks noGrp="1"/>
          </p:cNvSpPr>
          <p:nvPr>
            <p:ph idx="1"/>
          </p:nvPr>
        </p:nvSpPr>
        <p:spPr>
          <a:xfrm>
            <a:off x="547804" y="1865313"/>
            <a:ext cx="8229600" cy="4525962"/>
          </a:xfrm>
        </p:spPr>
        <p:txBody>
          <a:bodyPr>
            <a:normAutofit/>
          </a:bodyPr>
          <a:lstStyle/>
          <a:p>
            <a:pPr marL="0" indent="0">
              <a:buNone/>
              <a:defRPr/>
            </a:pPr>
            <a:r>
              <a:rPr lang="en-US" dirty="0" smtClean="0"/>
              <a:t>The relative values of the three components (containing a total of 39 measures) form one overall “accreditation score” upon which the Commission will base its accreditation decision.</a:t>
            </a:r>
          </a:p>
          <a:p>
            <a:pPr marL="0" indent="0">
              <a:buNone/>
              <a:defRPr/>
            </a:pPr>
            <a:endParaRPr lang="en-US" dirty="0" smtClean="0"/>
          </a:p>
          <a:p>
            <a:pPr marL="914400" lvl="2" indent="0">
              <a:buNone/>
              <a:defRPr/>
            </a:pPr>
            <a:endParaRPr lang="en-US" dirty="0" smtClean="0"/>
          </a:p>
        </p:txBody>
      </p:sp>
      <p:sp>
        <p:nvSpPr>
          <p:cNvPr id="5" name="Title 1"/>
          <p:cNvSpPr>
            <a:spLocks noGrp="1"/>
          </p:cNvSpPr>
          <p:nvPr>
            <p:ph type="title"/>
          </p:nvPr>
        </p:nvSpPr>
        <p:spPr>
          <a:xfrm>
            <a:off x="547804" y="725977"/>
            <a:ext cx="8161867" cy="977000"/>
          </a:xfrm>
        </p:spPr>
        <p:txBody>
          <a:bodyPr/>
          <a:lstStyle/>
          <a:p>
            <a:r>
              <a:rPr lang="en-US" sz="3200" b="1" dirty="0" smtClean="0"/>
              <a:t>IEQ: The Index of Educational Quality</a:t>
            </a:r>
          </a:p>
        </p:txBody>
      </p:sp>
    </p:spTree>
    <p:extLst>
      <p:ext uri="{BB962C8B-B14F-4D97-AF65-F5344CB8AC3E}">
        <p14:creationId xmlns:p14="http://schemas.microsoft.com/office/powerpoint/2010/main" val="14348686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5"/>
          <p:cNvSpPr>
            <a:spLocks noGrp="1"/>
          </p:cNvSpPr>
          <p:nvPr>
            <p:ph idx="1"/>
          </p:nvPr>
        </p:nvSpPr>
        <p:spPr>
          <a:xfrm>
            <a:off x="457200" y="1662113"/>
            <a:ext cx="8229600" cy="4525962"/>
          </a:xfrm>
        </p:spPr>
        <p:txBody>
          <a:bodyPr>
            <a:normAutofit/>
          </a:bodyPr>
          <a:lstStyle/>
          <a:p>
            <a:pPr>
              <a:defRPr/>
            </a:pPr>
            <a:endParaRPr lang="en-US" dirty="0" smtClean="0"/>
          </a:p>
          <a:p>
            <a:pPr marL="914400" lvl="2" indent="0">
              <a:buNone/>
              <a:defRPr/>
            </a:pPr>
            <a:endParaRPr lang="en-US"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8" y="1473201"/>
            <a:ext cx="6635748" cy="47148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6" name="Title 1"/>
          <p:cNvSpPr>
            <a:spLocks noGrp="1"/>
          </p:cNvSpPr>
          <p:nvPr>
            <p:ph type="title"/>
          </p:nvPr>
        </p:nvSpPr>
        <p:spPr>
          <a:xfrm>
            <a:off x="914400" y="496201"/>
            <a:ext cx="8229600" cy="977000"/>
          </a:xfrm>
        </p:spPr>
        <p:txBody>
          <a:bodyPr/>
          <a:lstStyle/>
          <a:p>
            <a:r>
              <a:rPr lang="en-US" b="1" dirty="0" smtClean="0"/>
              <a:t>IEQ: The Index of Educational Quality</a:t>
            </a:r>
          </a:p>
        </p:txBody>
      </p:sp>
    </p:spTree>
    <p:extLst>
      <p:ext uri="{BB962C8B-B14F-4D97-AF65-F5344CB8AC3E}">
        <p14:creationId xmlns:p14="http://schemas.microsoft.com/office/powerpoint/2010/main" val="586416252"/>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Index </a:t>
            </a:r>
            <a:r>
              <a:rPr lang="en-US" dirty="0"/>
              <a:t>of Educational </a:t>
            </a:r>
            <a:r>
              <a:rPr lang="en-US" dirty="0" smtClean="0"/>
              <a:t>Quality</a:t>
            </a:r>
            <a:endParaRPr lang="en-US" dirty="0"/>
          </a:p>
        </p:txBody>
      </p:sp>
      <p:sp>
        <p:nvSpPr>
          <p:cNvPr id="13" name="Content Placeholder 12"/>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dirty="0" smtClean="0"/>
              <a:t>The Index of Educational Quality is a score between 100 and 400 that represents the overall status of the school or system as they progress through the continuous improvement cycle.</a:t>
            </a:r>
          </a:p>
        </p:txBody>
      </p:sp>
      <p:sp>
        <p:nvSpPr>
          <p:cNvPr id="2" name="Footer Placeholder 1"/>
          <p:cNvSpPr>
            <a:spLocks noGrp="1"/>
          </p:cNvSpPr>
          <p:nvPr>
            <p:ph type="ftr" sz="quarter" idx="10"/>
          </p:nvPr>
        </p:nvSpPr>
        <p:spPr/>
        <p:txBody>
          <a:bodyPr/>
          <a:lstStyle/>
          <a:p>
            <a:pPr>
              <a:defRPr/>
            </a:pPr>
            <a:r>
              <a:rPr lang="en-US" dirty="0" smtClean="0"/>
              <a:t>© 2013 AdvancED</a:t>
            </a:r>
            <a:endParaRPr lang="en-US" dirty="0"/>
          </a:p>
        </p:txBody>
      </p:sp>
      <p:sp>
        <p:nvSpPr>
          <p:cNvPr id="3" name="Slide Number Placeholder 2"/>
          <p:cNvSpPr>
            <a:spLocks noGrp="1"/>
          </p:cNvSpPr>
          <p:nvPr>
            <p:ph type="sldNum" sz="quarter" idx="11"/>
          </p:nvPr>
        </p:nvSpPr>
        <p:spPr/>
        <p:txBody>
          <a:bodyPr/>
          <a:lstStyle/>
          <a:p>
            <a:pPr>
              <a:defRPr/>
            </a:pPr>
            <a:fld id="{1CBDD0F8-F57E-4DEE-BB9C-2A5D8C50B3AC}" type="slidenum">
              <a:rPr lang="en-US" smtClean="0"/>
              <a:pPr>
                <a:defRPr/>
              </a:pPr>
              <a:t>112</a:t>
            </a:fld>
            <a:endParaRPr lang="en-US" dirty="0"/>
          </a:p>
        </p:txBody>
      </p:sp>
      <p:sp>
        <p:nvSpPr>
          <p:cNvPr id="9" name="Rectangle 8"/>
          <p:cNvSpPr/>
          <p:nvPr/>
        </p:nvSpPr>
        <p:spPr>
          <a:xfrm>
            <a:off x="1006750" y="1758342"/>
            <a:ext cx="7078226" cy="457200"/>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898334" y="2116306"/>
            <a:ext cx="535648" cy="369332"/>
          </a:xfrm>
          <a:prstGeom prst="rect">
            <a:avLst/>
          </a:prstGeom>
          <a:noFill/>
        </p:spPr>
        <p:txBody>
          <a:bodyPr wrap="none" rtlCol="0">
            <a:spAutoFit/>
          </a:bodyPr>
          <a:lstStyle/>
          <a:p>
            <a:r>
              <a:rPr lang="en-US" b="1" dirty="0" smtClean="0"/>
              <a:t>100</a:t>
            </a:r>
            <a:endParaRPr lang="en-US" b="1" dirty="0"/>
          </a:p>
        </p:txBody>
      </p:sp>
      <p:sp>
        <p:nvSpPr>
          <p:cNvPr id="26" name="TextBox 25"/>
          <p:cNvSpPr txBox="1"/>
          <p:nvPr/>
        </p:nvSpPr>
        <p:spPr>
          <a:xfrm>
            <a:off x="7634989" y="2129642"/>
            <a:ext cx="535648" cy="369332"/>
          </a:xfrm>
          <a:prstGeom prst="rect">
            <a:avLst/>
          </a:prstGeom>
          <a:noFill/>
        </p:spPr>
        <p:txBody>
          <a:bodyPr wrap="none" rtlCol="0">
            <a:spAutoFit/>
          </a:bodyPr>
          <a:lstStyle/>
          <a:p>
            <a:r>
              <a:rPr lang="en-US" b="1" dirty="0"/>
              <a:t>4</a:t>
            </a:r>
            <a:r>
              <a:rPr lang="en-US" b="1" dirty="0" smtClean="0"/>
              <a:t>00</a:t>
            </a:r>
            <a:endParaRPr lang="en-US" b="1" dirty="0"/>
          </a:p>
        </p:txBody>
      </p:sp>
      <p:grpSp>
        <p:nvGrpSpPr>
          <p:cNvPr id="27" name="Group 26"/>
          <p:cNvGrpSpPr/>
          <p:nvPr/>
        </p:nvGrpSpPr>
        <p:grpSpPr>
          <a:xfrm>
            <a:off x="5164701" y="1484170"/>
            <a:ext cx="685800" cy="709684"/>
            <a:chOff x="6078930" y="2793367"/>
            <a:chExt cx="457200" cy="474956"/>
          </a:xfrm>
        </p:grpSpPr>
        <p:sp>
          <p:nvSpPr>
            <p:cNvPr id="28" name="Isosceles Triangle 27"/>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078930" y="2793367"/>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288</a:t>
              </a:r>
              <a:endParaRPr lang="en-US" dirty="0"/>
            </a:p>
          </p:txBody>
        </p:sp>
      </p:grpSp>
      <p:sp>
        <p:nvSpPr>
          <p:cNvPr id="33" name="TextBox 32"/>
          <p:cNvSpPr txBox="1"/>
          <p:nvPr/>
        </p:nvSpPr>
        <p:spPr>
          <a:xfrm>
            <a:off x="1355718" y="2151693"/>
            <a:ext cx="2870016" cy="553998"/>
          </a:xfrm>
          <a:prstGeom prst="rect">
            <a:avLst/>
          </a:prstGeom>
          <a:noFill/>
        </p:spPr>
        <p:txBody>
          <a:bodyPr wrap="none" rtlCol="0">
            <a:spAutoFit/>
          </a:bodyPr>
          <a:lstStyle/>
          <a:p>
            <a:r>
              <a:rPr lang="en-US" dirty="0" smtClean="0"/>
              <a:t>Index of Educational Quality </a:t>
            </a:r>
          </a:p>
          <a:p>
            <a:r>
              <a:rPr lang="en-US" sz="1200" dirty="0" smtClean="0"/>
              <a:t>Based on all Evaluative Criteria</a:t>
            </a:r>
          </a:p>
        </p:txBody>
      </p:sp>
      <p:cxnSp>
        <p:nvCxnSpPr>
          <p:cNvPr id="34" name="Straight Connector 33"/>
          <p:cNvCxnSpPr/>
          <p:nvPr/>
        </p:nvCxnSpPr>
        <p:spPr>
          <a:xfrm>
            <a:off x="3365902" y="1758342"/>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92131" y="1744956"/>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3907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Index </a:t>
            </a:r>
            <a:r>
              <a:rPr lang="en-US" dirty="0"/>
              <a:t>of Educational </a:t>
            </a:r>
            <a:r>
              <a:rPr lang="en-US" dirty="0" smtClean="0"/>
              <a:t>Quality</a:t>
            </a:r>
            <a:endParaRPr lang="en-US" dirty="0"/>
          </a:p>
        </p:txBody>
      </p:sp>
      <p:sp>
        <p:nvSpPr>
          <p:cNvPr id="13" name="Content Placeholder 12"/>
          <p:cNvSpPr>
            <a:spLocks noGrp="1"/>
          </p:cNvSpPr>
          <p:nvPr>
            <p:ph idx="1"/>
          </p:nvPr>
        </p:nvSpPr>
        <p:spPr/>
        <p:txBody>
          <a:bodyPr/>
          <a:lstStyle/>
          <a:p>
            <a:pPr marL="0" indent="0">
              <a:buNone/>
            </a:pPr>
            <a:endParaRPr lang="en-US" dirty="0" smtClean="0"/>
          </a:p>
          <a:p>
            <a:pPr marL="0" indent="0">
              <a:buNone/>
            </a:pPr>
            <a:endParaRPr lang="en-US" dirty="0"/>
          </a:p>
          <a:p>
            <a:pPr marL="0" indent="0" defTabSz="914400" eaLnBrk="1" fontAlgn="auto" hangingPunct="1">
              <a:spcBef>
                <a:spcPts val="0"/>
              </a:spcBef>
              <a:spcAft>
                <a:spcPts val="0"/>
              </a:spcAft>
              <a:buNone/>
              <a:defRPr/>
            </a:pPr>
            <a:endParaRPr lang="en-US" dirty="0" smtClean="0"/>
          </a:p>
          <a:p>
            <a:pPr marL="0" indent="0" defTabSz="914400" eaLnBrk="1" fontAlgn="auto" hangingPunct="1">
              <a:spcBef>
                <a:spcPts val="0"/>
              </a:spcBef>
              <a:spcAft>
                <a:spcPts val="0"/>
              </a:spcAft>
              <a:buNone/>
              <a:defRPr/>
            </a:pPr>
            <a:r>
              <a:rPr lang="en-US" dirty="0" smtClean="0"/>
              <a:t>Every </a:t>
            </a:r>
            <a:r>
              <a:rPr lang="en-US" dirty="0"/>
              <a:t>indicator from every Standard and from both the Stakeholder Feedback and the Student Performance Diagnostics are used in the computation of the Index of Educational Quality</a:t>
            </a:r>
          </a:p>
        </p:txBody>
      </p:sp>
      <p:sp>
        <p:nvSpPr>
          <p:cNvPr id="2" name="Footer Placeholder 1"/>
          <p:cNvSpPr>
            <a:spLocks noGrp="1"/>
          </p:cNvSpPr>
          <p:nvPr>
            <p:ph type="ftr" sz="quarter" idx="10"/>
          </p:nvPr>
        </p:nvSpPr>
        <p:spPr/>
        <p:txBody>
          <a:bodyPr/>
          <a:lstStyle/>
          <a:p>
            <a:pPr>
              <a:defRPr/>
            </a:pPr>
            <a:r>
              <a:rPr lang="en-US" dirty="0" smtClean="0"/>
              <a:t>© 2013 AdvancED</a:t>
            </a:r>
            <a:endParaRPr lang="en-US" dirty="0"/>
          </a:p>
        </p:txBody>
      </p:sp>
      <p:sp>
        <p:nvSpPr>
          <p:cNvPr id="3" name="Slide Number Placeholder 2"/>
          <p:cNvSpPr>
            <a:spLocks noGrp="1"/>
          </p:cNvSpPr>
          <p:nvPr>
            <p:ph type="sldNum" sz="quarter" idx="11"/>
          </p:nvPr>
        </p:nvSpPr>
        <p:spPr/>
        <p:txBody>
          <a:bodyPr/>
          <a:lstStyle/>
          <a:p>
            <a:pPr>
              <a:defRPr/>
            </a:pPr>
            <a:fld id="{1CBDD0F8-F57E-4DEE-BB9C-2A5D8C50B3AC}" type="slidenum">
              <a:rPr lang="en-US" smtClean="0"/>
              <a:pPr>
                <a:defRPr/>
              </a:pPr>
              <a:t>113</a:t>
            </a:fld>
            <a:endParaRPr lang="en-US" dirty="0"/>
          </a:p>
        </p:txBody>
      </p:sp>
      <p:sp>
        <p:nvSpPr>
          <p:cNvPr id="9" name="Rectangle 8"/>
          <p:cNvSpPr/>
          <p:nvPr/>
        </p:nvSpPr>
        <p:spPr>
          <a:xfrm>
            <a:off x="1006750" y="1758342"/>
            <a:ext cx="7078226" cy="457200"/>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898334" y="2116306"/>
            <a:ext cx="535648" cy="369332"/>
          </a:xfrm>
          <a:prstGeom prst="rect">
            <a:avLst/>
          </a:prstGeom>
          <a:noFill/>
        </p:spPr>
        <p:txBody>
          <a:bodyPr wrap="none" rtlCol="0">
            <a:spAutoFit/>
          </a:bodyPr>
          <a:lstStyle/>
          <a:p>
            <a:r>
              <a:rPr lang="en-US" b="1" dirty="0" smtClean="0"/>
              <a:t>100</a:t>
            </a:r>
            <a:endParaRPr lang="en-US" b="1" dirty="0"/>
          </a:p>
        </p:txBody>
      </p:sp>
      <p:sp>
        <p:nvSpPr>
          <p:cNvPr id="26" name="TextBox 25"/>
          <p:cNvSpPr txBox="1"/>
          <p:nvPr/>
        </p:nvSpPr>
        <p:spPr>
          <a:xfrm>
            <a:off x="7634989" y="2129642"/>
            <a:ext cx="535648" cy="369332"/>
          </a:xfrm>
          <a:prstGeom prst="rect">
            <a:avLst/>
          </a:prstGeom>
          <a:noFill/>
        </p:spPr>
        <p:txBody>
          <a:bodyPr wrap="none" rtlCol="0">
            <a:spAutoFit/>
          </a:bodyPr>
          <a:lstStyle/>
          <a:p>
            <a:r>
              <a:rPr lang="en-US" b="1" dirty="0"/>
              <a:t>4</a:t>
            </a:r>
            <a:r>
              <a:rPr lang="en-US" b="1" dirty="0" smtClean="0"/>
              <a:t>00</a:t>
            </a:r>
            <a:endParaRPr lang="en-US" b="1" dirty="0"/>
          </a:p>
        </p:txBody>
      </p:sp>
      <p:grpSp>
        <p:nvGrpSpPr>
          <p:cNvPr id="27" name="Group 26"/>
          <p:cNvGrpSpPr/>
          <p:nvPr/>
        </p:nvGrpSpPr>
        <p:grpSpPr>
          <a:xfrm>
            <a:off x="5164701" y="1484170"/>
            <a:ext cx="685800" cy="709684"/>
            <a:chOff x="6078930" y="2793367"/>
            <a:chExt cx="457200" cy="474956"/>
          </a:xfrm>
        </p:grpSpPr>
        <p:sp>
          <p:nvSpPr>
            <p:cNvPr id="28" name="Isosceles Triangle 27"/>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078930" y="2793367"/>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288</a:t>
              </a:r>
              <a:endParaRPr lang="en-US" dirty="0"/>
            </a:p>
          </p:txBody>
        </p:sp>
      </p:grpSp>
      <p:sp>
        <p:nvSpPr>
          <p:cNvPr id="33" name="TextBox 32"/>
          <p:cNvSpPr txBox="1"/>
          <p:nvPr/>
        </p:nvSpPr>
        <p:spPr>
          <a:xfrm>
            <a:off x="1355718" y="2151693"/>
            <a:ext cx="2870016" cy="553998"/>
          </a:xfrm>
          <a:prstGeom prst="rect">
            <a:avLst/>
          </a:prstGeom>
          <a:noFill/>
        </p:spPr>
        <p:txBody>
          <a:bodyPr wrap="none" rtlCol="0">
            <a:spAutoFit/>
          </a:bodyPr>
          <a:lstStyle/>
          <a:p>
            <a:r>
              <a:rPr lang="en-US" dirty="0" smtClean="0"/>
              <a:t>Index of Educational Quality </a:t>
            </a:r>
          </a:p>
          <a:p>
            <a:r>
              <a:rPr lang="en-US" sz="1200" dirty="0" smtClean="0"/>
              <a:t>Based on all Evaluative Criteria</a:t>
            </a:r>
          </a:p>
        </p:txBody>
      </p:sp>
      <p:cxnSp>
        <p:nvCxnSpPr>
          <p:cNvPr id="34" name="Straight Connector 33"/>
          <p:cNvCxnSpPr/>
          <p:nvPr/>
        </p:nvCxnSpPr>
        <p:spPr>
          <a:xfrm>
            <a:off x="3365902" y="1758342"/>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92131" y="1744956"/>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2030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t>© 2013 AdvancED</a:t>
            </a:r>
            <a:endParaRPr lang="en-US" dirty="0"/>
          </a:p>
        </p:txBody>
      </p:sp>
      <p:sp>
        <p:nvSpPr>
          <p:cNvPr id="3" name="Slide Number Placeholder 2"/>
          <p:cNvSpPr>
            <a:spLocks noGrp="1"/>
          </p:cNvSpPr>
          <p:nvPr>
            <p:ph type="sldNum" sz="quarter" idx="11"/>
          </p:nvPr>
        </p:nvSpPr>
        <p:spPr/>
        <p:txBody>
          <a:bodyPr/>
          <a:lstStyle/>
          <a:p>
            <a:pPr>
              <a:defRPr/>
            </a:pPr>
            <a:fld id="{1CBDD0F8-F57E-4DEE-BB9C-2A5D8C50B3AC}" type="slidenum">
              <a:rPr lang="en-US" smtClean="0"/>
              <a:pPr>
                <a:defRPr/>
              </a:pPr>
              <a:t>114</a:t>
            </a:fld>
            <a:endParaRPr lang="en-US" dirty="0"/>
          </a:p>
        </p:txBody>
      </p:sp>
      <p:sp>
        <p:nvSpPr>
          <p:cNvPr id="4" name="Title 3"/>
          <p:cNvSpPr>
            <a:spLocks noGrp="1"/>
          </p:cNvSpPr>
          <p:nvPr>
            <p:ph type="title"/>
          </p:nvPr>
        </p:nvSpPr>
        <p:spPr>
          <a:xfrm>
            <a:off x="613833" y="444725"/>
            <a:ext cx="8072967" cy="990600"/>
          </a:xfrm>
        </p:spPr>
        <p:txBody>
          <a:bodyPr/>
          <a:lstStyle/>
          <a:p>
            <a:r>
              <a:rPr lang="en-US" dirty="0" smtClean="0"/>
              <a:t>Index </a:t>
            </a:r>
            <a:r>
              <a:rPr lang="en-US" dirty="0"/>
              <a:t>of Educational </a:t>
            </a:r>
            <a:r>
              <a:rPr lang="en-US" dirty="0" smtClean="0"/>
              <a:t>Quality</a:t>
            </a:r>
            <a:endParaRPr lang="en-US" dirty="0"/>
          </a:p>
        </p:txBody>
      </p:sp>
      <p:sp>
        <p:nvSpPr>
          <p:cNvPr id="6" name="Rectangle 5"/>
          <p:cNvSpPr/>
          <p:nvPr/>
        </p:nvSpPr>
        <p:spPr>
          <a:xfrm>
            <a:off x="1006750" y="2989510"/>
            <a:ext cx="7078226" cy="294301"/>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006750" y="4133253"/>
            <a:ext cx="7078226" cy="294301"/>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006750" y="5307975"/>
            <a:ext cx="7078226" cy="294301"/>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006750" y="1758342"/>
            <a:ext cx="7078226" cy="457200"/>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6109479" y="2788121"/>
            <a:ext cx="457200" cy="495690"/>
            <a:chOff x="6078930" y="2772633"/>
            <a:chExt cx="457200" cy="495690"/>
          </a:xfrm>
        </p:grpSpPr>
        <p:sp>
          <p:nvSpPr>
            <p:cNvPr id="11" name="Isosceles Triangle 10"/>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078930" y="2772633"/>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321</a:t>
              </a:r>
              <a:endParaRPr lang="en-US" sz="1400" dirty="0"/>
            </a:p>
          </p:txBody>
        </p:sp>
      </p:grpSp>
      <p:grpSp>
        <p:nvGrpSpPr>
          <p:cNvPr id="44" name="Group 43"/>
          <p:cNvGrpSpPr/>
          <p:nvPr/>
        </p:nvGrpSpPr>
        <p:grpSpPr>
          <a:xfrm>
            <a:off x="5517370" y="5105922"/>
            <a:ext cx="457201" cy="495690"/>
            <a:chOff x="5006330" y="5106586"/>
            <a:chExt cx="457201" cy="495690"/>
          </a:xfrm>
        </p:grpSpPr>
        <p:sp>
          <p:nvSpPr>
            <p:cNvPr id="17" name="Isosceles Triangle 16"/>
            <p:cNvSpPr/>
            <p:nvPr/>
          </p:nvSpPr>
          <p:spPr>
            <a:xfrm rot="10800000">
              <a:off x="5006331" y="5323462"/>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5006330" y="5106586"/>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300</a:t>
              </a:r>
              <a:endParaRPr lang="en-US" sz="1400" dirty="0"/>
            </a:p>
          </p:txBody>
        </p:sp>
      </p:grpSp>
      <p:sp>
        <p:nvSpPr>
          <p:cNvPr id="19" name="TextBox 18"/>
          <p:cNvSpPr txBox="1"/>
          <p:nvPr/>
        </p:nvSpPr>
        <p:spPr>
          <a:xfrm>
            <a:off x="898066" y="5540317"/>
            <a:ext cx="457652" cy="307777"/>
          </a:xfrm>
          <a:prstGeom prst="rect">
            <a:avLst/>
          </a:prstGeom>
          <a:noFill/>
        </p:spPr>
        <p:txBody>
          <a:bodyPr wrap="none" rtlCol="0">
            <a:spAutoFit/>
          </a:bodyPr>
          <a:lstStyle/>
          <a:p>
            <a:r>
              <a:rPr lang="en-US" sz="1400" b="1" dirty="0" smtClean="0"/>
              <a:t>100</a:t>
            </a:r>
            <a:endParaRPr lang="en-US" sz="1400" b="1" dirty="0"/>
          </a:p>
        </p:txBody>
      </p:sp>
      <p:sp>
        <p:nvSpPr>
          <p:cNvPr id="20" name="TextBox 19"/>
          <p:cNvSpPr txBox="1"/>
          <p:nvPr/>
        </p:nvSpPr>
        <p:spPr>
          <a:xfrm>
            <a:off x="898066" y="4366605"/>
            <a:ext cx="457652" cy="307777"/>
          </a:xfrm>
          <a:prstGeom prst="rect">
            <a:avLst/>
          </a:prstGeom>
          <a:noFill/>
        </p:spPr>
        <p:txBody>
          <a:bodyPr wrap="none" rtlCol="0">
            <a:spAutoFit/>
          </a:bodyPr>
          <a:lstStyle/>
          <a:p>
            <a:r>
              <a:rPr lang="en-US" sz="1400" b="1" dirty="0" smtClean="0"/>
              <a:t>100</a:t>
            </a:r>
            <a:endParaRPr lang="en-US" sz="1400" b="1" dirty="0"/>
          </a:p>
        </p:txBody>
      </p:sp>
      <p:sp>
        <p:nvSpPr>
          <p:cNvPr id="21" name="TextBox 20"/>
          <p:cNvSpPr txBox="1"/>
          <p:nvPr/>
        </p:nvSpPr>
        <p:spPr>
          <a:xfrm>
            <a:off x="898066" y="3216817"/>
            <a:ext cx="457652" cy="307777"/>
          </a:xfrm>
          <a:prstGeom prst="rect">
            <a:avLst/>
          </a:prstGeom>
          <a:noFill/>
        </p:spPr>
        <p:txBody>
          <a:bodyPr wrap="none" rtlCol="0">
            <a:spAutoFit/>
          </a:bodyPr>
          <a:lstStyle/>
          <a:p>
            <a:r>
              <a:rPr lang="en-US" sz="1400" b="1" dirty="0" smtClean="0"/>
              <a:t>100</a:t>
            </a:r>
            <a:endParaRPr lang="en-US" sz="1400" b="1" dirty="0"/>
          </a:p>
        </p:txBody>
      </p:sp>
      <p:sp>
        <p:nvSpPr>
          <p:cNvPr id="22" name="TextBox 21"/>
          <p:cNvSpPr txBox="1"/>
          <p:nvPr/>
        </p:nvSpPr>
        <p:spPr>
          <a:xfrm>
            <a:off x="898334" y="2116306"/>
            <a:ext cx="535648" cy="369332"/>
          </a:xfrm>
          <a:prstGeom prst="rect">
            <a:avLst/>
          </a:prstGeom>
          <a:noFill/>
        </p:spPr>
        <p:txBody>
          <a:bodyPr wrap="none" rtlCol="0">
            <a:spAutoFit/>
          </a:bodyPr>
          <a:lstStyle/>
          <a:p>
            <a:r>
              <a:rPr lang="en-US" b="1" dirty="0" smtClean="0"/>
              <a:t>100</a:t>
            </a:r>
            <a:endParaRPr lang="en-US" b="1" dirty="0"/>
          </a:p>
        </p:txBody>
      </p:sp>
      <p:sp>
        <p:nvSpPr>
          <p:cNvPr id="23" name="TextBox 22"/>
          <p:cNvSpPr txBox="1"/>
          <p:nvPr/>
        </p:nvSpPr>
        <p:spPr>
          <a:xfrm>
            <a:off x="7712985" y="5545353"/>
            <a:ext cx="457652" cy="307777"/>
          </a:xfrm>
          <a:prstGeom prst="rect">
            <a:avLst/>
          </a:prstGeom>
          <a:noFill/>
        </p:spPr>
        <p:txBody>
          <a:bodyPr wrap="none" rtlCol="0">
            <a:spAutoFit/>
          </a:bodyPr>
          <a:lstStyle/>
          <a:p>
            <a:r>
              <a:rPr lang="en-US" sz="1400" b="1" dirty="0"/>
              <a:t>4</a:t>
            </a:r>
            <a:r>
              <a:rPr lang="en-US" sz="1400" b="1" dirty="0" smtClean="0"/>
              <a:t>00</a:t>
            </a:r>
            <a:endParaRPr lang="en-US" sz="1400" b="1" dirty="0"/>
          </a:p>
        </p:txBody>
      </p:sp>
      <p:sp>
        <p:nvSpPr>
          <p:cNvPr id="24" name="TextBox 23"/>
          <p:cNvSpPr txBox="1"/>
          <p:nvPr/>
        </p:nvSpPr>
        <p:spPr>
          <a:xfrm>
            <a:off x="7712985" y="4371641"/>
            <a:ext cx="457652" cy="307777"/>
          </a:xfrm>
          <a:prstGeom prst="rect">
            <a:avLst/>
          </a:prstGeom>
          <a:noFill/>
        </p:spPr>
        <p:txBody>
          <a:bodyPr wrap="none" rtlCol="0">
            <a:spAutoFit/>
          </a:bodyPr>
          <a:lstStyle/>
          <a:p>
            <a:r>
              <a:rPr lang="en-US" sz="1400" b="1" dirty="0"/>
              <a:t>4</a:t>
            </a:r>
            <a:r>
              <a:rPr lang="en-US" sz="1400" b="1" dirty="0" smtClean="0"/>
              <a:t>00</a:t>
            </a:r>
            <a:endParaRPr lang="en-US" sz="1400" b="1" dirty="0"/>
          </a:p>
        </p:txBody>
      </p:sp>
      <p:sp>
        <p:nvSpPr>
          <p:cNvPr id="25" name="TextBox 24"/>
          <p:cNvSpPr txBox="1"/>
          <p:nvPr/>
        </p:nvSpPr>
        <p:spPr>
          <a:xfrm>
            <a:off x="7712985" y="3221853"/>
            <a:ext cx="457652" cy="307777"/>
          </a:xfrm>
          <a:prstGeom prst="rect">
            <a:avLst/>
          </a:prstGeom>
          <a:noFill/>
        </p:spPr>
        <p:txBody>
          <a:bodyPr wrap="none" rtlCol="0">
            <a:spAutoFit/>
          </a:bodyPr>
          <a:lstStyle/>
          <a:p>
            <a:r>
              <a:rPr lang="en-US" sz="1400" b="1" dirty="0"/>
              <a:t>4</a:t>
            </a:r>
            <a:r>
              <a:rPr lang="en-US" sz="1400" b="1" dirty="0" smtClean="0"/>
              <a:t>00</a:t>
            </a:r>
            <a:endParaRPr lang="en-US" sz="1400" b="1" dirty="0"/>
          </a:p>
        </p:txBody>
      </p:sp>
      <p:sp>
        <p:nvSpPr>
          <p:cNvPr id="26" name="TextBox 25"/>
          <p:cNvSpPr txBox="1"/>
          <p:nvPr/>
        </p:nvSpPr>
        <p:spPr>
          <a:xfrm>
            <a:off x="7634989" y="2129642"/>
            <a:ext cx="535648" cy="369332"/>
          </a:xfrm>
          <a:prstGeom prst="rect">
            <a:avLst/>
          </a:prstGeom>
          <a:noFill/>
        </p:spPr>
        <p:txBody>
          <a:bodyPr wrap="none" rtlCol="0">
            <a:spAutoFit/>
          </a:bodyPr>
          <a:lstStyle/>
          <a:p>
            <a:r>
              <a:rPr lang="en-US" b="1" dirty="0"/>
              <a:t>4</a:t>
            </a:r>
            <a:r>
              <a:rPr lang="en-US" b="1" dirty="0" smtClean="0"/>
              <a:t>00</a:t>
            </a:r>
            <a:endParaRPr lang="en-US" b="1" dirty="0"/>
          </a:p>
        </p:txBody>
      </p:sp>
      <p:grpSp>
        <p:nvGrpSpPr>
          <p:cNvPr id="27" name="Group 26"/>
          <p:cNvGrpSpPr/>
          <p:nvPr/>
        </p:nvGrpSpPr>
        <p:grpSpPr>
          <a:xfrm>
            <a:off x="5164701" y="1484170"/>
            <a:ext cx="685800" cy="709684"/>
            <a:chOff x="6078930" y="2793367"/>
            <a:chExt cx="457200" cy="474956"/>
          </a:xfrm>
        </p:grpSpPr>
        <p:sp>
          <p:nvSpPr>
            <p:cNvPr id="28" name="Isosceles Triangle 27"/>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078930" y="2793367"/>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288</a:t>
              </a:r>
              <a:endParaRPr lang="en-US" dirty="0"/>
            </a:p>
          </p:txBody>
        </p:sp>
      </p:grpSp>
      <p:sp>
        <p:nvSpPr>
          <p:cNvPr id="30" name="TextBox 29"/>
          <p:cNvSpPr txBox="1"/>
          <p:nvPr/>
        </p:nvSpPr>
        <p:spPr>
          <a:xfrm>
            <a:off x="1274310" y="3206161"/>
            <a:ext cx="4804620" cy="553998"/>
          </a:xfrm>
          <a:prstGeom prst="rect">
            <a:avLst/>
          </a:prstGeom>
          <a:noFill/>
        </p:spPr>
        <p:txBody>
          <a:bodyPr wrap="square" rtlCol="0">
            <a:spAutoFit/>
          </a:bodyPr>
          <a:lstStyle/>
          <a:p>
            <a:r>
              <a:rPr lang="en-US" dirty="0" smtClean="0"/>
              <a:t>Teaching and Learning Impact </a:t>
            </a:r>
          </a:p>
          <a:p>
            <a:r>
              <a:rPr lang="en-US" sz="1200" dirty="0" smtClean="0"/>
              <a:t>Standards 3 and 5, Student Performance Evaluative Criteria</a:t>
            </a:r>
            <a:endParaRPr lang="en-US" sz="1200" dirty="0"/>
          </a:p>
        </p:txBody>
      </p:sp>
      <p:sp>
        <p:nvSpPr>
          <p:cNvPr id="31" name="TextBox 30"/>
          <p:cNvSpPr txBox="1"/>
          <p:nvPr/>
        </p:nvSpPr>
        <p:spPr>
          <a:xfrm>
            <a:off x="1274310" y="4359295"/>
            <a:ext cx="3903633" cy="553998"/>
          </a:xfrm>
          <a:prstGeom prst="rect">
            <a:avLst/>
          </a:prstGeom>
          <a:noFill/>
        </p:spPr>
        <p:txBody>
          <a:bodyPr wrap="none" rtlCol="0">
            <a:spAutoFit/>
          </a:bodyPr>
          <a:lstStyle/>
          <a:p>
            <a:r>
              <a:rPr lang="en-US" dirty="0" smtClean="0"/>
              <a:t>Leadership Capacity</a:t>
            </a:r>
          </a:p>
          <a:p>
            <a:r>
              <a:rPr lang="en-US" sz="1200" dirty="0" smtClean="0"/>
              <a:t>Standards 1 and 2, Stakeholder Feedback Evaluative Criteria</a:t>
            </a:r>
            <a:endParaRPr lang="en-US" sz="1200" dirty="0"/>
          </a:p>
        </p:txBody>
      </p:sp>
      <p:sp>
        <p:nvSpPr>
          <p:cNvPr id="32" name="TextBox 31"/>
          <p:cNvSpPr txBox="1"/>
          <p:nvPr/>
        </p:nvSpPr>
        <p:spPr>
          <a:xfrm>
            <a:off x="1274310" y="5540317"/>
            <a:ext cx="3418694" cy="553998"/>
          </a:xfrm>
          <a:prstGeom prst="rect">
            <a:avLst/>
          </a:prstGeom>
          <a:noFill/>
        </p:spPr>
        <p:txBody>
          <a:bodyPr wrap="square" rtlCol="0">
            <a:spAutoFit/>
          </a:bodyPr>
          <a:lstStyle/>
          <a:p>
            <a:r>
              <a:rPr lang="en-US" dirty="0" smtClean="0"/>
              <a:t>Resource Utilization </a:t>
            </a:r>
          </a:p>
          <a:p>
            <a:r>
              <a:rPr lang="en-US" sz="1200" dirty="0" smtClean="0"/>
              <a:t>Standard 4</a:t>
            </a:r>
            <a:endParaRPr lang="en-US" sz="1200" dirty="0"/>
          </a:p>
        </p:txBody>
      </p:sp>
      <p:sp>
        <p:nvSpPr>
          <p:cNvPr id="33" name="TextBox 32"/>
          <p:cNvSpPr txBox="1"/>
          <p:nvPr/>
        </p:nvSpPr>
        <p:spPr>
          <a:xfrm>
            <a:off x="1355718" y="2151693"/>
            <a:ext cx="2870016" cy="553998"/>
          </a:xfrm>
          <a:prstGeom prst="rect">
            <a:avLst/>
          </a:prstGeom>
          <a:noFill/>
        </p:spPr>
        <p:txBody>
          <a:bodyPr wrap="none" rtlCol="0">
            <a:spAutoFit/>
          </a:bodyPr>
          <a:lstStyle/>
          <a:p>
            <a:r>
              <a:rPr lang="en-US" dirty="0" smtClean="0"/>
              <a:t>Index of Educational Quality </a:t>
            </a:r>
          </a:p>
          <a:p>
            <a:r>
              <a:rPr lang="en-US" sz="1200" dirty="0" smtClean="0"/>
              <a:t>Based on all Evaluative Criteria</a:t>
            </a:r>
          </a:p>
        </p:txBody>
      </p:sp>
      <p:cxnSp>
        <p:nvCxnSpPr>
          <p:cNvPr id="34" name="Straight Connector 33"/>
          <p:cNvCxnSpPr/>
          <p:nvPr/>
        </p:nvCxnSpPr>
        <p:spPr>
          <a:xfrm>
            <a:off x="3365902" y="1758342"/>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92131" y="1744956"/>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65902" y="2989713"/>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365902" y="4138971"/>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396589" y="5309004"/>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726433" y="3011012"/>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27812" y="4124639"/>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738960" y="5323462"/>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3367282" y="3922095"/>
            <a:ext cx="457200" cy="495690"/>
            <a:chOff x="6078930" y="2772633"/>
            <a:chExt cx="457200" cy="495690"/>
          </a:xfrm>
        </p:grpSpPr>
        <p:sp>
          <p:nvSpPr>
            <p:cNvPr id="46" name="Isosceles Triangle 45"/>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p:cNvSpPr/>
            <p:nvPr/>
          </p:nvSpPr>
          <p:spPr>
            <a:xfrm>
              <a:off x="6078930" y="2772633"/>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217</a:t>
              </a:r>
              <a:endParaRPr lang="en-US" sz="1400" dirty="0"/>
            </a:p>
          </p:txBody>
        </p:sp>
      </p:grpSp>
    </p:spTree>
    <p:extLst>
      <p:ext uri="{BB962C8B-B14F-4D97-AF65-F5344CB8AC3E}">
        <p14:creationId xmlns:p14="http://schemas.microsoft.com/office/powerpoint/2010/main" val="4584781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t>© 2013 AdvancED</a:t>
            </a:r>
            <a:endParaRPr lang="en-US" dirty="0"/>
          </a:p>
        </p:txBody>
      </p:sp>
      <p:sp>
        <p:nvSpPr>
          <p:cNvPr id="3" name="Slide Number Placeholder 2"/>
          <p:cNvSpPr>
            <a:spLocks noGrp="1"/>
          </p:cNvSpPr>
          <p:nvPr>
            <p:ph type="sldNum" sz="quarter" idx="11"/>
          </p:nvPr>
        </p:nvSpPr>
        <p:spPr/>
        <p:txBody>
          <a:bodyPr/>
          <a:lstStyle/>
          <a:p>
            <a:pPr>
              <a:defRPr/>
            </a:pPr>
            <a:fld id="{1CBDD0F8-F57E-4DEE-BB9C-2A5D8C50B3AC}" type="slidenum">
              <a:rPr lang="en-US" smtClean="0"/>
              <a:pPr>
                <a:defRPr/>
              </a:pPr>
              <a:t>115</a:t>
            </a:fld>
            <a:endParaRPr lang="en-US" dirty="0"/>
          </a:p>
        </p:txBody>
      </p:sp>
      <p:sp>
        <p:nvSpPr>
          <p:cNvPr id="4" name="Title 3"/>
          <p:cNvSpPr>
            <a:spLocks noGrp="1"/>
          </p:cNvSpPr>
          <p:nvPr>
            <p:ph type="title"/>
          </p:nvPr>
        </p:nvSpPr>
        <p:spPr>
          <a:xfrm>
            <a:off x="613833" y="444725"/>
            <a:ext cx="8072967" cy="990600"/>
          </a:xfrm>
        </p:spPr>
        <p:txBody>
          <a:bodyPr/>
          <a:lstStyle/>
          <a:p>
            <a:r>
              <a:rPr lang="en-US" dirty="0" smtClean="0"/>
              <a:t>Index </a:t>
            </a:r>
            <a:r>
              <a:rPr lang="en-US" dirty="0"/>
              <a:t>of Educational </a:t>
            </a:r>
            <a:r>
              <a:rPr lang="en-US" dirty="0" smtClean="0"/>
              <a:t>Quality</a:t>
            </a:r>
            <a:endParaRPr lang="en-US" dirty="0"/>
          </a:p>
        </p:txBody>
      </p:sp>
      <p:sp>
        <p:nvSpPr>
          <p:cNvPr id="6" name="Rectangle 5"/>
          <p:cNvSpPr/>
          <p:nvPr/>
        </p:nvSpPr>
        <p:spPr>
          <a:xfrm>
            <a:off x="1006750" y="2989510"/>
            <a:ext cx="7078226" cy="294301"/>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006750" y="4133253"/>
            <a:ext cx="7078226" cy="294301"/>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006750" y="5307975"/>
            <a:ext cx="7078226" cy="294301"/>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006750" y="1758342"/>
            <a:ext cx="7078226" cy="457200"/>
          </a:xfrm>
          <a:prstGeom prst="rect">
            <a:avLst/>
          </a:prstGeom>
          <a:gradFill flip="none" rotWithShape="1">
            <a:gsLst>
              <a:gs pos="0">
                <a:srgbClr val="FF0000"/>
              </a:gs>
              <a:gs pos="100000">
                <a:srgbClr val="00FF00"/>
              </a:gs>
              <a:gs pos="49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6109479" y="2788121"/>
            <a:ext cx="457200" cy="495690"/>
            <a:chOff x="6078930" y="2772633"/>
            <a:chExt cx="457200" cy="495690"/>
          </a:xfrm>
        </p:grpSpPr>
        <p:sp>
          <p:nvSpPr>
            <p:cNvPr id="11" name="Isosceles Triangle 10"/>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078930" y="2772633"/>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321</a:t>
              </a:r>
              <a:endParaRPr lang="en-US" sz="1400" dirty="0"/>
            </a:p>
          </p:txBody>
        </p:sp>
      </p:grpSp>
      <p:grpSp>
        <p:nvGrpSpPr>
          <p:cNvPr id="44" name="Group 43"/>
          <p:cNvGrpSpPr/>
          <p:nvPr/>
        </p:nvGrpSpPr>
        <p:grpSpPr>
          <a:xfrm>
            <a:off x="5517370" y="5105922"/>
            <a:ext cx="457201" cy="495690"/>
            <a:chOff x="5006330" y="5106586"/>
            <a:chExt cx="457201" cy="495690"/>
          </a:xfrm>
        </p:grpSpPr>
        <p:sp>
          <p:nvSpPr>
            <p:cNvPr id="17" name="Isosceles Triangle 16"/>
            <p:cNvSpPr/>
            <p:nvPr/>
          </p:nvSpPr>
          <p:spPr>
            <a:xfrm rot="10800000">
              <a:off x="5006331" y="5323462"/>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5006330" y="5106586"/>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300</a:t>
              </a:r>
              <a:endParaRPr lang="en-US" sz="1400" dirty="0"/>
            </a:p>
          </p:txBody>
        </p:sp>
      </p:grpSp>
      <p:sp>
        <p:nvSpPr>
          <p:cNvPr id="19" name="TextBox 18"/>
          <p:cNvSpPr txBox="1"/>
          <p:nvPr/>
        </p:nvSpPr>
        <p:spPr>
          <a:xfrm>
            <a:off x="898066" y="5540317"/>
            <a:ext cx="457652" cy="307777"/>
          </a:xfrm>
          <a:prstGeom prst="rect">
            <a:avLst/>
          </a:prstGeom>
          <a:noFill/>
        </p:spPr>
        <p:txBody>
          <a:bodyPr wrap="none" rtlCol="0">
            <a:spAutoFit/>
          </a:bodyPr>
          <a:lstStyle/>
          <a:p>
            <a:r>
              <a:rPr lang="en-US" sz="1400" b="1" dirty="0" smtClean="0"/>
              <a:t>100</a:t>
            </a:r>
            <a:endParaRPr lang="en-US" sz="1400" b="1" dirty="0"/>
          </a:p>
        </p:txBody>
      </p:sp>
      <p:sp>
        <p:nvSpPr>
          <p:cNvPr id="20" name="TextBox 19"/>
          <p:cNvSpPr txBox="1"/>
          <p:nvPr/>
        </p:nvSpPr>
        <p:spPr>
          <a:xfrm>
            <a:off x="898066" y="4366605"/>
            <a:ext cx="457652" cy="307777"/>
          </a:xfrm>
          <a:prstGeom prst="rect">
            <a:avLst/>
          </a:prstGeom>
          <a:noFill/>
        </p:spPr>
        <p:txBody>
          <a:bodyPr wrap="none" rtlCol="0">
            <a:spAutoFit/>
          </a:bodyPr>
          <a:lstStyle/>
          <a:p>
            <a:r>
              <a:rPr lang="en-US" sz="1400" b="1" dirty="0" smtClean="0"/>
              <a:t>100</a:t>
            </a:r>
            <a:endParaRPr lang="en-US" sz="1400" b="1" dirty="0"/>
          </a:p>
        </p:txBody>
      </p:sp>
      <p:sp>
        <p:nvSpPr>
          <p:cNvPr id="21" name="TextBox 20"/>
          <p:cNvSpPr txBox="1"/>
          <p:nvPr/>
        </p:nvSpPr>
        <p:spPr>
          <a:xfrm>
            <a:off x="898066" y="3216817"/>
            <a:ext cx="457652" cy="307777"/>
          </a:xfrm>
          <a:prstGeom prst="rect">
            <a:avLst/>
          </a:prstGeom>
          <a:noFill/>
        </p:spPr>
        <p:txBody>
          <a:bodyPr wrap="none" rtlCol="0">
            <a:spAutoFit/>
          </a:bodyPr>
          <a:lstStyle/>
          <a:p>
            <a:r>
              <a:rPr lang="en-US" sz="1400" b="1" dirty="0" smtClean="0"/>
              <a:t>100</a:t>
            </a:r>
            <a:endParaRPr lang="en-US" sz="1400" b="1" dirty="0"/>
          </a:p>
        </p:txBody>
      </p:sp>
      <p:sp>
        <p:nvSpPr>
          <p:cNvPr id="22" name="TextBox 21"/>
          <p:cNvSpPr txBox="1"/>
          <p:nvPr/>
        </p:nvSpPr>
        <p:spPr>
          <a:xfrm>
            <a:off x="898334" y="2116306"/>
            <a:ext cx="535648" cy="369332"/>
          </a:xfrm>
          <a:prstGeom prst="rect">
            <a:avLst/>
          </a:prstGeom>
          <a:noFill/>
        </p:spPr>
        <p:txBody>
          <a:bodyPr wrap="none" rtlCol="0">
            <a:spAutoFit/>
          </a:bodyPr>
          <a:lstStyle/>
          <a:p>
            <a:r>
              <a:rPr lang="en-US" b="1" dirty="0" smtClean="0"/>
              <a:t>100</a:t>
            </a:r>
            <a:endParaRPr lang="en-US" b="1" dirty="0"/>
          </a:p>
        </p:txBody>
      </p:sp>
      <p:sp>
        <p:nvSpPr>
          <p:cNvPr id="23" name="TextBox 22"/>
          <p:cNvSpPr txBox="1"/>
          <p:nvPr/>
        </p:nvSpPr>
        <p:spPr>
          <a:xfrm>
            <a:off x="7712985" y="5545353"/>
            <a:ext cx="457652" cy="307777"/>
          </a:xfrm>
          <a:prstGeom prst="rect">
            <a:avLst/>
          </a:prstGeom>
          <a:noFill/>
        </p:spPr>
        <p:txBody>
          <a:bodyPr wrap="none" rtlCol="0">
            <a:spAutoFit/>
          </a:bodyPr>
          <a:lstStyle/>
          <a:p>
            <a:r>
              <a:rPr lang="en-US" sz="1400" b="1" dirty="0"/>
              <a:t>4</a:t>
            </a:r>
            <a:r>
              <a:rPr lang="en-US" sz="1400" b="1" dirty="0" smtClean="0"/>
              <a:t>00</a:t>
            </a:r>
            <a:endParaRPr lang="en-US" sz="1400" b="1" dirty="0"/>
          </a:p>
        </p:txBody>
      </p:sp>
      <p:sp>
        <p:nvSpPr>
          <p:cNvPr id="24" name="TextBox 23"/>
          <p:cNvSpPr txBox="1"/>
          <p:nvPr/>
        </p:nvSpPr>
        <p:spPr>
          <a:xfrm>
            <a:off x="7712985" y="4371641"/>
            <a:ext cx="457652" cy="307777"/>
          </a:xfrm>
          <a:prstGeom prst="rect">
            <a:avLst/>
          </a:prstGeom>
          <a:noFill/>
        </p:spPr>
        <p:txBody>
          <a:bodyPr wrap="none" rtlCol="0">
            <a:spAutoFit/>
          </a:bodyPr>
          <a:lstStyle/>
          <a:p>
            <a:r>
              <a:rPr lang="en-US" sz="1400" b="1" dirty="0"/>
              <a:t>4</a:t>
            </a:r>
            <a:r>
              <a:rPr lang="en-US" sz="1400" b="1" dirty="0" smtClean="0"/>
              <a:t>00</a:t>
            </a:r>
            <a:endParaRPr lang="en-US" sz="1400" b="1" dirty="0"/>
          </a:p>
        </p:txBody>
      </p:sp>
      <p:sp>
        <p:nvSpPr>
          <p:cNvPr id="25" name="TextBox 24"/>
          <p:cNvSpPr txBox="1"/>
          <p:nvPr/>
        </p:nvSpPr>
        <p:spPr>
          <a:xfrm>
            <a:off x="7712985" y="3221853"/>
            <a:ext cx="457652" cy="307777"/>
          </a:xfrm>
          <a:prstGeom prst="rect">
            <a:avLst/>
          </a:prstGeom>
          <a:noFill/>
        </p:spPr>
        <p:txBody>
          <a:bodyPr wrap="none" rtlCol="0">
            <a:spAutoFit/>
          </a:bodyPr>
          <a:lstStyle/>
          <a:p>
            <a:r>
              <a:rPr lang="en-US" sz="1400" b="1" dirty="0"/>
              <a:t>4</a:t>
            </a:r>
            <a:r>
              <a:rPr lang="en-US" sz="1400" b="1" dirty="0" smtClean="0"/>
              <a:t>00</a:t>
            </a:r>
            <a:endParaRPr lang="en-US" sz="1400" b="1" dirty="0"/>
          </a:p>
        </p:txBody>
      </p:sp>
      <p:sp>
        <p:nvSpPr>
          <p:cNvPr id="26" name="TextBox 25"/>
          <p:cNvSpPr txBox="1"/>
          <p:nvPr/>
        </p:nvSpPr>
        <p:spPr>
          <a:xfrm>
            <a:off x="7634989" y="2129642"/>
            <a:ext cx="535648" cy="369332"/>
          </a:xfrm>
          <a:prstGeom prst="rect">
            <a:avLst/>
          </a:prstGeom>
          <a:noFill/>
        </p:spPr>
        <p:txBody>
          <a:bodyPr wrap="none" rtlCol="0">
            <a:spAutoFit/>
          </a:bodyPr>
          <a:lstStyle/>
          <a:p>
            <a:r>
              <a:rPr lang="en-US" b="1" dirty="0"/>
              <a:t>4</a:t>
            </a:r>
            <a:r>
              <a:rPr lang="en-US" b="1" dirty="0" smtClean="0"/>
              <a:t>00</a:t>
            </a:r>
            <a:endParaRPr lang="en-US" b="1" dirty="0"/>
          </a:p>
        </p:txBody>
      </p:sp>
      <p:grpSp>
        <p:nvGrpSpPr>
          <p:cNvPr id="27" name="Group 26"/>
          <p:cNvGrpSpPr/>
          <p:nvPr/>
        </p:nvGrpSpPr>
        <p:grpSpPr>
          <a:xfrm>
            <a:off x="5164701" y="1484170"/>
            <a:ext cx="685800" cy="709684"/>
            <a:chOff x="6078930" y="2793367"/>
            <a:chExt cx="457200" cy="474956"/>
          </a:xfrm>
        </p:grpSpPr>
        <p:sp>
          <p:nvSpPr>
            <p:cNvPr id="28" name="Isosceles Triangle 27"/>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078930" y="2793367"/>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288</a:t>
              </a:r>
              <a:endParaRPr lang="en-US" dirty="0"/>
            </a:p>
          </p:txBody>
        </p:sp>
      </p:grpSp>
      <p:sp>
        <p:nvSpPr>
          <p:cNvPr id="30" name="TextBox 29"/>
          <p:cNvSpPr txBox="1"/>
          <p:nvPr/>
        </p:nvSpPr>
        <p:spPr>
          <a:xfrm>
            <a:off x="1274310" y="3206161"/>
            <a:ext cx="4804620" cy="553998"/>
          </a:xfrm>
          <a:prstGeom prst="rect">
            <a:avLst/>
          </a:prstGeom>
          <a:noFill/>
        </p:spPr>
        <p:txBody>
          <a:bodyPr wrap="square" rtlCol="0">
            <a:spAutoFit/>
          </a:bodyPr>
          <a:lstStyle/>
          <a:p>
            <a:r>
              <a:rPr lang="en-US" dirty="0" smtClean="0"/>
              <a:t>Teaching and Learning Impact </a:t>
            </a:r>
          </a:p>
          <a:p>
            <a:r>
              <a:rPr lang="en-US" sz="1200" dirty="0" smtClean="0"/>
              <a:t>Standards 3 and 5, Student Performance Evaluative Criteria</a:t>
            </a:r>
            <a:endParaRPr lang="en-US" sz="1200" dirty="0"/>
          </a:p>
        </p:txBody>
      </p:sp>
      <p:sp>
        <p:nvSpPr>
          <p:cNvPr id="31" name="TextBox 30"/>
          <p:cNvSpPr txBox="1"/>
          <p:nvPr/>
        </p:nvSpPr>
        <p:spPr>
          <a:xfrm>
            <a:off x="1274310" y="4359295"/>
            <a:ext cx="3903633" cy="553998"/>
          </a:xfrm>
          <a:prstGeom prst="rect">
            <a:avLst/>
          </a:prstGeom>
          <a:noFill/>
        </p:spPr>
        <p:txBody>
          <a:bodyPr wrap="none" rtlCol="0">
            <a:spAutoFit/>
          </a:bodyPr>
          <a:lstStyle/>
          <a:p>
            <a:r>
              <a:rPr lang="en-US" dirty="0" smtClean="0"/>
              <a:t>Leadership Capacity</a:t>
            </a:r>
          </a:p>
          <a:p>
            <a:r>
              <a:rPr lang="en-US" sz="1200" dirty="0" smtClean="0"/>
              <a:t>Standards 1 and 2, Stakeholder Feedback Evaluative Criteria</a:t>
            </a:r>
            <a:endParaRPr lang="en-US" sz="1200" dirty="0"/>
          </a:p>
        </p:txBody>
      </p:sp>
      <p:sp>
        <p:nvSpPr>
          <p:cNvPr id="32" name="TextBox 31"/>
          <p:cNvSpPr txBox="1"/>
          <p:nvPr/>
        </p:nvSpPr>
        <p:spPr>
          <a:xfrm>
            <a:off x="1274310" y="5540317"/>
            <a:ext cx="3418694" cy="553998"/>
          </a:xfrm>
          <a:prstGeom prst="rect">
            <a:avLst/>
          </a:prstGeom>
          <a:noFill/>
        </p:spPr>
        <p:txBody>
          <a:bodyPr wrap="square" rtlCol="0">
            <a:spAutoFit/>
          </a:bodyPr>
          <a:lstStyle/>
          <a:p>
            <a:r>
              <a:rPr lang="en-US" dirty="0" smtClean="0"/>
              <a:t>Resource Utilization </a:t>
            </a:r>
          </a:p>
          <a:p>
            <a:r>
              <a:rPr lang="en-US" sz="1200" dirty="0" smtClean="0"/>
              <a:t>Standard 4</a:t>
            </a:r>
            <a:endParaRPr lang="en-US" sz="1200" dirty="0"/>
          </a:p>
        </p:txBody>
      </p:sp>
      <p:sp>
        <p:nvSpPr>
          <p:cNvPr id="33" name="TextBox 32"/>
          <p:cNvSpPr txBox="1"/>
          <p:nvPr/>
        </p:nvSpPr>
        <p:spPr>
          <a:xfrm>
            <a:off x="1355718" y="2151693"/>
            <a:ext cx="2870016" cy="553998"/>
          </a:xfrm>
          <a:prstGeom prst="rect">
            <a:avLst/>
          </a:prstGeom>
          <a:noFill/>
        </p:spPr>
        <p:txBody>
          <a:bodyPr wrap="none" rtlCol="0">
            <a:spAutoFit/>
          </a:bodyPr>
          <a:lstStyle/>
          <a:p>
            <a:r>
              <a:rPr lang="en-US" dirty="0" smtClean="0"/>
              <a:t>Index of Educational Quality </a:t>
            </a:r>
          </a:p>
          <a:p>
            <a:r>
              <a:rPr lang="en-US" sz="1200" dirty="0" smtClean="0"/>
              <a:t>Based on all Evaluative Criteria</a:t>
            </a:r>
          </a:p>
        </p:txBody>
      </p:sp>
      <p:cxnSp>
        <p:nvCxnSpPr>
          <p:cNvPr id="34" name="Straight Connector 33"/>
          <p:cNvCxnSpPr/>
          <p:nvPr/>
        </p:nvCxnSpPr>
        <p:spPr>
          <a:xfrm>
            <a:off x="3365902" y="1758342"/>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92131" y="1744956"/>
            <a:ext cx="0" cy="4572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65902" y="2989713"/>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365902" y="4138971"/>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396589" y="5309004"/>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726433" y="3011012"/>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27812" y="4124639"/>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738960" y="5323462"/>
            <a:ext cx="0" cy="2926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3367282" y="3922095"/>
            <a:ext cx="457200" cy="495690"/>
            <a:chOff x="6078930" y="2772633"/>
            <a:chExt cx="457200" cy="495690"/>
          </a:xfrm>
        </p:grpSpPr>
        <p:sp>
          <p:nvSpPr>
            <p:cNvPr id="46" name="Isosceles Triangle 45"/>
            <p:cNvSpPr/>
            <p:nvPr/>
          </p:nvSpPr>
          <p:spPr>
            <a:xfrm rot="10800000">
              <a:off x="6078930" y="2989509"/>
              <a:ext cx="457200" cy="27881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p:cNvSpPr/>
            <p:nvPr/>
          </p:nvSpPr>
          <p:spPr>
            <a:xfrm>
              <a:off x="6078930" y="2772633"/>
              <a:ext cx="457200" cy="18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217</a:t>
              </a:r>
              <a:endParaRPr lang="en-US" sz="1400" dirty="0"/>
            </a:p>
          </p:txBody>
        </p:sp>
      </p:grpSp>
    </p:spTree>
    <p:extLst>
      <p:ext uri="{BB962C8B-B14F-4D97-AF65-F5344CB8AC3E}">
        <p14:creationId xmlns:p14="http://schemas.microsoft.com/office/powerpoint/2010/main" val="20919164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7389" y="470799"/>
            <a:ext cx="8129410" cy="1591777"/>
          </a:xfrm>
        </p:spPr>
        <p:txBody>
          <a:bodyPr/>
          <a:lstStyle/>
          <a:p>
            <a:r>
              <a:rPr lang="en-US" sz="3600" dirty="0" smtClean="0"/>
              <a:t>Calculating the Index of Educational Quality</a:t>
            </a:r>
            <a:endParaRPr lang="en-US" sz="3600" dirty="0"/>
          </a:p>
        </p:txBody>
      </p:sp>
      <p:sp>
        <p:nvSpPr>
          <p:cNvPr id="6" name="Content Placeholder 5"/>
          <p:cNvSpPr>
            <a:spLocks noGrp="1"/>
          </p:cNvSpPr>
          <p:nvPr>
            <p:ph idx="1"/>
          </p:nvPr>
        </p:nvSpPr>
        <p:spPr>
          <a:xfrm>
            <a:off x="557388" y="2379945"/>
            <a:ext cx="8134175" cy="3808818"/>
          </a:xfrm>
        </p:spPr>
        <p:txBody>
          <a:bodyPr/>
          <a:lstStyle/>
          <a:p>
            <a:pPr marL="0" indent="0">
              <a:buNone/>
            </a:pPr>
            <a:endParaRPr lang="en-US" dirty="0" smtClean="0"/>
          </a:p>
          <a:p>
            <a:pPr marL="0" indent="0">
              <a:buNone/>
            </a:pPr>
            <a:endParaRPr lang="en-US" dirty="0"/>
          </a:p>
        </p:txBody>
      </p:sp>
      <p:sp>
        <p:nvSpPr>
          <p:cNvPr id="2" name="Footer Placeholder 1"/>
          <p:cNvSpPr>
            <a:spLocks noGrp="1"/>
          </p:cNvSpPr>
          <p:nvPr>
            <p:ph type="ftr" sz="quarter" idx="10"/>
          </p:nvPr>
        </p:nvSpPr>
        <p:spPr/>
        <p:txBody>
          <a:bodyPr/>
          <a:lstStyle/>
          <a:p>
            <a:pPr>
              <a:defRPr/>
            </a:pPr>
            <a:r>
              <a:rPr lang="en-US" smtClean="0"/>
              <a:t>© 2013 AdvancED</a:t>
            </a:r>
            <a:endParaRPr lang="en-US" dirty="0"/>
          </a:p>
        </p:txBody>
      </p:sp>
      <p:sp>
        <p:nvSpPr>
          <p:cNvPr id="3" name="Slide Number Placeholder 2"/>
          <p:cNvSpPr>
            <a:spLocks noGrp="1"/>
          </p:cNvSpPr>
          <p:nvPr>
            <p:ph type="sldNum" sz="quarter" idx="11"/>
          </p:nvPr>
        </p:nvSpPr>
        <p:spPr/>
        <p:txBody>
          <a:bodyPr/>
          <a:lstStyle/>
          <a:p>
            <a:pPr>
              <a:defRPr/>
            </a:pPr>
            <a:fld id="{1CBDD0F8-F57E-4DEE-BB9C-2A5D8C50B3AC}" type="slidenum">
              <a:rPr lang="en-US" smtClean="0"/>
              <a:pPr>
                <a:defRPr/>
              </a:pPr>
              <a:t>116</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764278"/>
            <a:ext cx="5713921" cy="459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054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the IEQ</a:t>
            </a:r>
            <a:endParaRPr lang="en-US" dirty="0"/>
          </a:p>
        </p:txBody>
      </p:sp>
      <p:sp>
        <p:nvSpPr>
          <p:cNvPr id="3" name="Content Placeholder 2"/>
          <p:cNvSpPr>
            <a:spLocks noGrp="1"/>
          </p:cNvSpPr>
          <p:nvPr>
            <p:ph idx="1"/>
          </p:nvPr>
        </p:nvSpPr>
        <p:spPr/>
        <p:txBody>
          <a:bodyPr/>
          <a:lstStyle/>
          <a:p>
            <a:r>
              <a:rPr lang="en-US" dirty="0" smtClean="0"/>
              <a:t>The IEQ and the scores for each of the Domains will be reported in the Exit Report.</a:t>
            </a:r>
          </a:p>
          <a:p>
            <a:r>
              <a:rPr lang="en-US" dirty="0" smtClean="0"/>
              <a:t>You may reference all of the scores in the narrative portion of your External Review Report.</a:t>
            </a:r>
            <a:endParaRPr lang="en-US" dirty="0"/>
          </a:p>
        </p:txBody>
      </p:sp>
      <p:sp>
        <p:nvSpPr>
          <p:cNvPr id="4" name="Footer Placeholder 3"/>
          <p:cNvSpPr>
            <a:spLocks noGrp="1"/>
          </p:cNvSpPr>
          <p:nvPr>
            <p:ph type="ftr" sz="quarter" idx="10"/>
          </p:nvPr>
        </p:nvSpPr>
        <p:spPr/>
        <p:txBody>
          <a:bodyPr/>
          <a:lstStyle/>
          <a:p>
            <a:pPr>
              <a:defRPr/>
            </a:pPr>
            <a:r>
              <a:rPr lang="en-US" smtClean="0"/>
              <a:t>© 2013 AdvancED</a:t>
            </a:r>
            <a:endParaRPr lang="en-US" dirty="0"/>
          </a:p>
        </p:txBody>
      </p:sp>
      <p:sp>
        <p:nvSpPr>
          <p:cNvPr id="5" name="Slide Number Placeholder 4"/>
          <p:cNvSpPr>
            <a:spLocks noGrp="1"/>
          </p:cNvSpPr>
          <p:nvPr>
            <p:ph type="sldNum" sz="quarter" idx="11"/>
          </p:nvPr>
        </p:nvSpPr>
        <p:spPr/>
        <p:txBody>
          <a:bodyPr/>
          <a:lstStyle/>
          <a:p>
            <a:pPr>
              <a:defRPr/>
            </a:pPr>
            <a:fld id="{C4CEF29E-2A1A-4B80-8AA3-CF47BB693557}" type="slidenum">
              <a:rPr lang="en-US" smtClean="0"/>
              <a:pPr>
                <a:defRPr/>
              </a:pPr>
              <a:t>117</a:t>
            </a:fld>
            <a:endParaRPr lang="en-US" dirty="0"/>
          </a:p>
        </p:txBody>
      </p:sp>
    </p:spTree>
    <p:extLst>
      <p:ext uri="{BB962C8B-B14F-4D97-AF65-F5344CB8AC3E}">
        <p14:creationId xmlns:p14="http://schemas.microsoft.com/office/powerpoint/2010/main" val="34801670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0" y="564433"/>
            <a:ext cx="7586663" cy="976313"/>
          </a:xfrm>
        </p:spPr>
        <p:txBody>
          <a:bodyPr/>
          <a:lstStyle/>
          <a:p>
            <a:r>
              <a:rPr lang="en-US" b="1" dirty="0" smtClean="0"/>
              <a:t>Communicating Findings</a:t>
            </a:r>
          </a:p>
        </p:txBody>
      </p:sp>
      <p:sp>
        <p:nvSpPr>
          <p:cNvPr id="24579" name="Content Placeholder 5"/>
          <p:cNvSpPr>
            <a:spLocks noGrp="1"/>
          </p:cNvSpPr>
          <p:nvPr>
            <p:ph idx="1"/>
          </p:nvPr>
        </p:nvSpPr>
        <p:spPr>
          <a:xfrm>
            <a:off x="457200" y="1357313"/>
            <a:ext cx="8229600" cy="4525962"/>
          </a:xfrm>
        </p:spPr>
        <p:txBody>
          <a:bodyPr>
            <a:normAutofit fontScale="92500" lnSpcReduction="10000"/>
          </a:bodyPr>
          <a:lstStyle/>
          <a:p>
            <a:pPr>
              <a:buFont typeface="Wingdings" pitchFamily="2" charset="2"/>
              <a:buChar char="§"/>
              <a:defRPr/>
            </a:pPr>
            <a:r>
              <a:rPr lang="en-US" dirty="0" smtClean="0"/>
              <a:t>Oral Exit Report</a:t>
            </a:r>
          </a:p>
          <a:p>
            <a:pPr>
              <a:buFont typeface="Wingdings" pitchFamily="2" charset="2"/>
              <a:buChar char="§"/>
              <a:defRPr/>
            </a:pPr>
            <a:r>
              <a:rPr lang="en-US" dirty="0" smtClean="0"/>
              <a:t>External Review Report</a:t>
            </a:r>
          </a:p>
          <a:p>
            <a:pPr lvl="1">
              <a:buFont typeface="Wingdings" pitchFamily="2" charset="2"/>
              <a:buChar char="§"/>
              <a:defRPr/>
            </a:pPr>
            <a:r>
              <a:rPr lang="en-US" dirty="0" smtClean="0"/>
              <a:t>Standards </a:t>
            </a:r>
          </a:p>
          <a:p>
            <a:pPr lvl="1">
              <a:buFont typeface="Wingdings" pitchFamily="2" charset="2"/>
              <a:buChar char="§"/>
              <a:defRPr/>
            </a:pPr>
            <a:r>
              <a:rPr lang="en-US" dirty="0" smtClean="0"/>
              <a:t>Learning Environment</a:t>
            </a:r>
          </a:p>
          <a:p>
            <a:pPr lvl="1">
              <a:buFont typeface="Wingdings" pitchFamily="2" charset="2"/>
              <a:buChar char="§"/>
              <a:defRPr/>
            </a:pPr>
            <a:r>
              <a:rPr lang="en-US" dirty="0" smtClean="0"/>
              <a:t>Stakeholder Feedback </a:t>
            </a:r>
          </a:p>
          <a:p>
            <a:pPr lvl="1">
              <a:buFont typeface="Wingdings" pitchFamily="2" charset="2"/>
              <a:buChar char="§"/>
              <a:defRPr/>
            </a:pPr>
            <a:r>
              <a:rPr lang="en-US" dirty="0" smtClean="0"/>
              <a:t>Student Performance </a:t>
            </a:r>
          </a:p>
          <a:p>
            <a:pPr lvl="1">
              <a:buFont typeface="Wingdings" pitchFamily="2" charset="2"/>
              <a:buChar char="§"/>
              <a:defRPr/>
            </a:pPr>
            <a:r>
              <a:rPr lang="en-US" dirty="0" smtClean="0"/>
              <a:t>Conclusion</a:t>
            </a:r>
          </a:p>
          <a:p>
            <a:pPr lvl="2">
              <a:buFont typeface="Wingdings" pitchFamily="2" charset="2"/>
              <a:buChar char="§"/>
              <a:defRPr/>
            </a:pPr>
            <a:r>
              <a:rPr lang="en-US" dirty="0" smtClean="0"/>
              <a:t>Summary of Findings</a:t>
            </a:r>
          </a:p>
          <a:p>
            <a:pPr lvl="2">
              <a:buFont typeface="Wingdings" pitchFamily="2" charset="2"/>
              <a:buChar char="§"/>
              <a:defRPr/>
            </a:pPr>
            <a:r>
              <a:rPr lang="en-US" dirty="0" smtClean="0"/>
              <a:t>Required Actions </a:t>
            </a:r>
          </a:p>
          <a:p>
            <a:pPr lvl="1">
              <a:buFont typeface="Wingdings" pitchFamily="2" charset="2"/>
              <a:buChar char="§"/>
              <a:defRPr/>
            </a:pPr>
            <a:r>
              <a:rPr lang="en-US" dirty="0" smtClean="0"/>
              <a:t>Addenda</a:t>
            </a:r>
          </a:p>
          <a:p>
            <a:pPr lvl="2">
              <a:defRPr/>
            </a:pPr>
            <a:endParaRPr lang="en-US" dirty="0" smtClean="0"/>
          </a:p>
        </p:txBody>
      </p:sp>
    </p:spTree>
    <p:extLst>
      <p:ext uri="{BB962C8B-B14F-4D97-AF65-F5344CB8AC3E}">
        <p14:creationId xmlns:p14="http://schemas.microsoft.com/office/powerpoint/2010/main" val="960081497"/>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66465" y="488156"/>
            <a:ext cx="7586663" cy="976313"/>
          </a:xfrm>
        </p:spPr>
        <p:txBody>
          <a:bodyPr/>
          <a:lstStyle/>
          <a:p>
            <a:r>
              <a:rPr lang="en-US" b="1" dirty="0" smtClean="0"/>
              <a:t>Decision on Accreditation</a:t>
            </a:r>
          </a:p>
        </p:txBody>
      </p:sp>
      <p:sp>
        <p:nvSpPr>
          <p:cNvPr id="33795" name="Content Placeholder 2"/>
          <p:cNvSpPr>
            <a:spLocks noGrp="1"/>
          </p:cNvSpPr>
          <p:nvPr>
            <p:ph idx="1"/>
          </p:nvPr>
        </p:nvSpPr>
        <p:spPr>
          <a:xfrm>
            <a:off x="457200" y="1319213"/>
            <a:ext cx="8229600" cy="4525962"/>
          </a:xfrm>
        </p:spPr>
        <p:txBody>
          <a:bodyPr/>
          <a:lstStyle/>
          <a:p>
            <a:pPr>
              <a:buFont typeface="Wingdings" pitchFamily="2" charset="2"/>
              <a:buChar char="§"/>
            </a:pPr>
            <a:r>
              <a:rPr lang="en-US" dirty="0" smtClean="0"/>
              <a:t>External Review Team reports results, not decisions</a:t>
            </a:r>
          </a:p>
          <a:p>
            <a:pPr>
              <a:buFont typeface="Wingdings" pitchFamily="2" charset="2"/>
              <a:buChar char="§"/>
            </a:pPr>
            <a:r>
              <a:rPr lang="en-US" dirty="0" smtClean="0"/>
              <a:t>AdvancED state/regional office reviews and approves the External Review report</a:t>
            </a:r>
          </a:p>
          <a:p>
            <a:pPr>
              <a:buFont typeface="Wingdings" pitchFamily="2" charset="2"/>
              <a:buChar char="§"/>
            </a:pPr>
            <a:r>
              <a:rPr lang="en-US" dirty="0" smtClean="0"/>
              <a:t>State/regional councils review and make a recommendation to the Commission </a:t>
            </a:r>
          </a:p>
          <a:p>
            <a:pPr>
              <a:buFont typeface="Wingdings" pitchFamily="2" charset="2"/>
              <a:buChar char="§"/>
            </a:pPr>
            <a:r>
              <a:rPr lang="en-US" dirty="0" smtClean="0"/>
              <a:t>AdvancED Accreditation Commission grants accreditation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396492" y="840238"/>
            <a:ext cx="8648700" cy="977000"/>
          </a:xfrm>
        </p:spPr>
        <p:txBody>
          <a:bodyPr/>
          <a:lstStyle/>
          <a:p>
            <a:r>
              <a:rPr lang="en-US" sz="3600" b="1" dirty="0" smtClean="0"/>
              <a:t>AdvancED School Standards for Continuous Improvement </a:t>
            </a:r>
          </a:p>
        </p:txBody>
      </p:sp>
      <p:sp>
        <p:nvSpPr>
          <p:cNvPr id="4" name="Content Placeholder 3"/>
          <p:cNvSpPr>
            <a:spLocks noGrp="1"/>
          </p:cNvSpPr>
          <p:nvPr>
            <p:ph idx="4294967295"/>
          </p:nvPr>
        </p:nvSpPr>
        <p:spPr>
          <a:xfrm>
            <a:off x="0" y="1328738"/>
            <a:ext cx="8229600" cy="4525962"/>
          </a:xfrm>
        </p:spPr>
        <p:txBody>
          <a:bodyPr/>
          <a:lstStyle/>
          <a:p>
            <a:pPr marL="514350" indent="-514350">
              <a:buFont typeface="Arial" charset="0"/>
              <a:buAutoNum type="arabicPeriod"/>
              <a:defRPr/>
            </a:pPr>
            <a:endParaRPr lang="en-US" dirty="0" smtClean="0"/>
          </a:p>
          <a:p>
            <a:pPr marL="514350" indent="-514350">
              <a:buFont typeface="Arial" charset="0"/>
              <a:buAutoNum type="arabicPeriod"/>
              <a:defRPr/>
            </a:pPr>
            <a:endParaRPr lang="en-US" dirty="0" smtClean="0"/>
          </a:p>
          <a:p>
            <a:pPr marL="514350" indent="-514350">
              <a:buFont typeface="Arial" charset="0"/>
              <a:buAutoNum type="arabicPeriod"/>
              <a:defRPr/>
            </a:pPr>
            <a:endParaRPr lang="en-US" dirty="0"/>
          </a:p>
        </p:txBody>
      </p:sp>
      <p:grpSp>
        <p:nvGrpSpPr>
          <p:cNvPr id="6" name="Group 5"/>
          <p:cNvGrpSpPr/>
          <p:nvPr/>
        </p:nvGrpSpPr>
        <p:grpSpPr>
          <a:xfrm>
            <a:off x="396492" y="4559229"/>
            <a:ext cx="1834446" cy="1624753"/>
            <a:chOff x="-829395" y="3474795"/>
            <a:chExt cx="2044228" cy="1626177"/>
          </a:xfrm>
        </p:grpSpPr>
        <p:pic>
          <p:nvPicPr>
            <p:cNvPr id="7" name="Picture 6"/>
            <p:cNvPicPr>
              <a:picLocks noChangeAspect="1"/>
            </p:cNvPicPr>
            <p:nvPr/>
          </p:nvPicPr>
          <p:blipFill>
            <a:blip r:embed="rId3"/>
            <a:stretch>
              <a:fillRect/>
            </a:stretch>
          </p:blipFill>
          <p:spPr>
            <a:xfrm>
              <a:off x="-829395" y="3474795"/>
              <a:ext cx="2044228" cy="1626177"/>
            </a:xfrm>
            <a:prstGeom prst="rect">
              <a:avLst/>
            </a:prstGeom>
          </p:spPr>
        </p:pic>
        <p:sp>
          <p:nvSpPr>
            <p:cNvPr id="8" name="TextBox 7"/>
            <p:cNvSpPr txBox="1"/>
            <p:nvPr/>
          </p:nvSpPr>
          <p:spPr>
            <a:xfrm>
              <a:off x="-566721" y="3502367"/>
              <a:ext cx="1518880" cy="1571035"/>
            </a:xfrm>
            <a:prstGeom prst="rect">
              <a:avLst/>
            </a:prstGeom>
            <a:noFill/>
          </p:spPr>
          <p:txBody>
            <a:bodyPr wrap="square" rtlCol="0">
              <a:spAutoFit/>
            </a:bodyPr>
            <a:lstStyle/>
            <a:p>
              <a:r>
                <a:rPr lang="en-US" sz="1600" b="1" dirty="0" smtClean="0">
                  <a:solidFill>
                    <a:srgbClr val="1F497D"/>
                  </a:solidFill>
                </a:rPr>
                <a:t>Early </a:t>
              </a:r>
              <a:br>
                <a:rPr lang="en-US" sz="1600" b="1" dirty="0" smtClean="0">
                  <a:solidFill>
                    <a:srgbClr val="1F497D"/>
                  </a:solidFill>
                </a:rPr>
              </a:br>
              <a:r>
                <a:rPr lang="en-US" sz="1600" b="1" dirty="0" smtClean="0">
                  <a:solidFill>
                    <a:srgbClr val="1F497D"/>
                  </a:solidFill>
                </a:rPr>
                <a:t>Learning</a:t>
              </a:r>
            </a:p>
            <a:p>
              <a:r>
                <a:rPr lang="en-US" sz="1600" b="1" dirty="0" smtClean="0">
                  <a:solidFill>
                    <a:srgbClr val="1F497D"/>
                  </a:solidFill>
                </a:rPr>
                <a:t>Resources </a:t>
              </a:r>
              <a:br>
                <a:rPr lang="en-US" sz="1600" b="1" dirty="0" smtClean="0">
                  <a:solidFill>
                    <a:srgbClr val="1F497D"/>
                  </a:solidFill>
                </a:rPr>
              </a:br>
              <a:r>
                <a:rPr lang="en-US" sz="1600" b="1" dirty="0" smtClean="0">
                  <a:solidFill>
                    <a:srgbClr val="1F497D"/>
                  </a:solidFill>
                </a:rPr>
                <a:t>&amp; </a:t>
              </a:r>
            </a:p>
            <a:p>
              <a:r>
                <a:rPr lang="en-US" sz="1600" b="1" dirty="0" smtClean="0">
                  <a:solidFill>
                    <a:srgbClr val="1F497D"/>
                  </a:solidFill>
                </a:rPr>
                <a:t>Support Systems</a:t>
              </a:r>
              <a:endParaRPr lang="en-US" sz="1600" b="1" dirty="0">
                <a:solidFill>
                  <a:srgbClr val="1F497D"/>
                </a:solidFill>
              </a:endParaRPr>
            </a:p>
          </p:txBody>
        </p:sp>
      </p:grpSp>
      <p:pic>
        <p:nvPicPr>
          <p:cNvPr id="12" name="Picture 11" descr="standards-gfx-r2B.png"/>
          <p:cNvPicPr>
            <a:picLocks noChangeAspect="1"/>
          </p:cNvPicPr>
          <p:nvPr/>
        </p:nvPicPr>
        <p:blipFill>
          <a:blip r:embed="rId4"/>
          <a:stretch>
            <a:fillRect/>
          </a:stretch>
        </p:blipFill>
        <p:spPr>
          <a:xfrm>
            <a:off x="2381781" y="2052770"/>
            <a:ext cx="4303980" cy="4274160"/>
          </a:xfrm>
          <a:prstGeom prst="rect">
            <a:avLst/>
          </a:prstGeom>
          <a:ln w="152400">
            <a:solidFill>
              <a:schemeClr val="bg1"/>
            </a:solidFill>
          </a:ln>
        </p:spPr>
      </p:pic>
      <p:sp>
        <p:nvSpPr>
          <p:cNvPr id="2" name="TextBox 1"/>
          <p:cNvSpPr txBox="1"/>
          <p:nvPr/>
        </p:nvSpPr>
        <p:spPr>
          <a:xfrm>
            <a:off x="2271881" y="1911561"/>
            <a:ext cx="301686" cy="369332"/>
          </a:xfrm>
          <a:prstGeom prst="rect">
            <a:avLst/>
          </a:prstGeom>
          <a:noFill/>
        </p:spPr>
        <p:txBody>
          <a:bodyPr wrap="none" rtlCol="0">
            <a:spAutoFit/>
          </a:bodyPr>
          <a:lstStyle/>
          <a:p>
            <a:r>
              <a:rPr lang="en-US" dirty="0" smtClean="0">
                <a:solidFill>
                  <a:schemeClr val="bg1"/>
                </a:solidFill>
              </a:rPr>
              <a:t>1</a:t>
            </a:r>
            <a:endParaRPr lang="en-US" dirty="0">
              <a:solidFill>
                <a:schemeClr val="bg1"/>
              </a:solidFill>
            </a:endParaRPr>
          </a:p>
        </p:txBody>
      </p:sp>
      <p:sp>
        <p:nvSpPr>
          <p:cNvPr id="10" name="TextBox 9"/>
          <p:cNvSpPr txBox="1"/>
          <p:nvPr/>
        </p:nvSpPr>
        <p:spPr>
          <a:xfrm>
            <a:off x="6233232" y="1911561"/>
            <a:ext cx="301686" cy="369332"/>
          </a:xfrm>
          <a:prstGeom prst="rect">
            <a:avLst/>
          </a:prstGeom>
          <a:noFill/>
        </p:spPr>
        <p:txBody>
          <a:bodyPr wrap="none" rtlCol="0">
            <a:spAutoFit/>
          </a:bodyPr>
          <a:lstStyle/>
          <a:p>
            <a:r>
              <a:rPr lang="en-US" dirty="0" smtClean="0"/>
              <a:t>2</a:t>
            </a:r>
            <a:endParaRPr lang="en-US" dirty="0"/>
          </a:p>
        </p:txBody>
      </p:sp>
      <p:sp>
        <p:nvSpPr>
          <p:cNvPr id="11" name="TextBox 10"/>
          <p:cNvSpPr txBox="1"/>
          <p:nvPr/>
        </p:nvSpPr>
        <p:spPr>
          <a:xfrm>
            <a:off x="2273438" y="4217445"/>
            <a:ext cx="301686" cy="369332"/>
          </a:xfrm>
          <a:prstGeom prst="rect">
            <a:avLst/>
          </a:prstGeom>
          <a:noFill/>
        </p:spPr>
        <p:txBody>
          <a:bodyPr wrap="none" rtlCol="0">
            <a:spAutoFit/>
          </a:bodyPr>
          <a:lstStyle/>
          <a:p>
            <a:r>
              <a:rPr lang="en-US" dirty="0" smtClean="0"/>
              <a:t>4</a:t>
            </a:r>
            <a:endParaRPr lang="en-US" dirty="0"/>
          </a:p>
        </p:txBody>
      </p:sp>
      <p:sp>
        <p:nvSpPr>
          <p:cNvPr id="13" name="TextBox 12"/>
          <p:cNvSpPr txBox="1"/>
          <p:nvPr/>
        </p:nvSpPr>
        <p:spPr>
          <a:xfrm>
            <a:off x="4232085" y="3234218"/>
            <a:ext cx="301686" cy="369332"/>
          </a:xfrm>
          <a:prstGeom prst="rect">
            <a:avLst/>
          </a:prstGeom>
          <a:noFill/>
        </p:spPr>
        <p:txBody>
          <a:bodyPr wrap="none" rtlCol="0">
            <a:spAutoFit/>
          </a:bodyPr>
          <a:lstStyle/>
          <a:p>
            <a:r>
              <a:rPr lang="en-US" dirty="0" smtClean="0">
                <a:solidFill>
                  <a:schemeClr val="bg1"/>
                </a:solidFill>
              </a:rPr>
              <a:t>3</a:t>
            </a:r>
            <a:endParaRPr lang="en-US" dirty="0">
              <a:solidFill>
                <a:schemeClr val="bg1"/>
              </a:solidFill>
            </a:endParaRPr>
          </a:p>
        </p:txBody>
      </p:sp>
      <p:sp>
        <p:nvSpPr>
          <p:cNvPr id="14" name="TextBox 13"/>
          <p:cNvSpPr txBox="1"/>
          <p:nvPr/>
        </p:nvSpPr>
        <p:spPr>
          <a:xfrm>
            <a:off x="6190732" y="4189850"/>
            <a:ext cx="301686" cy="369332"/>
          </a:xfrm>
          <a:prstGeom prst="rect">
            <a:avLst/>
          </a:prstGeom>
          <a:noFill/>
        </p:spPr>
        <p:txBody>
          <a:bodyPr wrap="none" rtlCol="0">
            <a:spAutoFit/>
          </a:bodyPr>
          <a:lstStyle/>
          <a:p>
            <a:r>
              <a:rPr lang="en-US" dirty="0" smtClean="0">
                <a:solidFill>
                  <a:schemeClr val="bg1"/>
                </a:solidFill>
              </a:rPr>
              <a:t>5</a:t>
            </a:r>
            <a:endParaRPr lang="en-US" dirty="0">
              <a:solidFill>
                <a:schemeClr val="bg1"/>
              </a:solidFill>
            </a:endParaRPr>
          </a:p>
        </p:txBody>
      </p:sp>
    </p:spTree>
    <p:extLst>
      <p:ext uri="{BB962C8B-B14F-4D97-AF65-F5344CB8AC3E}">
        <p14:creationId xmlns:p14="http://schemas.microsoft.com/office/powerpoint/2010/main" val="378849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4396" y="3106608"/>
            <a:ext cx="7092950" cy="1042501"/>
          </a:xfrm>
        </p:spPr>
        <p:txBody>
          <a:bodyPr/>
          <a:lstStyle/>
          <a:p>
            <a:pPr algn="r" eaLnBrk="1" fontAlgn="auto" hangingPunct="1">
              <a:spcAft>
                <a:spcPts val="0"/>
              </a:spcAft>
              <a:defRPr/>
            </a:pPr>
            <a:r>
              <a:rPr lang="en-US" sz="3600" i="1" dirty="0" smtClean="0">
                <a:solidFill>
                  <a:schemeClr val="tx2">
                    <a:lumMod val="75000"/>
                  </a:schemeClr>
                </a:solidFill>
              </a:rPr>
              <a:t>Maintaining the Momentum for</a:t>
            </a:r>
            <a:r>
              <a:rPr lang="en-US" sz="4000" i="1" dirty="0" smtClean="0">
                <a:solidFill>
                  <a:schemeClr val="tx2">
                    <a:lumMod val="75000"/>
                  </a:schemeClr>
                </a:solidFill>
              </a:rPr>
              <a:t> CONTINUOUS IMPROVEMENT</a:t>
            </a:r>
            <a:endParaRPr lang="en-US" sz="4000" i="1" dirty="0">
              <a:solidFill>
                <a:schemeClr val="tx2">
                  <a:lumMod val="75000"/>
                </a:schemeClr>
              </a:solidFill>
            </a:endParaRPr>
          </a:p>
        </p:txBody>
      </p:sp>
    </p:spTree>
    <p:extLst>
      <p:ext uri="{BB962C8B-B14F-4D97-AF65-F5344CB8AC3E}">
        <p14:creationId xmlns:p14="http://schemas.microsoft.com/office/powerpoint/2010/main" val="300298286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686487"/>
            <a:ext cx="7586663" cy="976313"/>
          </a:xfrm>
        </p:spPr>
        <p:txBody>
          <a:bodyPr/>
          <a:lstStyle/>
          <a:p>
            <a:r>
              <a:rPr lang="en-US" sz="3200" b="1" dirty="0" smtClean="0"/>
              <a:t>Continuous Improvement</a:t>
            </a:r>
          </a:p>
        </p:txBody>
      </p:sp>
      <p:sp>
        <p:nvSpPr>
          <p:cNvPr id="3" name="Content Placeholder 2"/>
          <p:cNvSpPr>
            <a:spLocks noGrp="1"/>
          </p:cNvSpPr>
          <p:nvPr>
            <p:ph idx="1"/>
          </p:nvPr>
        </p:nvSpPr>
        <p:spPr/>
        <p:txBody>
          <a:bodyPr>
            <a:normAutofit/>
          </a:bodyPr>
          <a:lstStyle/>
          <a:p>
            <a:pPr marL="0" indent="0">
              <a:buNone/>
              <a:defRPr/>
            </a:pPr>
            <a:r>
              <a:rPr lang="en-US" dirty="0" smtClean="0"/>
              <a:t>Maintaining a culture that supports continuous improvement requires</a:t>
            </a:r>
          </a:p>
          <a:p>
            <a:pPr>
              <a:buFont typeface="Wingdings" pitchFamily="2" charset="2"/>
              <a:buChar char="§"/>
              <a:defRPr/>
            </a:pPr>
            <a:r>
              <a:rPr lang="en-US" dirty="0" smtClean="0"/>
              <a:t>Engaging in self-reflection and internal review</a:t>
            </a:r>
          </a:p>
          <a:p>
            <a:pPr>
              <a:buFont typeface="Wingdings" pitchFamily="2" charset="2"/>
              <a:buChar char="§"/>
              <a:defRPr/>
            </a:pPr>
            <a:r>
              <a:rPr lang="en-US" dirty="0" smtClean="0"/>
              <a:t>Keeping stakeholders motivated and engaged </a:t>
            </a:r>
          </a:p>
          <a:p>
            <a:pPr>
              <a:buFont typeface="Wingdings" pitchFamily="2" charset="2"/>
              <a:buChar char="§"/>
              <a:defRPr/>
            </a:pPr>
            <a:r>
              <a:rPr lang="en-US" dirty="0"/>
              <a:t>M</a:t>
            </a:r>
            <a:r>
              <a:rPr lang="en-US" dirty="0" smtClean="0"/>
              <a:t>onitoring and adjusting instructional and organizational practices</a:t>
            </a:r>
          </a:p>
          <a:p>
            <a:pPr>
              <a:buFont typeface="Wingdings" pitchFamily="2" charset="2"/>
              <a:buChar char="§"/>
              <a:defRPr/>
            </a:pPr>
            <a:r>
              <a:rPr lang="en-US" dirty="0" smtClean="0"/>
              <a:t>Responding to Required Actions and planning for ongoing improvement </a:t>
            </a:r>
          </a:p>
          <a:p>
            <a:pPr marL="457200" lvl="1" indent="0">
              <a:buNone/>
              <a:defRPr/>
            </a:pPr>
            <a:endParaRPr lang="en-US" dirty="0" smtClean="0"/>
          </a:p>
          <a:p>
            <a:pPr marL="0" indent="0">
              <a:buNone/>
              <a:defRPr/>
            </a:pPr>
            <a:endParaRPr lang="en-US" dirty="0" smtClean="0"/>
          </a:p>
          <a:p>
            <a:pPr marL="0" indent="0">
              <a:buNone/>
              <a:defRPr/>
            </a:pPr>
            <a:endParaRPr lang="en-US" dirty="0" smtClean="0"/>
          </a:p>
          <a:p>
            <a:pPr marL="0" indent="0">
              <a:buNone/>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00100"/>
            <a:ext cx="8495130" cy="1143000"/>
          </a:xfrm>
        </p:spPr>
        <p:txBody>
          <a:bodyPr>
            <a:normAutofit/>
          </a:bodyPr>
          <a:lstStyle/>
          <a:p>
            <a:r>
              <a:rPr lang="en-US" sz="3200" b="1" dirty="0" smtClean="0"/>
              <a:t>Paradigm Shift</a:t>
            </a:r>
            <a:br>
              <a:rPr lang="en-US" sz="3200" b="1" dirty="0" smtClean="0"/>
            </a:br>
            <a:endParaRPr lang="en-US" sz="3200" b="1" dirty="0"/>
          </a:p>
        </p:txBody>
      </p:sp>
      <p:sp>
        <p:nvSpPr>
          <p:cNvPr id="5" name="Content Placeholder 4"/>
          <p:cNvSpPr>
            <a:spLocks noGrp="1"/>
          </p:cNvSpPr>
          <p:nvPr>
            <p:ph idx="1"/>
          </p:nvPr>
        </p:nvSpPr>
        <p:spPr>
          <a:xfrm>
            <a:off x="457200" y="1371600"/>
            <a:ext cx="8495130" cy="5086350"/>
          </a:xfrm>
        </p:spPr>
        <p:txBody>
          <a:bodyPr>
            <a:normAutofit lnSpcReduction="10000"/>
          </a:bodyPr>
          <a:lstStyle/>
          <a:p>
            <a:pPr marL="0" indent="0">
              <a:buNone/>
            </a:pPr>
            <a:r>
              <a:rPr lang="en-US" sz="2800" dirty="0" smtClean="0"/>
              <a:t>In the past the External Review was viewed as a culminating event.</a:t>
            </a:r>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r>
              <a:rPr lang="en-US" sz="2800" dirty="0" smtClean="0"/>
              <a:t>Now, the External Review is the foundation for continuous improvement.</a:t>
            </a:r>
          </a:p>
          <a:p>
            <a:endParaRPr lang="en-US" sz="2800" dirty="0" smtClean="0"/>
          </a:p>
        </p:txBody>
      </p:sp>
      <p:pic>
        <p:nvPicPr>
          <p:cNvPr id="6" name="Picture 5"/>
          <p:cNvPicPr>
            <a:picLocks noChangeAspect="1"/>
          </p:cNvPicPr>
          <p:nvPr/>
        </p:nvPicPr>
        <p:blipFill>
          <a:blip r:embed="rId2"/>
          <a:stretch>
            <a:fillRect/>
          </a:stretch>
        </p:blipFill>
        <p:spPr>
          <a:xfrm>
            <a:off x="3352800" y="2089704"/>
            <a:ext cx="5185227" cy="31539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4226525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140" y="685800"/>
            <a:ext cx="7587340" cy="977000"/>
          </a:xfrm>
        </p:spPr>
        <p:txBody>
          <a:bodyPr/>
          <a:lstStyle/>
          <a:p>
            <a:r>
              <a:rPr lang="en-US" sz="3200" b="1" dirty="0" smtClean="0"/>
              <a:t>The Future</a:t>
            </a:r>
            <a:endParaRPr lang="en-US" sz="3200" b="1" dirty="0"/>
          </a:p>
        </p:txBody>
      </p:sp>
      <p:sp>
        <p:nvSpPr>
          <p:cNvPr id="3" name="Content Placeholder 2"/>
          <p:cNvSpPr>
            <a:spLocks noGrp="1"/>
          </p:cNvSpPr>
          <p:nvPr>
            <p:ph idx="1"/>
          </p:nvPr>
        </p:nvSpPr>
        <p:spPr/>
        <p:txBody>
          <a:bodyPr>
            <a:normAutofit fontScale="92500"/>
          </a:bodyPr>
          <a:lstStyle/>
          <a:p>
            <a:pPr lvl="0">
              <a:buFont typeface="Wingdings" pitchFamily="2" charset="2"/>
              <a:buChar char="§"/>
            </a:pPr>
            <a:r>
              <a:rPr lang="en-US" dirty="0" smtClean="0"/>
              <a:t>Education </a:t>
            </a:r>
            <a:r>
              <a:rPr lang="en-US" dirty="0"/>
              <a:t>occurs any time, any </a:t>
            </a:r>
            <a:r>
              <a:rPr lang="en-US" dirty="0" smtClean="0"/>
              <a:t>where</a:t>
            </a:r>
            <a:endParaRPr lang="en-US" dirty="0"/>
          </a:p>
          <a:p>
            <a:pPr lvl="0">
              <a:buFont typeface="Wingdings" pitchFamily="2" charset="2"/>
              <a:buChar char="§"/>
            </a:pPr>
            <a:r>
              <a:rPr lang="en-US" dirty="0"/>
              <a:t>Learners of all ages continually increase their knowledge, skills, and dispositions for </a:t>
            </a:r>
            <a:r>
              <a:rPr lang="en-US" dirty="0" smtClean="0"/>
              <a:t>success</a:t>
            </a:r>
            <a:endParaRPr lang="en-US" dirty="0"/>
          </a:p>
          <a:p>
            <a:pPr lvl="0">
              <a:buFont typeface="Wingdings" pitchFamily="2" charset="2"/>
              <a:buChar char="§"/>
            </a:pPr>
            <a:r>
              <a:rPr lang="en-US" dirty="0"/>
              <a:t>State and national performance standards are superseded by global performance </a:t>
            </a:r>
            <a:r>
              <a:rPr lang="en-US" dirty="0" smtClean="0"/>
              <a:t>expectations</a:t>
            </a:r>
            <a:endParaRPr lang="en-US" dirty="0"/>
          </a:p>
          <a:p>
            <a:pPr lvl="0">
              <a:buFont typeface="Wingdings" pitchFamily="2" charset="2"/>
              <a:buChar char="§"/>
            </a:pPr>
            <a:r>
              <a:rPr lang="en-US" dirty="0"/>
              <a:t>Schools and districts participate in a global education arena with many education </a:t>
            </a:r>
            <a:r>
              <a:rPr lang="en-US" dirty="0" smtClean="0"/>
              <a:t>providers</a:t>
            </a:r>
            <a:endParaRPr lang="en-US" dirty="0"/>
          </a:p>
          <a:p>
            <a:pPr lvl="0">
              <a:buFont typeface="Wingdings" pitchFamily="2" charset="2"/>
              <a:buChar char="§"/>
            </a:pPr>
            <a:r>
              <a:rPr lang="en-US" dirty="0"/>
              <a:t>The quest for improvement never </a:t>
            </a:r>
            <a:r>
              <a:rPr lang="en-US" dirty="0" smtClean="0"/>
              <a:t>ends</a:t>
            </a:r>
            <a:endParaRPr lang="en-US" dirty="0"/>
          </a:p>
          <a:p>
            <a:endParaRPr lang="en-US" dirty="0"/>
          </a:p>
        </p:txBody>
      </p:sp>
    </p:spTree>
    <p:extLst>
      <p:ext uri="{BB962C8B-B14F-4D97-AF65-F5344CB8AC3E}">
        <p14:creationId xmlns:p14="http://schemas.microsoft.com/office/powerpoint/2010/main" val="18588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77" y="685800"/>
            <a:ext cx="7975600" cy="977000"/>
          </a:xfrm>
        </p:spPr>
        <p:txBody>
          <a:bodyPr>
            <a:normAutofit/>
          </a:bodyPr>
          <a:lstStyle/>
          <a:p>
            <a:r>
              <a:rPr lang="en-US" sz="3200" b="1" dirty="0" smtClean="0"/>
              <a:t>Values Inherent in AdvancED Protocol</a:t>
            </a:r>
            <a:endParaRPr lang="en-US" sz="3200" b="1" dirty="0"/>
          </a:p>
        </p:txBody>
      </p:sp>
      <p:sp>
        <p:nvSpPr>
          <p:cNvPr id="3" name="Content Placeholder 2"/>
          <p:cNvSpPr>
            <a:spLocks noGrp="1"/>
          </p:cNvSpPr>
          <p:nvPr>
            <p:ph idx="1"/>
          </p:nvPr>
        </p:nvSpPr>
        <p:spPr/>
        <p:txBody>
          <a:bodyPr>
            <a:normAutofit lnSpcReduction="10000"/>
          </a:bodyPr>
          <a:lstStyle/>
          <a:p>
            <a:pPr>
              <a:buFont typeface="Wingdings" pitchFamily="2" charset="2"/>
              <a:buChar char="§"/>
            </a:pPr>
            <a:r>
              <a:rPr lang="en-US" dirty="0" smtClean="0"/>
              <a:t>Effective processes are transparent, inclusive, honest, reflective and continual</a:t>
            </a:r>
          </a:p>
          <a:p>
            <a:pPr>
              <a:buFont typeface="Wingdings" pitchFamily="2" charset="2"/>
              <a:buChar char="§"/>
            </a:pPr>
            <a:r>
              <a:rPr lang="en-US" dirty="0" smtClean="0"/>
              <a:t>Striving for improvement is an ongoing collective responsibility </a:t>
            </a:r>
          </a:p>
          <a:p>
            <a:pPr>
              <a:buFont typeface="Wingdings" pitchFamily="2" charset="2"/>
              <a:buChar char="§"/>
            </a:pPr>
            <a:r>
              <a:rPr lang="en-US" dirty="0" smtClean="0"/>
              <a:t>Improvement efforts utilize best practice, research-based approaches, and reflective planning </a:t>
            </a:r>
          </a:p>
          <a:p>
            <a:pPr>
              <a:buFont typeface="Wingdings" pitchFamily="2" charset="2"/>
              <a:buChar char="§"/>
            </a:pPr>
            <a:r>
              <a:rPr lang="en-US" dirty="0"/>
              <a:t>Student achievement is enhanced and lives can be positively impacted</a:t>
            </a:r>
          </a:p>
          <a:p>
            <a:endParaRPr lang="en-US" dirty="0"/>
          </a:p>
        </p:txBody>
      </p:sp>
    </p:spTree>
    <p:extLst>
      <p:ext uri="{BB962C8B-B14F-4D97-AF65-F5344CB8AC3E}">
        <p14:creationId xmlns:p14="http://schemas.microsoft.com/office/powerpoint/2010/main" val="336206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865438" y="3961449"/>
            <a:ext cx="5326062" cy="1250632"/>
          </a:xfrm>
        </p:spPr>
        <p:txBody>
          <a:bodyPr>
            <a:normAutofit/>
          </a:bodyPr>
          <a:lstStyle/>
          <a:p>
            <a:pPr marL="0" indent="0" algn="ctr">
              <a:buNone/>
            </a:pPr>
            <a:r>
              <a:rPr lang="en-US" sz="7200" b="1" dirty="0" smtClean="0">
                <a:solidFill>
                  <a:srgbClr val="185592"/>
                </a:solidFill>
              </a:rPr>
              <a:t>Questions?</a:t>
            </a:r>
          </a:p>
        </p:txBody>
      </p:sp>
    </p:spTree>
    <p:extLst>
      <p:ext uri="{BB962C8B-B14F-4D97-AF65-F5344CB8AC3E}">
        <p14:creationId xmlns:p14="http://schemas.microsoft.com/office/powerpoint/2010/main" val="5562008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20"/>
            <a:ext cx="7772400" cy="936625"/>
          </a:xfrm>
        </p:spPr>
        <p:txBody>
          <a:bodyPr>
            <a:normAutofit fontScale="90000"/>
          </a:bodyPr>
          <a:lstStyle/>
          <a:p>
            <a:r>
              <a:rPr lang="en-US" sz="2800" i="1" dirty="0"/>
              <a:t>The power of education</a:t>
            </a:r>
            <a:br>
              <a:rPr lang="en-US" sz="2800" i="1" dirty="0"/>
            </a:br>
            <a:r>
              <a:rPr lang="en-US" sz="2800" i="1" dirty="0"/>
              <a:t>can change the world.</a:t>
            </a:r>
            <a:endParaRPr lang="en-US" sz="2800" dirty="0">
              <a:solidFill>
                <a:schemeClr val="tx1">
                  <a:lumMod val="85000"/>
                  <a:lumOff val="15000"/>
                </a:schemeClr>
              </a:solidFill>
            </a:endParaRPr>
          </a:p>
        </p:txBody>
      </p:sp>
      <p:sp>
        <p:nvSpPr>
          <p:cNvPr id="3" name="Subtitle 2"/>
          <p:cNvSpPr>
            <a:spLocks noGrp="1"/>
          </p:cNvSpPr>
          <p:nvPr>
            <p:ph type="subTitle" idx="1"/>
          </p:nvPr>
        </p:nvSpPr>
        <p:spPr>
          <a:xfrm>
            <a:off x="2120682" y="5867400"/>
            <a:ext cx="6400800" cy="914400"/>
          </a:xfrm>
        </p:spPr>
        <p:txBody>
          <a:bodyPr>
            <a:normAutofit/>
          </a:bodyPr>
          <a:lstStyle/>
          <a:p>
            <a:pPr algn="r"/>
            <a:endParaRPr lang="en-US" sz="1800" dirty="0"/>
          </a:p>
        </p:txBody>
      </p:sp>
      <p:pic>
        <p:nvPicPr>
          <p:cNvPr id="5" name="organic_growth_sourc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32" y="76203"/>
            <a:ext cx="9144000" cy="5143500"/>
          </a:xfrm>
          <a:prstGeom prst="rect">
            <a:avLst/>
          </a:prstGeom>
        </p:spPr>
      </p:pic>
      <p:pic>
        <p:nvPicPr>
          <p:cNvPr id="1026" name="Picture 2" descr="AdvancED logo">
            <a:hlinkClick r:id="rId6" action="ppaction://hlinkfile" tooltip="Home pag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671" y="5715017"/>
            <a:ext cx="2667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5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rtlCol="0">
            <a:normAutofit/>
          </a:bodyPr>
          <a:lstStyle/>
          <a:p>
            <a:pPr marL="514350" indent="-514350" eaLnBrk="1" fontAlgn="auto" hangingPunct="1">
              <a:spcAft>
                <a:spcPts val="0"/>
              </a:spcAft>
              <a:buFont typeface="+mj-lt"/>
              <a:buAutoNum type="arabicPeriod"/>
              <a:defRPr/>
            </a:pPr>
            <a:r>
              <a:rPr lang="en-US" sz="2800" b="1" dirty="0"/>
              <a:t>Statements (5</a:t>
            </a:r>
            <a:r>
              <a:rPr lang="en-US" sz="2800" b="1" dirty="0" smtClean="0"/>
              <a:t>)</a:t>
            </a:r>
          </a:p>
          <a:p>
            <a:pPr marL="514350" indent="-514350" eaLnBrk="1" fontAlgn="auto" hangingPunct="1">
              <a:spcAft>
                <a:spcPts val="0"/>
              </a:spcAft>
              <a:buFont typeface="+mj-lt"/>
              <a:buAutoNum type="arabicPeriod"/>
              <a:defRPr/>
            </a:pPr>
            <a:r>
              <a:rPr lang="en-US" sz="2800" b="1" dirty="0" smtClean="0"/>
              <a:t>Indicators </a:t>
            </a:r>
            <a:r>
              <a:rPr lang="en-US" sz="2800" b="1" dirty="0"/>
              <a:t>(</a:t>
            </a:r>
            <a:r>
              <a:rPr lang="en-US" sz="2800" b="1" dirty="0" smtClean="0"/>
              <a:t>33)</a:t>
            </a:r>
            <a:endParaRPr lang="en-US" sz="2800" b="1" dirty="0"/>
          </a:p>
          <a:p>
            <a:pPr marL="914400" lvl="1" indent="-514350" eaLnBrk="1" fontAlgn="auto" hangingPunct="1">
              <a:spcAft>
                <a:spcPts val="0"/>
              </a:spcAft>
              <a:buFont typeface="Wingdings" charset="2"/>
              <a:buChar char="§"/>
              <a:defRPr/>
            </a:pPr>
            <a:r>
              <a:rPr lang="en-US" dirty="0"/>
              <a:t>Focus of internal review</a:t>
            </a:r>
          </a:p>
          <a:p>
            <a:pPr marL="914400" lvl="1" indent="-514350" eaLnBrk="1" fontAlgn="auto" hangingPunct="1">
              <a:spcAft>
                <a:spcPts val="0"/>
              </a:spcAft>
              <a:buFont typeface="Wingdings" charset="2"/>
              <a:buChar char="§"/>
              <a:defRPr/>
            </a:pPr>
            <a:r>
              <a:rPr lang="en-US" dirty="0"/>
              <a:t>Rated individually</a:t>
            </a:r>
          </a:p>
          <a:p>
            <a:pPr marL="914400" lvl="1" indent="-514350" eaLnBrk="1" fontAlgn="auto" hangingPunct="1">
              <a:spcAft>
                <a:spcPts val="0"/>
              </a:spcAft>
              <a:buFont typeface="Wingdings" charset="2"/>
              <a:buChar char="§"/>
              <a:defRPr/>
            </a:pPr>
            <a:r>
              <a:rPr lang="en-US" dirty="0"/>
              <a:t>Contain multiple concepts</a:t>
            </a:r>
          </a:p>
          <a:p>
            <a:pPr marL="514350" indent="-514350" eaLnBrk="1" fontAlgn="auto" hangingPunct="1">
              <a:spcAft>
                <a:spcPts val="0"/>
              </a:spcAft>
              <a:buFont typeface="+mj-lt"/>
              <a:buAutoNum type="arabicPeriod"/>
              <a:defRPr/>
            </a:pPr>
            <a:r>
              <a:rPr lang="en-US" sz="2800" b="1" dirty="0" smtClean="0"/>
              <a:t>Quality Evidence </a:t>
            </a:r>
            <a:r>
              <a:rPr lang="en-US" sz="2800" b="1" dirty="0"/>
              <a:t>(multiple sources)</a:t>
            </a:r>
          </a:p>
          <a:p>
            <a:pPr marL="514350" indent="-514350" eaLnBrk="1" fontAlgn="auto" hangingPunct="1">
              <a:spcAft>
                <a:spcPts val="0"/>
              </a:spcAft>
              <a:buFont typeface="+mj-lt"/>
              <a:buAutoNum type="arabicPeriod"/>
              <a:defRPr/>
            </a:pPr>
            <a:r>
              <a:rPr lang="en-US" sz="2800" b="1" dirty="0"/>
              <a:t>Performance </a:t>
            </a:r>
            <a:r>
              <a:rPr lang="en-US" sz="2800" b="1" dirty="0" smtClean="0"/>
              <a:t>Rubrics</a:t>
            </a:r>
            <a:endParaRPr lang="en-US" sz="2800" b="1" dirty="0"/>
          </a:p>
          <a:p>
            <a:pPr marL="914400" lvl="1" indent="-514350" eaLnBrk="1" fontAlgn="auto" hangingPunct="1">
              <a:spcAft>
                <a:spcPts val="0"/>
              </a:spcAft>
              <a:buFont typeface="Wingdings" charset="2"/>
              <a:buChar char="§"/>
              <a:defRPr/>
            </a:pPr>
            <a:r>
              <a:rPr lang="en-US" dirty="0"/>
              <a:t>Four </a:t>
            </a:r>
            <a:r>
              <a:rPr lang="en-US" dirty="0" smtClean="0"/>
              <a:t>levels</a:t>
            </a:r>
            <a:endParaRPr lang="en-US" dirty="0"/>
          </a:p>
          <a:p>
            <a:pPr marL="914400" lvl="1" indent="-514350" eaLnBrk="1" fontAlgn="auto" hangingPunct="1">
              <a:spcAft>
                <a:spcPts val="0"/>
              </a:spcAft>
              <a:buFont typeface="Arial"/>
              <a:buChar char="–"/>
              <a:defRPr/>
            </a:pPr>
            <a:endParaRPr lang="en-US" dirty="0"/>
          </a:p>
        </p:txBody>
      </p:sp>
      <p:sp>
        <p:nvSpPr>
          <p:cNvPr id="30722" name="Title 1"/>
          <p:cNvSpPr>
            <a:spLocks noGrp="1"/>
          </p:cNvSpPr>
          <p:nvPr>
            <p:ph type="title"/>
          </p:nvPr>
        </p:nvSpPr>
        <p:spPr>
          <a:xfrm>
            <a:off x="457200" y="623263"/>
            <a:ext cx="8177514" cy="977000"/>
          </a:xfrm>
        </p:spPr>
        <p:txBody>
          <a:bodyPr/>
          <a:lstStyle/>
          <a:p>
            <a:pPr eaLnBrk="1" hangingPunct="1"/>
            <a:r>
              <a:rPr lang="en-US" sz="3600" b="1" dirty="0" smtClean="0"/>
              <a:t>Standards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556" y="1320801"/>
            <a:ext cx="3146382" cy="4559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36170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307074" y="765673"/>
            <a:ext cx="8229600" cy="977000"/>
          </a:xfrm>
        </p:spPr>
        <p:txBody>
          <a:bodyPr/>
          <a:lstStyle/>
          <a:p>
            <a:pPr algn="ctr"/>
            <a:r>
              <a:rPr lang="en-US" sz="3600" b="1" dirty="0" smtClean="0"/>
              <a:t>AdvancED Standards for Quality Schools</a:t>
            </a:r>
          </a:p>
        </p:txBody>
      </p:sp>
      <p:sp>
        <p:nvSpPr>
          <p:cNvPr id="21507" name="Content Placeholder 3"/>
          <p:cNvSpPr>
            <a:spLocks noGrp="1"/>
          </p:cNvSpPr>
          <p:nvPr>
            <p:ph idx="1"/>
          </p:nvPr>
        </p:nvSpPr>
        <p:spPr>
          <a:xfrm>
            <a:off x="457200" y="1254173"/>
            <a:ext cx="8229600" cy="4659582"/>
          </a:xfrm>
          <a:noFill/>
        </p:spPr>
        <p:txBody>
          <a:bodyPr>
            <a:normAutofit lnSpcReduction="10000"/>
          </a:bodyPr>
          <a:lstStyle/>
          <a:p>
            <a:pPr marL="0" indent="0">
              <a:buNone/>
            </a:pPr>
            <a:endParaRPr lang="en-US" sz="2800" dirty="0" smtClean="0"/>
          </a:p>
          <a:p>
            <a:pPr marL="0" indent="0">
              <a:buNone/>
            </a:pPr>
            <a:r>
              <a:rPr lang="en-US" dirty="0" smtClean="0"/>
              <a:t>The AdvancED Standards are research-based comprehensive quality statements that:</a:t>
            </a:r>
          </a:p>
          <a:p>
            <a:pPr>
              <a:buFont typeface="Wingdings" pitchFamily="2" charset="2"/>
              <a:buChar char="§"/>
            </a:pPr>
            <a:r>
              <a:rPr lang="en-US" dirty="0" smtClean="0"/>
              <a:t>Describe conditions that are necessary to </a:t>
            </a:r>
            <a:r>
              <a:rPr lang="en-US" dirty="0"/>
              <a:t>a</a:t>
            </a:r>
            <a:r>
              <a:rPr lang="en-US" dirty="0" smtClean="0"/>
              <a:t>chieve higher levels of student performance</a:t>
            </a:r>
            <a:r>
              <a:rPr lang="en-US" dirty="0"/>
              <a:t> </a:t>
            </a:r>
            <a:r>
              <a:rPr lang="en-US" dirty="0" smtClean="0"/>
              <a:t>and organizational effectiveness</a:t>
            </a:r>
          </a:p>
          <a:p>
            <a:pPr>
              <a:buFont typeface="Wingdings" pitchFamily="2" charset="2"/>
              <a:buChar char="§"/>
            </a:pPr>
            <a:r>
              <a:rPr lang="en-US" dirty="0" smtClean="0"/>
              <a:t>Offer a road map for the pursuit of excellence in education</a:t>
            </a:r>
          </a:p>
          <a:p>
            <a:pPr>
              <a:buFont typeface="Wingdings" pitchFamily="2" charset="2"/>
              <a:buChar char="§"/>
            </a:pPr>
            <a:r>
              <a:rPr lang="en-US" dirty="0" smtClean="0"/>
              <a:t>Guide continuous improvement efforts</a:t>
            </a:r>
          </a:p>
          <a:p>
            <a:pPr>
              <a:buFont typeface="Arial" pitchFamily="34" charset="0"/>
              <a:buChar char="•"/>
            </a:pPr>
            <a:endParaRPr lang="en-US" sz="2800" dirty="0" smtClean="0"/>
          </a:p>
          <a:p>
            <a:pPr marL="0" indent="0">
              <a:buClr>
                <a:srgbClr val="FF0000"/>
              </a:buClr>
              <a:buNone/>
            </a:pPr>
            <a:endParaRPr lang="en-US" sz="3600" dirty="0"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8430" y="928419"/>
            <a:ext cx="7587340" cy="977000"/>
          </a:xfrm>
        </p:spPr>
        <p:txBody>
          <a:bodyPr/>
          <a:lstStyle/>
          <a:p>
            <a:pPr eaLnBrk="1" hangingPunct="1"/>
            <a:r>
              <a:rPr lang="en-US" sz="3600" b="1" dirty="0" smtClean="0"/>
              <a:t>Standards Self Assessment</a:t>
            </a:r>
          </a:p>
        </p:txBody>
      </p:sp>
      <p:sp>
        <p:nvSpPr>
          <p:cNvPr id="3" name="Content Placeholder 2"/>
          <p:cNvSpPr>
            <a:spLocks noGrp="1"/>
          </p:cNvSpPr>
          <p:nvPr>
            <p:ph idx="1"/>
          </p:nvPr>
        </p:nvSpPr>
        <p:spPr>
          <a:xfrm>
            <a:off x="283029" y="1605169"/>
            <a:ext cx="8229600" cy="3791508"/>
          </a:xfrm>
        </p:spPr>
        <p:txBody>
          <a:bodyPr rtlCol="0">
            <a:normAutofit fontScale="92500" lnSpcReduction="10000"/>
          </a:bodyPr>
          <a:lstStyle/>
          <a:p>
            <a:pPr marL="0" indent="0" eaLnBrk="1" fontAlgn="auto" hangingPunct="1">
              <a:spcAft>
                <a:spcPts val="0"/>
              </a:spcAft>
              <a:buFont typeface="Wingdings" pitchFamily="2" charset="2"/>
              <a:buNone/>
              <a:defRPr/>
            </a:pPr>
            <a:r>
              <a:rPr lang="en-US" sz="4000" dirty="0" smtClean="0"/>
              <a:t>Standards – statements of quality </a:t>
            </a:r>
          </a:p>
          <a:p>
            <a:pPr lvl="1" eaLnBrk="1" fontAlgn="auto" hangingPunct="1">
              <a:spcAft>
                <a:spcPts val="0"/>
              </a:spcAft>
              <a:buFont typeface="Wingdings" pitchFamily="2" charset="2"/>
              <a:buChar char="§"/>
              <a:defRPr/>
            </a:pPr>
            <a:r>
              <a:rPr lang="en-US" sz="3600" dirty="0" smtClean="0"/>
              <a:t>Create a process to gather and analyze data</a:t>
            </a:r>
          </a:p>
          <a:p>
            <a:pPr lvl="1" eaLnBrk="1" fontAlgn="auto" hangingPunct="1">
              <a:spcAft>
                <a:spcPts val="0"/>
              </a:spcAft>
              <a:buFont typeface="Wingdings" pitchFamily="2" charset="2"/>
              <a:buChar char="§"/>
              <a:defRPr/>
            </a:pPr>
            <a:r>
              <a:rPr lang="en-US" sz="3600" dirty="0" smtClean="0"/>
              <a:t>Rate Indicators – descriptive targets</a:t>
            </a:r>
          </a:p>
          <a:p>
            <a:pPr lvl="2" eaLnBrk="1" fontAlgn="auto" hangingPunct="1">
              <a:spcAft>
                <a:spcPts val="0"/>
              </a:spcAft>
              <a:buFont typeface="Wingdings" pitchFamily="2" charset="2"/>
              <a:buChar char="§"/>
              <a:defRPr/>
            </a:pPr>
            <a:r>
              <a:rPr lang="en-US" sz="2800" dirty="0" smtClean="0"/>
              <a:t>Determine Performance </a:t>
            </a:r>
            <a:r>
              <a:rPr lang="en-US" sz="2800" dirty="0"/>
              <a:t>L</a:t>
            </a:r>
            <a:r>
              <a:rPr lang="en-US" sz="2800" dirty="0" smtClean="0"/>
              <a:t>evel </a:t>
            </a:r>
          </a:p>
          <a:p>
            <a:pPr lvl="2" eaLnBrk="1" fontAlgn="auto" hangingPunct="1">
              <a:spcAft>
                <a:spcPts val="0"/>
              </a:spcAft>
              <a:buFont typeface="Wingdings" pitchFamily="2" charset="2"/>
              <a:buChar char="§"/>
              <a:defRPr/>
            </a:pPr>
            <a:r>
              <a:rPr lang="en-US" sz="2800" dirty="0" smtClean="0"/>
              <a:t>Identify supporting evidence</a:t>
            </a:r>
          </a:p>
          <a:p>
            <a:pPr lvl="1" eaLnBrk="1" fontAlgn="auto" hangingPunct="1">
              <a:spcAft>
                <a:spcPts val="0"/>
              </a:spcAft>
              <a:buFont typeface="Wingdings" pitchFamily="2" charset="2"/>
              <a:buChar char="§"/>
              <a:defRPr/>
            </a:pPr>
            <a:r>
              <a:rPr lang="en-US" sz="3600" dirty="0" smtClean="0"/>
              <a:t>Write a short standard narrative</a:t>
            </a:r>
          </a:p>
          <a:p>
            <a:pPr marL="114300" indent="0" eaLnBrk="1" fontAlgn="auto" hangingPunct="1">
              <a:spcAft>
                <a:spcPts val="0"/>
              </a:spcAft>
              <a:buFont typeface="Wingdings" pitchFamily="2" charset="2"/>
              <a:buNone/>
              <a:defRPr/>
            </a:pPr>
            <a:endParaRPr lang="en-US" sz="2800" i="1" dirty="0" smtClean="0">
              <a:solidFill>
                <a:schemeClr val="tx2"/>
              </a:solidFill>
            </a:endParaRPr>
          </a:p>
          <a:p>
            <a:pPr lvl="1" eaLnBrk="1" fontAlgn="auto" hangingPunct="1">
              <a:spcAft>
                <a:spcPts val="0"/>
              </a:spcAft>
              <a:buFont typeface="Arial"/>
              <a:buChar char="–"/>
              <a:defRPr/>
            </a:pPr>
            <a:endParaRPr lang="en-US" dirty="0">
              <a:solidFill>
                <a:schemeClr val="tx2"/>
              </a:solidFill>
            </a:endParaRPr>
          </a:p>
          <a:p>
            <a:pPr marL="457200" lvl="1" indent="0" eaLnBrk="1" fontAlgn="auto" hangingPunct="1">
              <a:spcAft>
                <a:spcPts val="0"/>
              </a:spcAft>
              <a:buFont typeface="Arial"/>
              <a:buNone/>
              <a:defRPr/>
            </a:pPr>
            <a:endParaRPr lang="en-US" dirty="0" smtClean="0"/>
          </a:p>
          <a:p>
            <a:pPr marL="457200" lvl="1" indent="0" eaLnBrk="1" fontAlgn="auto" hangingPunct="1">
              <a:spcAft>
                <a:spcPts val="0"/>
              </a:spcAft>
              <a:buFont typeface="Arial"/>
              <a:buNone/>
              <a:defRPr/>
            </a:pPr>
            <a:endParaRPr lang="en-US" dirty="0" smtClean="0"/>
          </a:p>
          <a:p>
            <a:pPr lvl="1" eaLnBrk="1" fontAlgn="auto" hangingPunct="1">
              <a:spcAft>
                <a:spcPts val="0"/>
              </a:spcAft>
              <a:buFont typeface="Arial"/>
              <a:buChar char="–"/>
              <a:defRPr/>
            </a:pPr>
            <a:endParaRPr lang="en-US" dirty="0"/>
          </a:p>
        </p:txBody>
      </p:sp>
    </p:spTree>
    <p:extLst>
      <p:ext uri="{BB962C8B-B14F-4D97-AF65-F5344CB8AC3E}">
        <p14:creationId xmlns:p14="http://schemas.microsoft.com/office/powerpoint/2010/main" val="409580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16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691" y="155668"/>
            <a:ext cx="7439891" cy="660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78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17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691" y="155668"/>
            <a:ext cx="7439891" cy="660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75709" y="900545"/>
            <a:ext cx="1981200" cy="221673"/>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76950" y="1607127"/>
            <a:ext cx="981940" cy="193097"/>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93769" y="1811480"/>
            <a:ext cx="981940" cy="193097"/>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Return 4">
            <a:hlinkClick r:id="rId3" action="ppaction://hlinksldjump" highlightClick="1"/>
          </p:cNvPr>
          <p:cNvSpPr/>
          <p:nvPr/>
        </p:nvSpPr>
        <p:spPr>
          <a:xfrm>
            <a:off x="8394123" y="5945759"/>
            <a:ext cx="665018" cy="775716"/>
          </a:xfrm>
          <a:prstGeom prst="actionButtonRetur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1806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18</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3" y="85248"/>
            <a:ext cx="7467600" cy="667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06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19</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3" y="85248"/>
            <a:ext cx="7467600" cy="667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33427" y="883226"/>
            <a:ext cx="923059" cy="221673"/>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85977" y="890151"/>
            <a:ext cx="1186298" cy="221673"/>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862327" y="1525726"/>
            <a:ext cx="1186298" cy="221673"/>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99927" y="1747399"/>
            <a:ext cx="1186298" cy="221673"/>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899927" y="2001105"/>
            <a:ext cx="1081523" cy="221673"/>
          </a:xfrm>
          <a:prstGeom prst="rect">
            <a:avLst/>
          </a:prstGeom>
          <a:solidFill>
            <a:srgbClr val="FF00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ction Button: Return 9">
            <a:hlinkClick r:id="rId3" action="ppaction://hlinksldjump" highlightClick="1"/>
          </p:cNvPr>
          <p:cNvSpPr/>
          <p:nvPr/>
        </p:nvSpPr>
        <p:spPr>
          <a:xfrm>
            <a:off x="8394123" y="5945759"/>
            <a:ext cx="665018" cy="775716"/>
          </a:xfrm>
          <a:prstGeom prst="actionButtonRetur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15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Consider these questions…</a:t>
            </a:r>
            <a:endParaRPr lang="en-US" sz="3200" b="1" dirty="0"/>
          </a:p>
        </p:txBody>
      </p:sp>
      <p:sp>
        <p:nvSpPr>
          <p:cNvPr id="3" name="Content Placeholder 2"/>
          <p:cNvSpPr>
            <a:spLocks noGrp="1"/>
          </p:cNvSpPr>
          <p:nvPr>
            <p:ph idx="1"/>
          </p:nvPr>
        </p:nvSpPr>
        <p:spPr/>
        <p:txBody>
          <a:bodyPr/>
          <a:lstStyle/>
          <a:p>
            <a:r>
              <a:rPr lang="en-US" dirty="0" smtClean="0"/>
              <a:t>Why do football coaches tell players to get in the film room?</a:t>
            </a:r>
          </a:p>
          <a:p>
            <a:r>
              <a:rPr lang="en-US" dirty="0" smtClean="0"/>
              <a:t>Why don’t painters show up on Day #1 and just start painting right away?</a:t>
            </a:r>
          </a:p>
          <a:p>
            <a:r>
              <a:rPr lang="en-US" dirty="0" smtClean="0"/>
              <a:t>Don’t they already have the TOOLS they need for success?</a:t>
            </a:r>
            <a:endParaRPr lang="en-US" dirty="0"/>
          </a:p>
        </p:txBody>
      </p:sp>
      <p:sp>
        <p:nvSpPr>
          <p:cNvPr id="4" name="Footer Placeholder 3"/>
          <p:cNvSpPr>
            <a:spLocks noGrp="1"/>
          </p:cNvSpPr>
          <p:nvPr>
            <p:ph type="ftr" sz="quarter" idx="11"/>
          </p:nvPr>
        </p:nvSpPr>
        <p:spPr/>
        <p:txBody>
          <a:bodyPr/>
          <a:lstStyle/>
          <a:p>
            <a:r>
              <a:rPr lang="en-US" smtClean="0"/>
              <a:t>©2013 AdvancED</a:t>
            </a:r>
            <a:endParaRPr lang="en-US"/>
          </a:p>
        </p:txBody>
      </p:sp>
    </p:spTree>
    <p:extLst>
      <p:ext uri="{BB962C8B-B14F-4D97-AF65-F5344CB8AC3E}">
        <p14:creationId xmlns:p14="http://schemas.microsoft.com/office/powerpoint/2010/main" val="3286838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79092" y="627963"/>
            <a:ext cx="7899722" cy="977000"/>
          </a:xfrm>
        </p:spPr>
        <p:txBody>
          <a:bodyPr/>
          <a:lstStyle/>
          <a:p>
            <a:pPr eaLnBrk="1" hangingPunct="1"/>
            <a:r>
              <a:rPr lang="en-US" sz="3400" dirty="0" smtClean="0"/>
              <a:t> </a:t>
            </a:r>
            <a:r>
              <a:rPr lang="en-US" sz="3600" b="1" dirty="0" smtClean="0"/>
              <a:t>Characteristics of Evidence</a:t>
            </a:r>
          </a:p>
        </p:txBody>
      </p:sp>
      <p:sp>
        <p:nvSpPr>
          <p:cNvPr id="22531" name="Content Placeholder 2"/>
          <p:cNvSpPr>
            <a:spLocks noGrp="1"/>
          </p:cNvSpPr>
          <p:nvPr>
            <p:ph idx="1"/>
          </p:nvPr>
        </p:nvSpPr>
        <p:spPr>
          <a:xfrm>
            <a:off x="457200" y="1854199"/>
            <a:ext cx="8229600" cy="3999789"/>
          </a:xfrm>
        </p:spPr>
        <p:txBody>
          <a:bodyPr>
            <a:normAutofit/>
          </a:bodyPr>
          <a:lstStyle/>
          <a:p>
            <a:pPr eaLnBrk="1" hangingPunct="1"/>
            <a:endParaRPr lang="en-US" b="1" dirty="0" smtClean="0"/>
          </a:p>
          <a:p>
            <a:pPr marL="0" indent="0" eaLnBrk="1" hangingPunct="1">
              <a:buNone/>
            </a:pPr>
            <a:r>
              <a:rPr lang="en-US" b="1" dirty="0" smtClean="0"/>
              <a:t>   Quality Matters</a:t>
            </a:r>
          </a:p>
          <a:p>
            <a:pPr lvl="1" eaLnBrk="1" hangingPunct="1">
              <a:buFont typeface="Wingdings" pitchFamily="2" charset="2"/>
              <a:buChar char="§"/>
            </a:pPr>
            <a:r>
              <a:rPr lang="en-US" dirty="0" smtClean="0"/>
              <a:t>If the quality of evidence is high,</a:t>
            </a:r>
            <a:br>
              <a:rPr lang="en-US" dirty="0" smtClean="0"/>
            </a:br>
            <a:r>
              <a:rPr lang="en-US" dirty="0" smtClean="0"/>
              <a:t>it provides value to the</a:t>
            </a:r>
            <a:br>
              <a:rPr lang="en-US" dirty="0" smtClean="0"/>
            </a:br>
            <a:r>
              <a:rPr lang="en-US" dirty="0" smtClean="0"/>
              <a:t>continuous improvement process.</a:t>
            </a:r>
          </a:p>
          <a:p>
            <a:pPr lvl="1" eaLnBrk="1" hangingPunct="1">
              <a:buFont typeface="Wingdings" pitchFamily="2" charset="2"/>
              <a:buChar char="§"/>
            </a:pPr>
            <a:r>
              <a:rPr lang="en-US" dirty="0" smtClean="0"/>
              <a:t>Provide the quality evidence that led to your self ratings.  It is not the quantity of evidence that is most important.</a:t>
            </a:r>
          </a:p>
        </p:txBody>
      </p:sp>
      <p:grpSp>
        <p:nvGrpSpPr>
          <p:cNvPr id="2" name="Group 5"/>
          <p:cNvGrpSpPr>
            <a:grpSpLocks/>
          </p:cNvGrpSpPr>
          <p:nvPr/>
        </p:nvGrpSpPr>
        <p:grpSpPr bwMode="auto">
          <a:xfrm>
            <a:off x="6270625" y="1604963"/>
            <a:ext cx="2095500" cy="2043112"/>
            <a:chOff x="6292291" y="1975104"/>
            <a:chExt cx="2096732" cy="2043087"/>
          </a:xfrm>
        </p:grpSpPr>
        <p:sp>
          <p:nvSpPr>
            <p:cNvPr id="7" name="Rectangle 6"/>
            <p:cNvSpPr/>
            <p:nvPr/>
          </p:nvSpPr>
          <p:spPr>
            <a:xfrm>
              <a:off x="6345936" y="1975104"/>
              <a:ext cx="2043087" cy="2043087"/>
            </a:xfrm>
            <a:prstGeom prst="rect">
              <a:avLst/>
            </a:prstGeom>
            <a:solidFill>
              <a:schemeClr val="bg1"/>
            </a:solidFill>
            <a:scene3d>
              <a:camera prst="orthographicFront"/>
              <a:lightRig rig="threePt" dir="t"/>
            </a:scene3d>
            <a:sp3d>
              <a:bevelT w="152400" h="177800"/>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 name="Group 7"/>
            <p:cNvGrpSpPr>
              <a:grpSpLocks/>
            </p:cNvGrpSpPr>
            <p:nvPr/>
          </p:nvGrpSpPr>
          <p:grpSpPr bwMode="auto">
            <a:xfrm>
              <a:off x="6292291" y="2054268"/>
              <a:ext cx="2008629" cy="1926436"/>
              <a:chOff x="6365443" y="2054268"/>
              <a:chExt cx="2008629" cy="1926436"/>
            </a:xfrm>
          </p:grpSpPr>
          <p:cxnSp>
            <p:nvCxnSpPr>
              <p:cNvPr id="9" name="Straight Arrow Connector 8"/>
              <p:cNvCxnSpPr/>
              <p:nvPr/>
            </p:nvCxnSpPr>
            <p:spPr>
              <a:xfrm flipV="1">
                <a:off x="6846739" y="2467223"/>
                <a:ext cx="1089665" cy="108901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16200000">
                <a:off x="6011593" y="2578188"/>
                <a:ext cx="1231885" cy="524183"/>
              </a:xfrm>
              <a:prstGeom prst="rect">
                <a:avLst/>
              </a:prstGeom>
              <a:noFill/>
            </p:spPr>
            <p:txBody>
              <a:bodyPr wrap="none">
                <a:spAutoFit/>
              </a:bodyPr>
              <a:lstStyle/>
              <a:p>
                <a:pPr fontAlgn="auto">
                  <a:spcBef>
                    <a:spcPts val="0"/>
                  </a:spcBef>
                  <a:spcAft>
                    <a:spcPts val="0"/>
                  </a:spcAft>
                  <a:defRPr/>
                </a:pPr>
                <a:r>
                  <a:rPr lang="en-US" sz="2800" dirty="0">
                    <a:solidFill>
                      <a:srgbClr val="004B8D"/>
                    </a:solidFill>
                    <a:effectLst>
                      <a:outerShdw blurRad="38100" dist="38100" dir="2700000" algn="tl">
                        <a:srgbClr val="000000">
                          <a:alpha val="43137"/>
                        </a:srgbClr>
                      </a:outerShdw>
                    </a:effectLst>
                    <a:latin typeface="+mn-lt"/>
                    <a:cs typeface="+mn-cs"/>
                  </a:rPr>
                  <a:t>Quality</a:t>
                </a:r>
              </a:p>
            </p:txBody>
          </p:sp>
          <p:sp>
            <p:nvSpPr>
              <p:cNvPr id="11" name="TextBox 10"/>
              <p:cNvSpPr txBox="1"/>
              <p:nvPr/>
            </p:nvSpPr>
            <p:spPr>
              <a:xfrm>
                <a:off x="7072296" y="3457811"/>
                <a:ext cx="1226270" cy="522280"/>
              </a:xfrm>
              <a:prstGeom prst="rect">
                <a:avLst/>
              </a:prstGeom>
              <a:noFill/>
            </p:spPr>
            <p:txBody>
              <a:bodyPr wrap="none">
                <a:spAutoFit/>
              </a:bodyPr>
              <a:lstStyle/>
              <a:p>
                <a:pPr fontAlgn="auto">
                  <a:spcBef>
                    <a:spcPts val="0"/>
                  </a:spcBef>
                  <a:spcAft>
                    <a:spcPts val="0"/>
                  </a:spcAft>
                  <a:defRPr/>
                </a:pPr>
                <a:r>
                  <a:rPr lang="en-US" sz="2800" dirty="0">
                    <a:solidFill>
                      <a:srgbClr val="004B8D"/>
                    </a:solidFill>
                    <a:effectLst>
                      <a:outerShdw blurRad="38100" dist="38100" dir="2700000" algn="tl">
                        <a:srgbClr val="000000">
                          <a:alpha val="43137"/>
                        </a:srgbClr>
                      </a:outerShdw>
                    </a:effectLst>
                    <a:latin typeface="+mn-lt"/>
                    <a:cs typeface="+mn-cs"/>
                  </a:rPr>
                  <a:t>Results</a:t>
                </a:r>
              </a:p>
            </p:txBody>
          </p:sp>
          <p:cxnSp>
            <p:nvCxnSpPr>
              <p:cNvPr id="12" name="Straight Connector 11"/>
              <p:cNvCxnSpPr/>
              <p:nvPr/>
            </p:nvCxnSpPr>
            <p:spPr>
              <a:xfrm>
                <a:off x="6859446" y="2054478"/>
                <a:ext cx="0" cy="151445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7617129" y="2798551"/>
                <a:ext cx="0" cy="151536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078" y="685800"/>
            <a:ext cx="7587340" cy="977000"/>
          </a:xfrm>
        </p:spPr>
        <p:txBody>
          <a:bodyPr/>
          <a:lstStyle/>
          <a:p>
            <a:r>
              <a:rPr lang="en-US" sz="3600" b="1" dirty="0" smtClean="0"/>
              <a:t>Standard Narrative</a:t>
            </a:r>
            <a:endParaRPr lang="en-US" sz="3600" b="1" dirty="0"/>
          </a:p>
        </p:txBody>
      </p:sp>
      <p:sp>
        <p:nvSpPr>
          <p:cNvPr id="3" name="Content Placeholder 2"/>
          <p:cNvSpPr>
            <a:spLocks noGrp="1"/>
          </p:cNvSpPr>
          <p:nvPr>
            <p:ph idx="1"/>
          </p:nvPr>
        </p:nvSpPr>
        <p:spPr>
          <a:xfrm>
            <a:off x="457200" y="1354015"/>
            <a:ext cx="8229600" cy="5093677"/>
          </a:xfrm>
        </p:spPr>
        <p:txBody>
          <a:bodyPr>
            <a:normAutofit/>
          </a:bodyPr>
          <a:lstStyle/>
          <a:p>
            <a:pPr marL="0" indent="0">
              <a:buNone/>
            </a:pPr>
            <a:r>
              <a:rPr lang="en-US" sz="2400" dirty="0" smtClean="0"/>
              <a:t>Based on </a:t>
            </a:r>
            <a:r>
              <a:rPr lang="en-US" sz="2400" dirty="0"/>
              <a:t>responses to each of the </a:t>
            </a:r>
            <a:r>
              <a:rPr lang="en-US" sz="2400" dirty="0" smtClean="0"/>
              <a:t>Indicators </a:t>
            </a:r>
            <a:r>
              <a:rPr lang="en-US" sz="2400" dirty="0"/>
              <a:t>and </a:t>
            </a:r>
            <a:r>
              <a:rPr lang="en-US" sz="2400" dirty="0" smtClean="0"/>
              <a:t>Performance </a:t>
            </a:r>
            <a:r>
              <a:rPr lang="en-US" sz="2400" dirty="0"/>
              <a:t>L</a:t>
            </a:r>
            <a:r>
              <a:rPr lang="en-US" sz="2400" dirty="0" smtClean="0"/>
              <a:t>evels respond </a:t>
            </a:r>
            <a:r>
              <a:rPr lang="en-US" sz="2400" dirty="0"/>
              <a:t>to the following questions when drafting your narrative response. </a:t>
            </a:r>
            <a:endParaRPr lang="en-US" sz="2400" dirty="0" smtClean="0"/>
          </a:p>
          <a:p>
            <a:pPr marL="0" indent="0">
              <a:buNone/>
            </a:pPr>
            <a:r>
              <a:rPr lang="en-US" sz="2400" dirty="0" smtClean="0"/>
              <a:t>Use </a:t>
            </a:r>
            <a:r>
              <a:rPr lang="en-US" sz="2400" dirty="0"/>
              <a:t>language from the </a:t>
            </a:r>
            <a:r>
              <a:rPr lang="en-US" sz="2400" dirty="0" smtClean="0"/>
              <a:t>Performance </a:t>
            </a:r>
            <a:r>
              <a:rPr lang="en-US" sz="2400" dirty="0"/>
              <a:t>L</a:t>
            </a:r>
            <a:r>
              <a:rPr lang="en-US" sz="2400" dirty="0" smtClean="0"/>
              <a:t>evel </a:t>
            </a:r>
            <a:r>
              <a:rPr lang="en-US" sz="2400" dirty="0"/>
              <a:t>descriptions to guide your writing. </a:t>
            </a:r>
            <a:r>
              <a:rPr lang="en-US" sz="2400" dirty="0" smtClean="0"/>
              <a:t> Cite </a:t>
            </a:r>
            <a:r>
              <a:rPr lang="en-US" sz="2400" dirty="0"/>
              <a:t>sources of evidence the External Review </a:t>
            </a:r>
            <a:r>
              <a:rPr lang="en-US" sz="2400" dirty="0" smtClean="0"/>
              <a:t>Team </a:t>
            </a:r>
            <a:r>
              <a:rPr lang="en-US" sz="2400" dirty="0"/>
              <a:t>members may be interested in reviewing</a:t>
            </a:r>
            <a:r>
              <a:rPr lang="en-US" sz="2400" dirty="0" smtClean="0"/>
              <a:t>.</a:t>
            </a:r>
            <a:endParaRPr lang="en-US" sz="2200" i="1" dirty="0" smtClean="0"/>
          </a:p>
          <a:p>
            <a:pPr lvl="1">
              <a:buFont typeface="Wingdings" pitchFamily="2" charset="2"/>
              <a:buChar char="§"/>
            </a:pPr>
            <a:r>
              <a:rPr lang="en-US" sz="2200" i="1" dirty="0" smtClean="0"/>
              <a:t>What </a:t>
            </a:r>
            <a:r>
              <a:rPr lang="en-US" sz="2200" i="1" dirty="0"/>
              <a:t>were the areas of strength you noted? </a:t>
            </a:r>
            <a:endParaRPr lang="en-US" sz="2200" i="1" dirty="0" smtClean="0"/>
          </a:p>
          <a:p>
            <a:pPr lvl="1">
              <a:buFont typeface="Wingdings" pitchFamily="2" charset="2"/>
              <a:buChar char="§"/>
            </a:pPr>
            <a:r>
              <a:rPr lang="en-US" sz="2200" i="1" dirty="0" smtClean="0"/>
              <a:t>What </a:t>
            </a:r>
            <a:r>
              <a:rPr lang="en-US" sz="2200" i="1" dirty="0"/>
              <a:t>were areas in need of improvement? </a:t>
            </a:r>
            <a:endParaRPr lang="en-US" sz="2200" i="1" dirty="0" smtClean="0"/>
          </a:p>
          <a:p>
            <a:pPr lvl="1">
              <a:buFont typeface="Wingdings" pitchFamily="2" charset="2"/>
              <a:buChar char="§"/>
            </a:pPr>
            <a:r>
              <a:rPr lang="en-US" sz="2200" i="1" dirty="0" smtClean="0"/>
              <a:t>What </a:t>
            </a:r>
            <a:r>
              <a:rPr lang="en-US" sz="2200" i="1" dirty="0"/>
              <a:t>actions are you implementing to sustain the areas of strength? </a:t>
            </a:r>
            <a:endParaRPr lang="en-US" sz="2200" i="1" dirty="0" smtClean="0"/>
          </a:p>
          <a:p>
            <a:pPr lvl="1">
              <a:buFont typeface="Wingdings" pitchFamily="2" charset="2"/>
              <a:buChar char="§"/>
            </a:pPr>
            <a:r>
              <a:rPr lang="en-US" sz="2200" i="1" dirty="0" smtClean="0"/>
              <a:t>What </a:t>
            </a:r>
            <a:r>
              <a:rPr lang="en-US" sz="2200" i="1" dirty="0"/>
              <a:t>plans are you making to improve the areas of need</a:t>
            </a:r>
            <a:r>
              <a:rPr lang="en-US" sz="2200" i="1" dirty="0" smtClean="0"/>
              <a:t>?</a:t>
            </a:r>
            <a:endParaRPr lang="en-US" sz="2200" dirty="0"/>
          </a:p>
        </p:txBody>
      </p:sp>
    </p:spTree>
    <p:extLst>
      <p:ext uri="{BB962C8B-B14F-4D97-AF65-F5344CB8AC3E}">
        <p14:creationId xmlns:p14="http://schemas.microsoft.com/office/powerpoint/2010/main" val="39439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276225"/>
            <a:ext cx="7075487"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36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7056437"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07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657"/>
            <a:ext cx="7123113"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356" y="4800600"/>
            <a:ext cx="5157787" cy="1863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036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500063"/>
            <a:ext cx="8618537"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3075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7218363"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352800"/>
            <a:ext cx="6124575" cy="318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ction Button: Return 1">
            <a:hlinkClick r:id="rId4" action="ppaction://hlinksldjump" highlightClick="1"/>
          </p:cNvPr>
          <p:cNvSpPr/>
          <p:nvPr/>
        </p:nvSpPr>
        <p:spPr>
          <a:xfrm>
            <a:off x="8467725" y="5989910"/>
            <a:ext cx="457200" cy="571500"/>
          </a:xfrm>
          <a:prstGeom prst="actionButtonRetur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791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Continuous Improvement</a:t>
            </a:r>
            <a:endParaRPr lang="en-US" dirty="0"/>
          </a:p>
        </p:txBody>
      </p:sp>
      <p:sp>
        <p:nvSpPr>
          <p:cNvPr id="7" name="Subtitle 6"/>
          <p:cNvSpPr>
            <a:spLocks noGrp="1"/>
          </p:cNvSpPr>
          <p:nvPr>
            <p:ph type="subTitle" idx="1"/>
          </p:nvPr>
        </p:nvSpPr>
        <p:spPr/>
        <p:txBody>
          <a:bodyPr>
            <a:normAutofit fontScale="92500" lnSpcReduction="20000"/>
          </a:bodyPr>
          <a:lstStyle/>
          <a:p>
            <a:r>
              <a:rPr lang="en-US" dirty="0" smtClean="0"/>
              <a:t>How might the Self Assessment become part of your continuous </a:t>
            </a:r>
            <a:r>
              <a:rPr lang="en-US" dirty="0"/>
              <a:t>i</a:t>
            </a:r>
            <a:r>
              <a:rPr lang="en-US" dirty="0" smtClean="0"/>
              <a:t>mprovement </a:t>
            </a:r>
            <a:r>
              <a:rPr lang="en-US" dirty="0"/>
              <a:t>p</a:t>
            </a:r>
            <a:r>
              <a:rPr lang="en-US" dirty="0" smtClean="0"/>
              <a:t>rocess?</a:t>
            </a:r>
            <a:endParaRPr lang="en-US" dirty="0"/>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777140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fontAlgn="auto" hangingPunct="1">
              <a:spcAft>
                <a:spcPts val="0"/>
              </a:spcAft>
              <a:defRPr/>
            </a:pPr>
            <a:r>
              <a:rPr lang="en-US" sz="4000" dirty="0" smtClean="0">
                <a:solidFill>
                  <a:schemeClr val="bg1"/>
                </a:solidFill>
              </a:rPr>
              <a:t>Student Performance</a:t>
            </a:r>
            <a:endParaRPr lang="en-US" sz="4000" dirty="0">
              <a:solidFill>
                <a:schemeClr val="bg1"/>
              </a:solidFill>
            </a:endParaRPr>
          </a:p>
        </p:txBody>
      </p:sp>
      <p:sp>
        <p:nvSpPr>
          <p:cNvPr id="5" name="Title 1"/>
          <p:cNvSpPr txBox="1">
            <a:spLocks/>
          </p:cNvSpPr>
          <p:nvPr/>
        </p:nvSpPr>
        <p:spPr bwMode="auto">
          <a:xfrm>
            <a:off x="838389" y="2335547"/>
            <a:ext cx="7886700" cy="1120605"/>
          </a:xfrm>
          <a:prstGeom prst="rect">
            <a:avLst/>
          </a:prstGeom>
          <a:noFill/>
          <a:ln>
            <a:noFill/>
          </a:ln>
          <a:extLst/>
        </p:spPr>
        <p:txBody>
          <a:bodyPr anchor="ctr"/>
          <a:lstStyle>
            <a:lvl1pPr algn="l" defTabSz="457200" rtl="0" eaLnBrk="1" latinLnBrk="0" hangingPunct="1">
              <a:spcBef>
                <a:spcPct val="0"/>
              </a:spcBef>
              <a:buNone/>
              <a:defRPr sz="3000" kern="1200">
                <a:solidFill>
                  <a:srgbClr val="FFFFFF"/>
                </a:solidFill>
                <a:latin typeface="+mj-lt"/>
                <a:ea typeface="+mj-ea"/>
                <a:cs typeface="+mj-cs"/>
              </a:defRPr>
            </a:lvl1pPr>
          </a:lstStyle>
          <a:p>
            <a:pPr algn="r" fontAlgn="auto">
              <a:spcAft>
                <a:spcPts val="0"/>
              </a:spcAft>
              <a:defRPr/>
            </a:pPr>
            <a:r>
              <a:rPr lang="en-US" sz="3200" b="1" i="1" dirty="0" smtClean="0">
                <a:solidFill>
                  <a:srgbClr val="0E4B95"/>
                </a:solidFill>
              </a:rPr>
              <a:t>AdvancED Student Performance Diagnostic  for Continuous Improvement</a:t>
            </a:r>
            <a:endParaRPr lang="en-US" sz="3200" b="1" i="1" dirty="0">
              <a:solidFill>
                <a:srgbClr val="0E4B95"/>
              </a:solidFill>
            </a:endParaRPr>
          </a:p>
        </p:txBody>
      </p:sp>
      <p:sp>
        <p:nvSpPr>
          <p:cNvPr id="3" name="TextBox 2"/>
          <p:cNvSpPr txBox="1"/>
          <p:nvPr/>
        </p:nvSpPr>
        <p:spPr>
          <a:xfrm>
            <a:off x="2139504" y="4743166"/>
            <a:ext cx="6682238" cy="830997"/>
          </a:xfrm>
          <a:prstGeom prst="rect">
            <a:avLst/>
          </a:prstGeom>
          <a:noFill/>
        </p:spPr>
        <p:txBody>
          <a:bodyPr wrap="none" rtlCol="0">
            <a:spAutoFit/>
          </a:bodyPr>
          <a:lstStyle/>
          <a:p>
            <a:r>
              <a:rPr lang="en-US" sz="4800" b="1" dirty="0" smtClean="0">
                <a:solidFill>
                  <a:schemeClr val="accent1">
                    <a:lumMod val="50000"/>
                  </a:schemeClr>
                </a:solidFill>
              </a:rPr>
              <a:t>STUDENT PERFORMANCE</a:t>
            </a:r>
            <a:endParaRPr lang="en-US" sz="4800" b="1" dirty="0">
              <a:solidFill>
                <a:schemeClr val="accent1">
                  <a:lumMod val="50000"/>
                </a:schemeClr>
              </a:solidFill>
            </a:endParaRPr>
          </a:p>
        </p:txBody>
      </p:sp>
    </p:spTree>
    <p:extLst>
      <p:ext uri="{BB962C8B-B14F-4D97-AF65-F5344CB8AC3E}">
        <p14:creationId xmlns:p14="http://schemas.microsoft.com/office/powerpoint/2010/main" val="2051761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57199" y="1219200"/>
            <a:ext cx="5191125" cy="4495800"/>
          </a:xfrm>
        </p:spPr>
        <p:txBody>
          <a:bodyPr>
            <a:noAutofit/>
          </a:bodyPr>
          <a:lstStyle/>
          <a:p>
            <a:pPr>
              <a:buFont typeface="Wingdings" pitchFamily="2" charset="2"/>
              <a:buChar char="§"/>
            </a:pPr>
            <a:endParaRPr lang="en-US" sz="3000" dirty="0" smtClean="0"/>
          </a:p>
          <a:p>
            <a:pPr>
              <a:buFont typeface="Wingdings" pitchFamily="2" charset="2"/>
              <a:buChar char="§"/>
            </a:pPr>
            <a:r>
              <a:rPr lang="en-US" sz="3000" dirty="0" smtClean="0"/>
              <a:t>Allows multiple assessments and multiple administrations</a:t>
            </a:r>
          </a:p>
          <a:p>
            <a:pPr>
              <a:buFont typeface="Wingdings" pitchFamily="2" charset="2"/>
              <a:buChar char="§"/>
            </a:pPr>
            <a:r>
              <a:rPr lang="en-US" sz="3000" dirty="0" smtClean="0"/>
              <a:t>Provides a comprehensive picture of student performance over time</a:t>
            </a:r>
          </a:p>
          <a:p>
            <a:pPr>
              <a:buFont typeface="Wingdings" pitchFamily="2" charset="2"/>
              <a:buChar char="§"/>
            </a:pPr>
            <a:r>
              <a:rPr lang="en-US" sz="3000" dirty="0" smtClean="0"/>
              <a:t>Allows review of results through the lens of status, improvement and/or growth</a:t>
            </a:r>
          </a:p>
        </p:txBody>
      </p:sp>
      <p:sp>
        <p:nvSpPr>
          <p:cNvPr id="2" name="Title 1"/>
          <p:cNvSpPr>
            <a:spLocks noGrp="1"/>
          </p:cNvSpPr>
          <p:nvPr>
            <p:ph type="title"/>
          </p:nvPr>
        </p:nvSpPr>
        <p:spPr>
          <a:xfrm>
            <a:off x="457199" y="508767"/>
            <a:ext cx="7960641" cy="977000"/>
          </a:xfrm>
        </p:spPr>
        <p:txBody>
          <a:bodyPr>
            <a:noAutofit/>
          </a:bodyPr>
          <a:lstStyle/>
          <a:p>
            <a:r>
              <a:rPr lang="en-US" sz="3200" b="1" dirty="0" smtClean="0">
                <a:solidFill>
                  <a:schemeClr val="accent1">
                    <a:lumMod val="50000"/>
                  </a:schemeClr>
                </a:solidFill>
              </a:rPr>
              <a:t>AdvancED Approach to Student Performance</a:t>
            </a:r>
          </a:p>
        </p:txBody>
      </p:sp>
      <p:pic>
        <p:nvPicPr>
          <p:cNvPr id="3074" name="Picture 2" descr="http://connect.advanc-ed.org/sites/default/files/imagecache/node-gallery-display/IMG_4854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607" y="1348846"/>
            <a:ext cx="3176059" cy="46741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6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920" y="850900"/>
            <a:ext cx="7587340" cy="977000"/>
          </a:xfrm>
        </p:spPr>
        <p:txBody>
          <a:bodyPr/>
          <a:lstStyle/>
          <a:p>
            <a:r>
              <a:rPr lang="en-US" sz="3200" b="1" dirty="0" smtClean="0"/>
              <a:t>For truly Successful, Lasting, Meaningful Continuous Improvement Efforts at your school…..</a:t>
            </a:r>
            <a:endParaRPr lang="en-US" sz="3200" b="1" dirty="0"/>
          </a:p>
        </p:txBody>
      </p:sp>
      <p:sp>
        <p:nvSpPr>
          <p:cNvPr id="3" name="Content Placeholder 2"/>
          <p:cNvSpPr>
            <a:spLocks noGrp="1"/>
          </p:cNvSpPr>
          <p:nvPr>
            <p:ph idx="1"/>
          </p:nvPr>
        </p:nvSpPr>
        <p:spPr>
          <a:xfrm>
            <a:off x="457200" y="2245412"/>
            <a:ext cx="8229600" cy="4525963"/>
          </a:xfrm>
        </p:spPr>
        <p:txBody>
          <a:bodyPr/>
          <a:lstStyle/>
          <a:p>
            <a:r>
              <a:rPr lang="en-US" dirty="0" smtClean="0"/>
              <a:t>We can teach you the tools for the AdvancED process.</a:t>
            </a:r>
          </a:p>
          <a:p>
            <a:r>
              <a:rPr lang="en-US" dirty="0" smtClean="0"/>
              <a:t>But you need the commitment to the needed PREPARATION for real success.</a:t>
            </a:r>
          </a:p>
          <a:p>
            <a:r>
              <a:rPr lang="en-US" dirty="0" smtClean="0"/>
              <a:t>That preparation requires frequent, quality communication and collaboration and effective use of the tools.</a:t>
            </a:r>
            <a:endParaRPr lang="en-US" dirty="0"/>
          </a:p>
        </p:txBody>
      </p:sp>
      <p:sp>
        <p:nvSpPr>
          <p:cNvPr id="4" name="Footer Placeholder 3"/>
          <p:cNvSpPr>
            <a:spLocks noGrp="1"/>
          </p:cNvSpPr>
          <p:nvPr>
            <p:ph type="ftr" sz="quarter" idx="11"/>
          </p:nvPr>
        </p:nvSpPr>
        <p:spPr/>
        <p:txBody>
          <a:bodyPr/>
          <a:lstStyle/>
          <a:p>
            <a:r>
              <a:rPr lang="en-US" smtClean="0"/>
              <a:t>©2013 AdvancED</a:t>
            </a:r>
            <a:endParaRPr lang="en-US"/>
          </a:p>
        </p:txBody>
      </p:sp>
    </p:spTree>
    <p:extLst>
      <p:ext uri="{BB962C8B-B14F-4D97-AF65-F5344CB8AC3E}">
        <p14:creationId xmlns:p14="http://schemas.microsoft.com/office/powerpoint/2010/main" val="2243376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1773498"/>
            <a:ext cx="7000240" cy="1143000"/>
          </a:xfrm>
        </p:spPr>
        <p:txBody>
          <a:bodyPr>
            <a:normAutofit/>
          </a:bodyPr>
          <a:lstStyle/>
          <a:p>
            <a:r>
              <a:rPr lang="en-US" sz="3200" dirty="0" smtClean="0"/>
              <a:t>Using Student </a:t>
            </a:r>
            <a:r>
              <a:rPr lang="en-US" sz="3200" dirty="0"/>
              <a:t>P</a:t>
            </a:r>
            <a:r>
              <a:rPr lang="en-US" sz="3200" dirty="0" smtClean="0"/>
              <a:t>erformance </a:t>
            </a:r>
            <a:r>
              <a:rPr lang="en-US" sz="3200" dirty="0"/>
              <a:t>R</a:t>
            </a:r>
            <a:r>
              <a:rPr lang="en-US" sz="3200" dirty="0" smtClean="0"/>
              <a:t>esults</a:t>
            </a:r>
          </a:p>
        </p:txBody>
      </p:sp>
      <p:sp>
        <p:nvSpPr>
          <p:cNvPr id="3" name="Text Placeholder 2"/>
          <p:cNvSpPr>
            <a:spLocks noGrp="1"/>
          </p:cNvSpPr>
          <p:nvPr>
            <p:ph type="body" sz="quarter" idx="13"/>
          </p:nvPr>
        </p:nvSpPr>
        <p:spPr>
          <a:xfrm>
            <a:off x="373062" y="3006725"/>
            <a:ext cx="8408987" cy="3345180"/>
          </a:xfrm>
        </p:spPr>
        <p:txBody>
          <a:bodyPr>
            <a:normAutofit lnSpcReduction="10000"/>
          </a:bodyPr>
          <a:lstStyle/>
          <a:p>
            <a:pPr>
              <a:buFont typeface="Wingdings" pitchFamily="2" charset="2"/>
              <a:buChar char="§"/>
            </a:pPr>
            <a:r>
              <a:rPr lang="en-US" sz="2800" dirty="0" smtClean="0"/>
              <a:t>Student </a:t>
            </a:r>
            <a:r>
              <a:rPr lang="en-US" sz="2800" dirty="0"/>
              <a:t>learning is the core business of educational institutions.</a:t>
            </a:r>
          </a:p>
          <a:p>
            <a:pPr>
              <a:buFont typeface="Wingdings" pitchFamily="2" charset="2"/>
              <a:buChar char="§"/>
            </a:pPr>
            <a:r>
              <a:rPr lang="en-US" sz="2800" dirty="0"/>
              <a:t>Institutions should consider all student performance data when determining their </a:t>
            </a:r>
            <a:r>
              <a:rPr lang="en-US" sz="2800" dirty="0" smtClean="0"/>
              <a:t>achievement </a:t>
            </a:r>
            <a:r>
              <a:rPr lang="en-US" sz="2800" dirty="0"/>
              <a:t>and needs.</a:t>
            </a:r>
          </a:p>
          <a:p>
            <a:pPr>
              <a:buFont typeface="Wingdings" pitchFamily="2" charset="2"/>
              <a:buChar char="§"/>
            </a:pPr>
            <a:r>
              <a:rPr lang="en-US" sz="2800" dirty="0"/>
              <a:t>Analyzing student learning results along with the </a:t>
            </a:r>
            <a:r>
              <a:rPr lang="en-US" sz="2800" dirty="0" smtClean="0"/>
              <a:t>Standards </a:t>
            </a:r>
            <a:r>
              <a:rPr lang="en-US" sz="2800" dirty="0"/>
              <a:t>and </a:t>
            </a:r>
            <a:r>
              <a:rPr lang="en-US" sz="2800" dirty="0" smtClean="0"/>
              <a:t>Indicators </a:t>
            </a:r>
            <a:r>
              <a:rPr lang="en-US" sz="2800" dirty="0"/>
              <a:t>provides the basis for root cause </a:t>
            </a:r>
            <a:r>
              <a:rPr lang="en-US" sz="2800" dirty="0" smtClean="0"/>
              <a:t>analysis and development of continuous improvement plans.</a:t>
            </a:r>
            <a:endParaRPr lang="en-US" sz="2800" dirty="0"/>
          </a:p>
        </p:txBody>
      </p:sp>
    </p:spTree>
    <p:extLst>
      <p:ext uri="{BB962C8B-B14F-4D97-AF65-F5344CB8AC3E}">
        <p14:creationId xmlns:p14="http://schemas.microsoft.com/office/powerpoint/2010/main" val="155827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47" y="488500"/>
            <a:ext cx="7168645" cy="977000"/>
          </a:xfrm>
        </p:spPr>
        <p:txBody>
          <a:bodyPr/>
          <a:lstStyle/>
          <a:p>
            <a:r>
              <a:rPr lang="en-US" sz="2800" dirty="0" smtClean="0"/>
              <a:t>Three Main Components in the Process</a:t>
            </a:r>
          </a:p>
        </p:txBody>
      </p:sp>
      <p:sp>
        <p:nvSpPr>
          <p:cNvPr id="4" name="Rectangle 3"/>
          <p:cNvSpPr/>
          <p:nvPr/>
        </p:nvSpPr>
        <p:spPr>
          <a:xfrm>
            <a:off x="922867" y="5250827"/>
            <a:ext cx="4572000" cy="923330"/>
          </a:xfrm>
          <a:prstGeom prst="rect">
            <a:avLst/>
          </a:prstGeom>
        </p:spPr>
        <p:txBody>
          <a:bodyPr>
            <a:spAutoFit/>
          </a:bodyPr>
          <a:lstStyle/>
          <a:p>
            <a:r>
              <a:rPr lang="en-US" dirty="0"/>
              <a:t>Data Document Guidelines</a:t>
            </a:r>
          </a:p>
          <a:p>
            <a:r>
              <a:rPr lang="en-US" dirty="0"/>
              <a:t> </a:t>
            </a:r>
            <a:r>
              <a:rPr lang="en-US" dirty="0" smtClean="0">
                <a:hlinkClick r:id="rId3"/>
              </a:rPr>
              <a:t>www.advanc-ed.org/systemsresources</a:t>
            </a:r>
            <a:endParaRPr lang="en-US" dirty="0" smtClean="0"/>
          </a:p>
          <a:p>
            <a:endParaRPr lang="en-US" dirty="0"/>
          </a:p>
        </p:txBody>
      </p:sp>
      <p:pic>
        <p:nvPicPr>
          <p:cNvPr id="4098" name="Picture 2" descr="http://connect.advanc-ed.org/sites/default/files/imagecache/node-gallery-display/IMG_00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1345300"/>
            <a:ext cx="5715000"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1016001" y="1163266"/>
            <a:ext cx="3852333" cy="384053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 Placeholder 2"/>
          <p:cNvSpPr>
            <a:spLocks noGrp="1"/>
          </p:cNvSpPr>
          <p:nvPr>
            <p:ph sz="quarter" idx="4294967295"/>
          </p:nvPr>
        </p:nvSpPr>
        <p:spPr>
          <a:xfrm>
            <a:off x="668866" y="1514553"/>
            <a:ext cx="3657600" cy="2917825"/>
          </a:xfrm>
          <a:ln w="28575">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lvl="0" indent="0">
              <a:buNone/>
            </a:pPr>
            <a:endParaRPr lang="en-US" dirty="0"/>
          </a:p>
          <a:p>
            <a:pPr lvl="0">
              <a:buFont typeface="Wingdings" pitchFamily="2" charset="2"/>
              <a:buChar char="§"/>
            </a:pPr>
            <a:r>
              <a:rPr lang="en-US" dirty="0" smtClean="0"/>
              <a:t>Student Performance Data</a:t>
            </a:r>
          </a:p>
          <a:p>
            <a:pPr lvl="0">
              <a:buFont typeface="Wingdings" pitchFamily="2" charset="2"/>
              <a:buChar char="§"/>
            </a:pPr>
            <a:r>
              <a:rPr lang="en-US" dirty="0" smtClean="0"/>
              <a:t>Evaluative Criteria</a:t>
            </a:r>
          </a:p>
          <a:p>
            <a:pPr lvl="0">
              <a:buFont typeface="Wingdings" pitchFamily="2" charset="2"/>
              <a:buChar char="§"/>
            </a:pPr>
            <a:r>
              <a:rPr lang="en-US" dirty="0" smtClean="0"/>
              <a:t>Diagnostic Questions</a:t>
            </a:r>
          </a:p>
        </p:txBody>
      </p:sp>
    </p:spTree>
    <p:extLst>
      <p:ext uri="{BB962C8B-B14F-4D97-AF65-F5344CB8AC3E}">
        <p14:creationId xmlns:p14="http://schemas.microsoft.com/office/powerpoint/2010/main" val="46968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5500" y="1045716"/>
            <a:ext cx="8229600" cy="691700"/>
          </a:xfrm>
        </p:spPr>
        <p:txBody>
          <a:bodyPr>
            <a:noAutofit/>
          </a:bodyPr>
          <a:lstStyle/>
          <a:p>
            <a:r>
              <a:rPr lang="en-US" sz="3200" b="1" dirty="0" smtClean="0"/>
              <a:t>Student Performance Data</a:t>
            </a:r>
            <a:br>
              <a:rPr lang="en-US" sz="3200" b="1" dirty="0" smtClean="0"/>
            </a:br>
            <a:endParaRPr lang="en-US" sz="3200" b="1" dirty="0"/>
          </a:p>
        </p:txBody>
      </p:sp>
      <p:sp>
        <p:nvSpPr>
          <p:cNvPr id="7" name="Content Placeholder 6"/>
          <p:cNvSpPr>
            <a:spLocks noGrp="1"/>
          </p:cNvSpPr>
          <p:nvPr>
            <p:ph idx="1"/>
          </p:nvPr>
        </p:nvSpPr>
        <p:spPr>
          <a:xfrm>
            <a:off x="457200" y="1268758"/>
            <a:ext cx="8229600" cy="4525963"/>
          </a:xfrm>
        </p:spPr>
        <p:txBody>
          <a:bodyPr>
            <a:normAutofit fontScale="92500" lnSpcReduction="10000"/>
          </a:bodyPr>
          <a:lstStyle/>
          <a:p>
            <a:pPr marL="0" indent="0">
              <a:buNone/>
            </a:pPr>
            <a:endParaRPr lang="en-US" dirty="0" smtClean="0">
              <a:solidFill>
                <a:srgbClr val="FF0000"/>
              </a:solidFill>
            </a:endParaRPr>
          </a:p>
          <a:p>
            <a:pPr>
              <a:buFont typeface="Wingdings" pitchFamily="2" charset="2"/>
              <a:buChar char="§"/>
            </a:pPr>
            <a:r>
              <a:rPr lang="en-US" dirty="0"/>
              <a:t>Provide assessment results in </a:t>
            </a:r>
            <a:r>
              <a:rPr lang="en-US" dirty="0" smtClean="0"/>
              <a:t>tables, </a:t>
            </a:r>
            <a:r>
              <a:rPr lang="en-US" dirty="0"/>
              <a:t>graphs or other depictions that provide summative assessment </a:t>
            </a:r>
            <a:r>
              <a:rPr lang="en-US" dirty="0" smtClean="0"/>
              <a:t>data.</a:t>
            </a:r>
          </a:p>
          <a:p>
            <a:pPr>
              <a:buFont typeface="Wingdings" pitchFamily="2" charset="2"/>
              <a:buChar char="§"/>
            </a:pPr>
            <a:r>
              <a:rPr lang="en-US" dirty="0" smtClean="0"/>
              <a:t>Data provided includes longitudinal results that </a:t>
            </a:r>
            <a:r>
              <a:rPr lang="en-US" dirty="0"/>
              <a:t>are disaggregated by appropriate subgroups for the institution.  </a:t>
            </a:r>
          </a:p>
          <a:p>
            <a:pPr>
              <a:buFont typeface="Wingdings" pitchFamily="2" charset="2"/>
              <a:buChar char="§"/>
            </a:pPr>
            <a:r>
              <a:rPr lang="en-US" dirty="0" smtClean="0"/>
              <a:t>Complete these as a part of the Student Performance Data Document and upload into </a:t>
            </a:r>
            <a:r>
              <a:rPr lang="en-US" dirty="0"/>
              <a:t>ASSIST</a:t>
            </a:r>
            <a:r>
              <a:rPr lang="en-US" b="1" cap="small" baseline="34000" dirty="0"/>
              <a:t>TM</a:t>
            </a:r>
            <a:r>
              <a:rPr lang="en-US" dirty="0" smtClean="0"/>
              <a:t>.</a:t>
            </a:r>
            <a:endParaRPr lang="en-US" dirty="0"/>
          </a:p>
        </p:txBody>
      </p:sp>
      <p:graphicFrame>
        <p:nvGraphicFramePr>
          <p:cNvPr id="2" name="Diagram 1"/>
          <p:cNvGraphicFramePr/>
          <p:nvPr>
            <p:extLst>
              <p:ext uri="{D42A27DB-BD31-4B8C-83A1-F6EECF244321}">
                <p14:modId xmlns:p14="http://schemas.microsoft.com/office/powerpoint/2010/main" val="931018495"/>
              </p:ext>
            </p:extLst>
          </p:nvPr>
        </p:nvGraphicFramePr>
        <p:xfrm>
          <a:off x="5207001" y="5274021"/>
          <a:ext cx="1803399" cy="63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301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2135" y="781334"/>
            <a:ext cx="7587340" cy="977000"/>
          </a:xfrm>
        </p:spPr>
        <p:txBody>
          <a:bodyPr/>
          <a:lstStyle/>
          <a:p>
            <a:r>
              <a:rPr lang="en-US" sz="3200" b="1" dirty="0" smtClean="0"/>
              <a:t>Evaluative Criteria</a:t>
            </a:r>
            <a:endParaRPr lang="en-US" sz="3200" b="1" dirty="0"/>
          </a:p>
        </p:txBody>
      </p:sp>
      <p:sp>
        <p:nvSpPr>
          <p:cNvPr id="7" name="Content Placeholder 6"/>
          <p:cNvSpPr>
            <a:spLocks noGrp="1"/>
          </p:cNvSpPr>
          <p:nvPr>
            <p:ph idx="1"/>
          </p:nvPr>
        </p:nvSpPr>
        <p:spPr/>
        <p:txBody>
          <a:bodyPr>
            <a:normAutofit lnSpcReduction="10000"/>
          </a:bodyPr>
          <a:lstStyle/>
          <a:p>
            <a:pPr>
              <a:buFont typeface="Wingdings" pitchFamily="2" charset="2"/>
              <a:buChar char="§"/>
            </a:pPr>
            <a:r>
              <a:rPr lang="en-US" dirty="0" smtClean="0"/>
              <a:t>Four Criteria with Performance Levels </a:t>
            </a:r>
          </a:p>
          <a:p>
            <a:pPr lvl="1">
              <a:buFont typeface="Wingdings" pitchFamily="2" charset="2"/>
              <a:buChar char="§"/>
            </a:pPr>
            <a:r>
              <a:rPr lang="en-US" dirty="0"/>
              <a:t>Assessment Quality</a:t>
            </a:r>
          </a:p>
          <a:p>
            <a:pPr lvl="1">
              <a:buFont typeface="Wingdings" pitchFamily="2" charset="2"/>
              <a:buChar char="§"/>
            </a:pPr>
            <a:r>
              <a:rPr lang="en-US" dirty="0"/>
              <a:t>Test Administration</a:t>
            </a:r>
          </a:p>
          <a:p>
            <a:pPr lvl="1">
              <a:buFont typeface="Wingdings" pitchFamily="2" charset="2"/>
              <a:buChar char="§"/>
            </a:pPr>
            <a:r>
              <a:rPr lang="en-US" dirty="0"/>
              <a:t>Quality of Learning</a:t>
            </a:r>
          </a:p>
          <a:p>
            <a:pPr lvl="1">
              <a:buFont typeface="Wingdings" pitchFamily="2" charset="2"/>
              <a:buChar char="§"/>
            </a:pPr>
            <a:r>
              <a:rPr lang="en-US" dirty="0"/>
              <a:t>Equity of Learning</a:t>
            </a:r>
          </a:p>
          <a:p>
            <a:pPr>
              <a:buFont typeface="Wingdings" pitchFamily="2" charset="2"/>
              <a:buChar char="§"/>
            </a:pPr>
            <a:r>
              <a:rPr lang="en-US" dirty="0" smtClean="0"/>
              <a:t>Used by the External Review team to evaluate student performance results</a:t>
            </a:r>
          </a:p>
          <a:p>
            <a:pPr>
              <a:buFont typeface="Wingdings" pitchFamily="2" charset="2"/>
              <a:buChar char="§"/>
            </a:pPr>
            <a:r>
              <a:rPr lang="en-US" dirty="0" smtClean="0"/>
              <a:t>Forms the basis for continuous improvement planning</a:t>
            </a:r>
          </a:p>
          <a:p>
            <a:endParaRPr lang="en-US" dirty="0" smtClean="0"/>
          </a:p>
          <a:p>
            <a:pPr marL="457200" lvl="1" indent="0">
              <a:buNone/>
            </a:pPr>
            <a:endParaRPr lang="en-US" dirty="0" smtClean="0"/>
          </a:p>
        </p:txBody>
      </p:sp>
    </p:spTree>
    <p:extLst>
      <p:ext uri="{BB962C8B-B14F-4D97-AF65-F5344CB8AC3E}">
        <p14:creationId xmlns:p14="http://schemas.microsoft.com/office/powerpoint/2010/main" val="30441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29256" y="-55033"/>
            <a:ext cx="8229600" cy="1143000"/>
          </a:xfrm>
        </p:spPr>
        <p:txBody>
          <a:bodyPr>
            <a:normAutofit/>
          </a:bodyPr>
          <a:lstStyle/>
          <a:p>
            <a:pPr algn="l"/>
            <a:r>
              <a:rPr lang="en-US" sz="3600" b="1" dirty="0" smtClean="0">
                <a:solidFill>
                  <a:schemeClr val="bg1"/>
                </a:solidFill>
              </a:rPr>
              <a:t>                              The Diagnostic</a:t>
            </a:r>
            <a:endParaRPr lang="en-US" sz="3600" b="1" dirty="0">
              <a:solidFill>
                <a:schemeClr val="bg1"/>
              </a:solidFill>
            </a:endParaRPr>
          </a:p>
        </p:txBody>
      </p:sp>
      <p:sp>
        <p:nvSpPr>
          <p:cNvPr id="7" name="Text Placeholder 6"/>
          <p:cNvSpPr>
            <a:spLocks noGrp="1"/>
          </p:cNvSpPr>
          <p:nvPr>
            <p:ph idx="1"/>
          </p:nvPr>
        </p:nvSpPr>
        <p:spPr>
          <a:xfrm>
            <a:off x="338667" y="1073150"/>
            <a:ext cx="8229600" cy="4525963"/>
          </a:xfrm>
        </p:spPr>
        <p:txBody>
          <a:bodyPr>
            <a:normAutofit fontScale="92500"/>
          </a:bodyPr>
          <a:lstStyle/>
          <a:p>
            <a:pPr marL="0" indent="0">
              <a:buNone/>
            </a:pPr>
            <a:r>
              <a:rPr lang="en-US" sz="3500" b="1" dirty="0" smtClean="0">
                <a:solidFill>
                  <a:schemeClr val="tx2"/>
                </a:solidFill>
              </a:rPr>
              <a:t>Diagnostic Questions</a:t>
            </a:r>
          </a:p>
          <a:p>
            <a:pPr marL="0" indent="0">
              <a:buNone/>
            </a:pPr>
            <a:endParaRPr lang="en-US" sz="2200" b="1" dirty="0" smtClean="0"/>
          </a:p>
          <a:p>
            <a:pPr>
              <a:buFont typeface="Wingdings" pitchFamily="2" charset="2"/>
              <a:buChar char="§"/>
            </a:pPr>
            <a:r>
              <a:rPr lang="en-US" dirty="0" smtClean="0"/>
              <a:t>Six questions for areas of notable achievement and six for areas in need of improvement</a:t>
            </a:r>
          </a:p>
          <a:p>
            <a:pPr>
              <a:buFont typeface="Wingdings" pitchFamily="2" charset="2"/>
              <a:buChar char="§"/>
            </a:pPr>
            <a:r>
              <a:rPr lang="en-US" dirty="0" smtClean="0"/>
              <a:t>Consider</a:t>
            </a:r>
          </a:p>
          <a:p>
            <a:pPr lvl="1">
              <a:buFont typeface="Wingdings" pitchFamily="2" charset="2"/>
              <a:buChar char="§"/>
            </a:pPr>
            <a:r>
              <a:rPr lang="en-US" dirty="0" smtClean="0"/>
              <a:t>Do your identified data sources answer these questions?</a:t>
            </a:r>
          </a:p>
          <a:p>
            <a:pPr lvl="1">
              <a:buFont typeface="Wingdings" pitchFamily="2" charset="2"/>
              <a:buChar char="§"/>
            </a:pPr>
            <a:r>
              <a:rPr lang="en-US" dirty="0" smtClean="0"/>
              <a:t>What additional data might you need to answer the questions?</a:t>
            </a:r>
          </a:p>
        </p:txBody>
      </p:sp>
      <p:sp>
        <p:nvSpPr>
          <p:cNvPr id="9" name="Slide Number Placeholder 11"/>
          <p:cNvSpPr txBox="1">
            <a:spLocks/>
          </p:cNvSpPr>
          <p:nvPr/>
        </p:nvSpPr>
        <p:spPr>
          <a:xfrm>
            <a:off x="8077200" y="6498244"/>
            <a:ext cx="7620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bg1">
                    <a:lumMod val="50000"/>
                  </a:schemeClr>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AAFB63A-3DF4-41AC-A946-7FCEA6D49209}" type="slidenum">
              <a:rPr lang="en-US" sz="1000" smtClean="0">
                <a:latin typeface="+mn-lt"/>
              </a:rPr>
              <a:pPr/>
              <a:t>34</a:t>
            </a:fld>
            <a:endParaRPr lang="en-US" sz="1000" dirty="0">
              <a:latin typeface="+mn-lt"/>
            </a:endParaRPr>
          </a:p>
        </p:txBody>
      </p:sp>
    </p:spTree>
    <p:extLst>
      <p:ext uri="{BB962C8B-B14F-4D97-AF65-F5344CB8AC3E}">
        <p14:creationId xmlns:p14="http://schemas.microsoft.com/office/powerpoint/2010/main" val="1241637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152525"/>
            <a:ext cx="7561263"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02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252538"/>
            <a:ext cx="7713663"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206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76350"/>
            <a:ext cx="7770813"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4543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200150"/>
            <a:ext cx="7637463"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13389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304925"/>
            <a:ext cx="7808913"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404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084" y="685800"/>
            <a:ext cx="7587340" cy="977000"/>
          </a:xfrm>
        </p:spPr>
        <p:txBody>
          <a:bodyPr/>
          <a:lstStyle/>
          <a:p>
            <a:r>
              <a:rPr lang="en-US" sz="3600" b="1" dirty="0" smtClean="0"/>
              <a:t>Workshop Goals</a:t>
            </a:r>
            <a:endParaRPr lang="en-US" sz="3600" b="1" dirty="0"/>
          </a:p>
        </p:txBody>
      </p:sp>
      <p:sp>
        <p:nvSpPr>
          <p:cNvPr id="26627" name="Content Placeholder 2"/>
          <p:cNvSpPr>
            <a:spLocks noGrp="1"/>
          </p:cNvSpPr>
          <p:nvPr>
            <p:ph idx="1"/>
          </p:nvPr>
        </p:nvSpPr>
        <p:spPr/>
        <p:txBody>
          <a:bodyPr>
            <a:normAutofit lnSpcReduction="10000"/>
          </a:bodyPr>
          <a:lstStyle/>
          <a:p>
            <a:pPr>
              <a:buFont typeface="Wingdings" charset="2"/>
              <a:buChar char="§"/>
            </a:pPr>
            <a:r>
              <a:rPr lang="en-US" dirty="0" smtClean="0"/>
              <a:t>Understand the relationship between continuous improvement and accreditation</a:t>
            </a:r>
          </a:p>
          <a:p>
            <a:pPr>
              <a:buFont typeface="Wingdings" charset="2"/>
              <a:buChar char="§"/>
            </a:pPr>
            <a:r>
              <a:rPr lang="en-US" dirty="0" smtClean="0"/>
              <a:t>Gain awareness of the AdvancED protocol</a:t>
            </a:r>
          </a:p>
          <a:p>
            <a:pPr>
              <a:buFont typeface="Wingdings" charset="2"/>
              <a:buChar char="§"/>
            </a:pPr>
            <a:r>
              <a:rPr lang="en-US" dirty="0" smtClean="0"/>
              <a:t>Explore how to use diagnostic tools for meaningful self assessment and continuous improvement</a:t>
            </a:r>
          </a:p>
          <a:p>
            <a:pPr>
              <a:buFont typeface="Wingdings" charset="2"/>
              <a:buChar char="§"/>
            </a:pPr>
            <a:r>
              <a:rPr lang="en-US" dirty="0" smtClean="0"/>
              <a:t>Understand the AdvancED External Review process as the foundation for continuous improvement</a:t>
            </a:r>
            <a:endParaRPr lang="en-US" dirty="0"/>
          </a:p>
        </p:txBody>
      </p:sp>
    </p:spTree>
    <p:extLst>
      <p:ext uri="{BB962C8B-B14F-4D97-AF65-F5344CB8AC3E}">
        <p14:creationId xmlns:p14="http://schemas.microsoft.com/office/powerpoint/2010/main" val="124412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33488"/>
            <a:ext cx="7770813"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395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238250"/>
            <a:ext cx="7856537"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457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40" y="953121"/>
            <a:ext cx="8075613" cy="532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60384" y="230540"/>
            <a:ext cx="6361044" cy="977000"/>
          </a:xfrm>
          <a:prstGeom prst="rect">
            <a:avLst/>
          </a:prstGeom>
        </p:spPr>
        <p:txBody>
          <a:bodyPr/>
          <a:lstStyle>
            <a:lvl1pPr algn="ctr" defTabSz="457200" rtl="0" eaLnBrk="1" latinLnBrk="0" hangingPunct="1">
              <a:spcBef>
                <a:spcPct val="0"/>
              </a:spcBef>
              <a:buNone/>
              <a:defRPr sz="3600" b="1" kern="1200">
                <a:solidFill>
                  <a:srgbClr val="FFFFFF"/>
                </a:solidFill>
                <a:latin typeface="+mj-lt"/>
                <a:ea typeface="+mj-ea"/>
                <a:cs typeface="+mj-cs"/>
              </a:defRPr>
            </a:lvl1pPr>
          </a:lstStyle>
          <a:p>
            <a:pPr algn="l"/>
            <a:r>
              <a:rPr lang="en-US" dirty="0" smtClean="0"/>
              <a:t>ASSIST</a:t>
            </a:r>
            <a:endParaRPr lang="en-US" dirty="0"/>
          </a:p>
        </p:txBody>
      </p:sp>
    </p:spTree>
    <p:extLst>
      <p:ext uri="{BB962C8B-B14F-4D97-AF65-F5344CB8AC3E}">
        <p14:creationId xmlns:p14="http://schemas.microsoft.com/office/powerpoint/2010/main" val="39945105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195388"/>
            <a:ext cx="7951787"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ction Button: Return 1">
            <a:hlinkClick r:id="rId3" action="ppaction://hlinksldjump" highlightClick="1"/>
          </p:cNvPr>
          <p:cNvSpPr/>
          <p:nvPr/>
        </p:nvSpPr>
        <p:spPr>
          <a:xfrm>
            <a:off x="7658100" y="4972050"/>
            <a:ext cx="889000" cy="690563"/>
          </a:xfrm>
          <a:prstGeom prst="actionButtonRetur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1"/>
          <p:cNvSpPr txBox="1">
            <a:spLocks/>
          </p:cNvSpPr>
          <p:nvPr/>
        </p:nvSpPr>
        <p:spPr>
          <a:xfrm>
            <a:off x="260384" y="230540"/>
            <a:ext cx="6361044" cy="977000"/>
          </a:xfrm>
          <a:prstGeom prst="rect">
            <a:avLst/>
          </a:prstGeom>
        </p:spPr>
        <p:txBody>
          <a:bodyPr/>
          <a:lstStyle>
            <a:lvl1pPr algn="ctr" defTabSz="457200" rtl="0" eaLnBrk="1" latinLnBrk="0" hangingPunct="1">
              <a:spcBef>
                <a:spcPct val="0"/>
              </a:spcBef>
              <a:buNone/>
              <a:defRPr sz="3600" b="1" kern="1200">
                <a:solidFill>
                  <a:srgbClr val="FFFFFF"/>
                </a:solidFill>
                <a:latin typeface="+mj-lt"/>
                <a:ea typeface="+mj-ea"/>
                <a:cs typeface="+mj-cs"/>
              </a:defRPr>
            </a:lvl1pPr>
          </a:lstStyle>
          <a:p>
            <a:pPr algn="l"/>
            <a:r>
              <a:rPr lang="en-US" dirty="0" smtClean="0"/>
              <a:t>ASSIST</a:t>
            </a:r>
            <a:endParaRPr lang="en-US" dirty="0"/>
          </a:p>
        </p:txBody>
      </p:sp>
    </p:spTree>
    <p:extLst>
      <p:ext uri="{BB962C8B-B14F-4D97-AF65-F5344CB8AC3E}">
        <p14:creationId xmlns:p14="http://schemas.microsoft.com/office/powerpoint/2010/main" val="13450116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9661" y="628650"/>
            <a:ext cx="7587340" cy="977000"/>
          </a:xfrm>
        </p:spPr>
        <p:txBody>
          <a:bodyPr/>
          <a:lstStyle/>
          <a:p>
            <a:r>
              <a:rPr lang="en-US" sz="3200" b="1" dirty="0" smtClean="0"/>
              <a:t>What Assessments Should You Include?</a:t>
            </a:r>
            <a:endParaRPr lang="en-US" sz="3200" b="1" dirty="0"/>
          </a:p>
        </p:txBody>
      </p:sp>
      <p:sp>
        <p:nvSpPr>
          <p:cNvPr id="3" name="Text Placeholder 2"/>
          <p:cNvSpPr>
            <a:spLocks noGrp="1"/>
          </p:cNvSpPr>
          <p:nvPr>
            <p:ph idx="1"/>
          </p:nvPr>
        </p:nvSpPr>
        <p:spPr>
          <a:xfrm>
            <a:off x="457200" y="1504950"/>
            <a:ext cx="8229600" cy="4525963"/>
          </a:xfrm>
        </p:spPr>
        <p:txBody>
          <a:bodyPr>
            <a:normAutofit fontScale="92500" lnSpcReduction="20000"/>
          </a:bodyPr>
          <a:lstStyle/>
          <a:p>
            <a:pPr lvl="0">
              <a:buFont typeface="Wingdings" pitchFamily="2" charset="2"/>
              <a:buChar char="§"/>
            </a:pPr>
            <a:r>
              <a:rPr lang="en-US" dirty="0"/>
              <a:t>Summative instruments</a:t>
            </a:r>
          </a:p>
          <a:p>
            <a:pPr lvl="0">
              <a:buFont typeface="Wingdings" pitchFamily="2" charset="2"/>
              <a:buChar char="§"/>
            </a:pPr>
            <a:r>
              <a:rPr lang="en-US" dirty="0"/>
              <a:t>Any assessments that the institution is </a:t>
            </a:r>
            <a:r>
              <a:rPr lang="en-US" u="sng" dirty="0"/>
              <a:t>required</a:t>
            </a:r>
            <a:r>
              <a:rPr lang="en-US" dirty="0"/>
              <a:t> to administer</a:t>
            </a:r>
          </a:p>
          <a:p>
            <a:pPr lvl="0">
              <a:buFont typeface="Wingdings" pitchFamily="2" charset="2"/>
              <a:buChar char="§"/>
            </a:pPr>
            <a:r>
              <a:rPr lang="en-US" dirty="0"/>
              <a:t>Assessments for all core academic areas</a:t>
            </a:r>
          </a:p>
          <a:p>
            <a:pPr lvl="0">
              <a:buFont typeface="Wingdings" pitchFamily="2" charset="2"/>
              <a:buChar char="§"/>
            </a:pPr>
            <a:r>
              <a:rPr lang="en-US" dirty="0"/>
              <a:t>Longitudinal results of the same assessment</a:t>
            </a:r>
          </a:p>
          <a:p>
            <a:pPr lvl="0">
              <a:buFont typeface="Wingdings" pitchFamily="2" charset="2"/>
              <a:buChar char="§"/>
            </a:pPr>
            <a:r>
              <a:rPr lang="en-US" dirty="0"/>
              <a:t>Comparison data to like institutions</a:t>
            </a:r>
          </a:p>
          <a:p>
            <a:pPr lvl="0">
              <a:buFont typeface="Wingdings" pitchFamily="2" charset="2"/>
              <a:buChar char="§"/>
            </a:pPr>
            <a:r>
              <a:rPr lang="en-US" dirty="0"/>
              <a:t>Disaggregation by appropriate subgroups for the institution </a:t>
            </a:r>
          </a:p>
          <a:p>
            <a:pPr lvl="0">
              <a:buFont typeface="Wingdings" pitchFamily="2" charset="2"/>
              <a:buChar char="§"/>
            </a:pPr>
            <a:r>
              <a:rPr lang="en-US" dirty="0"/>
              <a:t>Data are reported using status, improvement and/or growth</a:t>
            </a:r>
          </a:p>
        </p:txBody>
      </p:sp>
    </p:spTree>
    <p:extLst>
      <p:ext uri="{BB962C8B-B14F-4D97-AF65-F5344CB8AC3E}">
        <p14:creationId xmlns:p14="http://schemas.microsoft.com/office/powerpoint/2010/main" val="42947198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7" y="321733"/>
            <a:ext cx="9142953" cy="5903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521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257326"/>
            <a:ext cx="8733999" cy="56071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830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41" y="401147"/>
            <a:ext cx="8947859" cy="58080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ction Button: Return 3">
            <a:hlinkClick r:id="rId3" action="ppaction://hlinksldjump" highlightClick="1"/>
          </p:cNvPr>
          <p:cNvSpPr/>
          <p:nvPr/>
        </p:nvSpPr>
        <p:spPr>
          <a:xfrm>
            <a:off x="7772400" y="5815584"/>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7986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51" y="641338"/>
            <a:ext cx="8333916" cy="51719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8184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33" y="547886"/>
            <a:ext cx="8617979" cy="54039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090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584105"/>
            <a:ext cx="7587340" cy="977000"/>
          </a:xfrm>
        </p:spPr>
        <p:txBody>
          <a:bodyPr/>
          <a:lstStyle/>
          <a:p>
            <a:pPr eaLnBrk="1" hangingPunct="1"/>
            <a:r>
              <a:rPr lang="en-US" sz="4000" b="1" dirty="0">
                <a:latin typeface="Calibri" charset="0"/>
                <a:cs typeface="Calibri" charset="0"/>
              </a:rPr>
              <a:t>AdvancED</a:t>
            </a:r>
          </a:p>
        </p:txBody>
      </p:sp>
      <p:sp>
        <p:nvSpPr>
          <p:cNvPr id="8" name="Content Placeholder 7"/>
          <p:cNvSpPr>
            <a:spLocks noGrp="1"/>
          </p:cNvSpPr>
          <p:nvPr>
            <p:ph idx="1"/>
          </p:nvPr>
        </p:nvSpPr>
        <p:spPr>
          <a:xfrm>
            <a:off x="457200" y="1438275"/>
            <a:ext cx="8229600" cy="4891088"/>
          </a:xfrm>
        </p:spPr>
        <p:txBody>
          <a:bodyPr>
            <a:normAutofit/>
          </a:bodyPr>
          <a:lstStyle/>
          <a:p>
            <a:pPr marL="0" indent="0" eaLnBrk="1" hangingPunct="1">
              <a:lnSpc>
                <a:spcPct val="90000"/>
              </a:lnSpc>
              <a:buFont typeface="Arial" charset="0"/>
              <a:buNone/>
            </a:pPr>
            <a:r>
              <a:rPr lang="en-US" sz="3000" b="1" i="1" dirty="0">
                <a:solidFill>
                  <a:srgbClr val="1F497D"/>
                </a:solidFill>
                <a:latin typeface="Calibri" charset="0"/>
              </a:rPr>
              <a:t>The World</a:t>
            </a:r>
            <a:r>
              <a:rPr lang="ja-JP" altLang="en-US" sz="3000" b="1" i="1" dirty="0">
                <a:solidFill>
                  <a:srgbClr val="1F497D"/>
                </a:solidFill>
                <a:latin typeface="Calibri" charset="0"/>
              </a:rPr>
              <a:t>’</a:t>
            </a:r>
            <a:r>
              <a:rPr lang="en-US" sz="3000" b="1" i="1" dirty="0">
                <a:solidFill>
                  <a:srgbClr val="1F497D"/>
                </a:solidFill>
                <a:latin typeface="Calibri" charset="0"/>
              </a:rPr>
              <a:t>s Largest Educational Community</a:t>
            </a:r>
          </a:p>
          <a:p>
            <a:pPr eaLnBrk="1" hangingPunct="1">
              <a:lnSpc>
                <a:spcPct val="90000"/>
              </a:lnSpc>
              <a:buFont typeface="Wingdings" charset="2"/>
              <a:buChar char="§"/>
            </a:pPr>
            <a:r>
              <a:rPr lang="en-US" sz="3000" dirty="0">
                <a:latin typeface="Calibri" charset="0"/>
              </a:rPr>
              <a:t>  </a:t>
            </a:r>
            <a:r>
              <a:rPr lang="en-US" sz="3000" dirty="0" smtClean="0">
                <a:latin typeface="Calibri" charset="0"/>
              </a:rPr>
              <a:t>32,000 </a:t>
            </a:r>
            <a:r>
              <a:rPr lang="en-US" sz="3000" dirty="0">
                <a:latin typeface="Calibri" charset="0"/>
              </a:rPr>
              <a:t>public and private schools</a:t>
            </a:r>
          </a:p>
          <a:p>
            <a:pPr eaLnBrk="1" hangingPunct="1">
              <a:lnSpc>
                <a:spcPct val="90000"/>
              </a:lnSpc>
              <a:buFont typeface="Wingdings" charset="2"/>
              <a:buChar char="§"/>
            </a:pPr>
            <a:r>
              <a:rPr lang="en-US" sz="3000" dirty="0">
                <a:latin typeface="Calibri" charset="0"/>
              </a:rPr>
              <a:t>  50 states, the Navajo Nation, and Puerto Rico</a:t>
            </a:r>
          </a:p>
          <a:p>
            <a:pPr eaLnBrk="1" hangingPunct="1">
              <a:lnSpc>
                <a:spcPct val="90000"/>
              </a:lnSpc>
              <a:buFont typeface="Wingdings" charset="2"/>
              <a:buChar char="§"/>
            </a:pPr>
            <a:r>
              <a:rPr lang="en-US" sz="3000" dirty="0">
                <a:latin typeface="Calibri" charset="0"/>
              </a:rPr>
              <a:t>  Department of Defense Education Activity 	</a:t>
            </a:r>
          </a:p>
          <a:p>
            <a:pPr eaLnBrk="1" hangingPunct="1">
              <a:lnSpc>
                <a:spcPct val="90000"/>
              </a:lnSpc>
              <a:buFont typeface="Wingdings" charset="2"/>
              <a:buChar char="§"/>
            </a:pPr>
            <a:r>
              <a:rPr lang="en-US" sz="3000" dirty="0">
                <a:latin typeface="Calibri" charset="0"/>
              </a:rPr>
              <a:t>  71 countries</a:t>
            </a:r>
          </a:p>
          <a:p>
            <a:pPr eaLnBrk="1" hangingPunct="1">
              <a:lnSpc>
                <a:spcPct val="90000"/>
              </a:lnSpc>
              <a:buFont typeface="Wingdings" charset="2"/>
              <a:buChar char="§"/>
            </a:pPr>
            <a:r>
              <a:rPr lang="en-US" sz="3000" dirty="0">
                <a:latin typeface="Calibri" charset="0"/>
              </a:rPr>
              <a:t>  </a:t>
            </a:r>
            <a:r>
              <a:rPr lang="en-US" sz="3000" dirty="0" smtClean="0">
                <a:latin typeface="Calibri" charset="0"/>
              </a:rPr>
              <a:t>16 </a:t>
            </a:r>
            <a:r>
              <a:rPr lang="en-US" sz="3000" dirty="0">
                <a:latin typeface="Calibri" charset="0"/>
              </a:rPr>
              <a:t>million students</a:t>
            </a:r>
          </a:p>
          <a:p>
            <a:pPr eaLnBrk="1" hangingPunct="1">
              <a:lnSpc>
                <a:spcPct val="90000"/>
              </a:lnSpc>
              <a:buFont typeface="Wingdings" charset="2"/>
              <a:buChar char="§"/>
            </a:pPr>
            <a:r>
              <a:rPr lang="en-US" sz="3000" dirty="0">
                <a:latin typeface="Calibri" charset="0"/>
              </a:rPr>
              <a:t>  18,000 volunteers</a:t>
            </a:r>
          </a:p>
          <a:p>
            <a:pPr eaLnBrk="1" hangingPunct="1">
              <a:lnSpc>
                <a:spcPct val="90000"/>
              </a:lnSpc>
              <a:buFont typeface="Wingdings" charset="2"/>
              <a:buChar char="§"/>
            </a:pPr>
            <a:r>
              <a:rPr lang="en-US" sz="3000" dirty="0">
                <a:latin typeface="Calibri" charset="0"/>
              </a:rPr>
              <a:t>  3 million plus teachers</a:t>
            </a:r>
          </a:p>
          <a:p>
            <a:pPr eaLnBrk="1" hangingPunct="1">
              <a:lnSpc>
                <a:spcPct val="90000"/>
              </a:lnSpc>
              <a:buFont typeface="Wingdings" charset="2"/>
              <a:buChar char="§"/>
            </a:pPr>
            <a:r>
              <a:rPr lang="en-US" sz="3000" dirty="0">
                <a:latin typeface="Calibri" charset="0"/>
              </a:rPr>
              <a:t>  </a:t>
            </a:r>
            <a:r>
              <a:rPr lang="en-US" sz="3000" dirty="0" smtClean="0">
                <a:latin typeface="Calibri" charset="0"/>
              </a:rPr>
              <a:t>200+ </a:t>
            </a:r>
            <a:r>
              <a:rPr lang="en-US" sz="3000" dirty="0">
                <a:latin typeface="Calibri" charset="0"/>
              </a:rPr>
              <a:t>staff members</a:t>
            </a:r>
          </a:p>
        </p:txBody>
      </p:sp>
      <p:sp>
        <p:nvSpPr>
          <p:cNvPr id="22533" name="Slide Number Placeholder 3"/>
          <p:cNvSpPr txBox="1">
            <a:spLocks noGrp="1"/>
          </p:cNvSpPr>
          <p:nvPr/>
        </p:nvSpPr>
        <p:spPr bwMode="auto">
          <a:xfrm>
            <a:off x="304800" y="6172200"/>
            <a:ext cx="762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endParaRPr lang="en-US" sz="1400" b="1">
              <a:solidFill>
                <a:schemeClr val="bg1"/>
              </a:solidFill>
              <a:latin typeface="Arial" charset="0"/>
            </a:endParaRPr>
          </a:p>
        </p:txBody>
      </p:sp>
    </p:spTree>
    <p:extLst>
      <p:ext uri="{BB962C8B-B14F-4D97-AF65-F5344CB8AC3E}">
        <p14:creationId xmlns:p14="http://schemas.microsoft.com/office/powerpoint/2010/main" val="234089825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Continuous Improvement</a:t>
            </a:r>
            <a:endParaRPr lang="en-US" dirty="0"/>
          </a:p>
        </p:txBody>
      </p:sp>
      <p:sp>
        <p:nvSpPr>
          <p:cNvPr id="7" name="Subtitle 6"/>
          <p:cNvSpPr>
            <a:spLocks noGrp="1"/>
          </p:cNvSpPr>
          <p:nvPr>
            <p:ph type="subTitle" idx="1"/>
          </p:nvPr>
        </p:nvSpPr>
        <p:spPr/>
        <p:txBody>
          <a:bodyPr>
            <a:normAutofit fontScale="92500" lnSpcReduction="20000"/>
          </a:bodyPr>
          <a:lstStyle/>
          <a:p>
            <a:r>
              <a:rPr lang="en-US" dirty="0" smtClean="0"/>
              <a:t>How might the Student Performance Diagnostic become part of your continuous </a:t>
            </a:r>
            <a:r>
              <a:rPr lang="en-US" dirty="0"/>
              <a:t>i</a:t>
            </a:r>
            <a:r>
              <a:rPr lang="en-US" dirty="0" smtClean="0"/>
              <a:t>mprovement </a:t>
            </a:r>
            <a:r>
              <a:rPr lang="en-US" dirty="0"/>
              <a:t>p</a:t>
            </a:r>
            <a:r>
              <a:rPr lang="en-US" dirty="0" smtClean="0"/>
              <a:t>rocess?</a:t>
            </a:r>
            <a:endParaRPr lang="en-US" dirty="0"/>
          </a:p>
        </p:txBody>
      </p:sp>
    </p:spTree>
    <p:extLst>
      <p:ext uri="{BB962C8B-B14F-4D97-AF65-F5344CB8AC3E}">
        <p14:creationId xmlns:p14="http://schemas.microsoft.com/office/powerpoint/2010/main" val="15508057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fontAlgn="auto" hangingPunct="1">
              <a:spcAft>
                <a:spcPts val="0"/>
              </a:spcAft>
              <a:defRPr/>
            </a:pPr>
            <a:r>
              <a:rPr lang="en-US" sz="4000" dirty="0" smtClean="0">
                <a:solidFill>
                  <a:schemeClr val="bg1"/>
                </a:solidFill>
              </a:rPr>
              <a:t>Stakeholder Feedback</a:t>
            </a:r>
            <a:endParaRPr lang="en-US" sz="4000" dirty="0">
              <a:solidFill>
                <a:schemeClr val="bg1"/>
              </a:solidFill>
            </a:endParaRPr>
          </a:p>
        </p:txBody>
      </p:sp>
      <p:sp>
        <p:nvSpPr>
          <p:cNvPr id="5" name="Title 1"/>
          <p:cNvSpPr txBox="1">
            <a:spLocks/>
          </p:cNvSpPr>
          <p:nvPr/>
        </p:nvSpPr>
        <p:spPr bwMode="auto">
          <a:xfrm>
            <a:off x="876835" y="2131246"/>
            <a:ext cx="7886700" cy="1120605"/>
          </a:xfrm>
          <a:prstGeom prst="rect">
            <a:avLst/>
          </a:prstGeom>
          <a:noFill/>
          <a:ln>
            <a:noFill/>
          </a:ln>
          <a:extLst/>
        </p:spPr>
        <p:txBody>
          <a:bodyPr anchor="ctr"/>
          <a:lstStyle>
            <a:lvl1pPr algn="l" defTabSz="457200" rtl="0" eaLnBrk="1" latinLnBrk="0" hangingPunct="1">
              <a:spcBef>
                <a:spcPct val="0"/>
              </a:spcBef>
              <a:buNone/>
              <a:defRPr sz="3000" kern="1200">
                <a:solidFill>
                  <a:srgbClr val="FFFFFF"/>
                </a:solidFill>
                <a:latin typeface="+mj-lt"/>
                <a:ea typeface="+mj-ea"/>
                <a:cs typeface="+mj-cs"/>
              </a:defRPr>
            </a:lvl1pPr>
          </a:lstStyle>
          <a:p>
            <a:pPr algn="r" fontAlgn="auto">
              <a:spcAft>
                <a:spcPts val="0"/>
              </a:spcAft>
              <a:defRPr/>
            </a:pPr>
            <a:r>
              <a:rPr lang="en-US" sz="3200" b="1" i="1" dirty="0" smtClean="0">
                <a:solidFill>
                  <a:srgbClr val="0E4B95"/>
                </a:solidFill>
              </a:rPr>
              <a:t>AdvancED School Surveys </a:t>
            </a:r>
            <a:br>
              <a:rPr lang="en-US" sz="3200" b="1" i="1" dirty="0" smtClean="0">
                <a:solidFill>
                  <a:srgbClr val="0E4B95"/>
                </a:solidFill>
              </a:rPr>
            </a:br>
            <a:r>
              <a:rPr lang="en-US" sz="3200" b="1" i="1" dirty="0" smtClean="0">
                <a:solidFill>
                  <a:srgbClr val="0E4B95"/>
                </a:solidFill>
              </a:rPr>
              <a:t>for Continuous Improvement</a:t>
            </a:r>
            <a:endParaRPr lang="en-US" sz="3200" b="1" i="1" dirty="0">
              <a:solidFill>
                <a:srgbClr val="0E4B95"/>
              </a:solidFill>
            </a:endParaRPr>
          </a:p>
        </p:txBody>
      </p:sp>
      <p:sp>
        <p:nvSpPr>
          <p:cNvPr id="3" name="TextBox 2"/>
          <p:cNvSpPr txBox="1"/>
          <p:nvPr/>
        </p:nvSpPr>
        <p:spPr>
          <a:xfrm>
            <a:off x="2082800" y="4485564"/>
            <a:ext cx="6680735" cy="830997"/>
          </a:xfrm>
          <a:prstGeom prst="rect">
            <a:avLst/>
          </a:prstGeom>
          <a:noFill/>
        </p:spPr>
        <p:txBody>
          <a:bodyPr wrap="none" rtlCol="0">
            <a:spAutoFit/>
          </a:bodyPr>
          <a:lstStyle/>
          <a:p>
            <a:r>
              <a:rPr lang="en-US" sz="4800" b="1" dirty="0" smtClean="0">
                <a:solidFill>
                  <a:schemeClr val="accent1">
                    <a:lumMod val="50000"/>
                  </a:schemeClr>
                </a:solidFill>
              </a:rPr>
              <a:t>STAKEHOLDER FEEDBACK</a:t>
            </a:r>
            <a:endParaRPr lang="en-US" sz="4800" b="1" dirty="0">
              <a:solidFill>
                <a:schemeClr val="accent1">
                  <a:lumMod val="50000"/>
                </a:schemeClr>
              </a:solidFill>
            </a:endParaRPr>
          </a:p>
        </p:txBody>
      </p:sp>
    </p:spTree>
    <p:extLst>
      <p:ext uri="{BB962C8B-B14F-4D97-AF65-F5344CB8AC3E}">
        <p14:creationId xmlns:p14="http://schemas.microsoft.com/office/powerpoint/2010/main" val="28978758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2492"/>
            <a:ext cx="8229600" cy="1143000"/>
          </a:xfrm>
        </p:spPr>
        <p:txBody>
          <a:bodyPr>
            <a:normAutofit/>
          </a:bodyPr>
          <a:lstStyle/>
          <a:p>
            <a:r>
              <a:rPr lang="en-US" sz="3200" b="1" dirty="0" smtClean="0"/>
              <a:t>Goals:  Stakeholder Feedback </a:t>
            </a:r>
            <a:endParaRPr lang="en-US" sz="3200" b="1" dirty="0"/>
          </a:p>
        </p:txBody>
      </p:sp>
      <p:sp>
        <p:nvSpPr>
          <p:cNvPr id="5" name="Content Placeholder 4"/>
          <p:cNvSpPr>
            <a:spLocks noGrp="1"/>
          </p:cNvSpPr>
          <p:nvPr>
            <p:ph idx="1"/>
          </p:nvPr>
        </p:nvSpPr>
        <p:spPr>
          <a:xfrm>
            <a:off x="457200" y="1295241"/>
            <a:ext cx="8229600" cy="5084649"/>
          </a:xfrm>
        </p:spPr>
        <p:txBody>
          <a:bodyPr>
            <a:normAutofit/>
          </a:bodyPr>
          <a:lstStyle/>
          <a:p>
            <a:pPr>
              <a:buFont typeface="Wingdings" pitchFamily="2" charset="2"/>
              <a:buChar char="§"/>
            </a:pPr>
            <a:r>
              <a:rPr lang="en-US" dirty="0" smtClean="0"/>
              <a:t>Understand significance of Stakeholder </a:t>
            </a:r>
            <a:r>
              <a:rPr lang="en-US" dirty="0"/>
              <a:t>F</a:t>
            </a:r>
            <a:r>
              <a:rPr lang="en-US" dirty="0" smtClean="0"/>
              <a:t>eedback in continuous </a:t>
            </a:r>
            <a:r>
              <a:rPr lang="en-US" dirty="0"/>
              <a:t>i</a:t>
            </a:r>
            <a:r>
              <a:rPr lang="en-US" dirty="0" smtClean="0"/>
              <a:t>mprovement </a:t>
            </a:r>
            <a:r>
              <a:rPr lang="en-US" dirty="0"/>
              <a:t>p</a:t>
            </a:r>
            <a:r>
              <a:rPr lang="en-US" dirty="0" smtClean="0"/>
              <a:t>rocess</a:t>
            </a:r>
          </a:p>
          <a:p>
            <a:pPr>
              <a:buFont typeface="Wingdings" pitchFamily="2" charset="2"/>
              <a:buChar char="§"/>
            </a:pPr>
            <a:r>
              <a:rPr lang="en-US" dirty="0" smtClean="0"/>
              <a:t>Understand the importance of analyzing and using survey data</a:t>
            </a:r>
          </a:p>
          <a:p>
            <a:pPr>
              <a:buFont typeface="Wingdings" pitchFamily="2" charset="2"/>
              <a:buChar char="§"/>
            </a:pPr>
            <a:r>
              <a:rPr lang="en-US" dirty="0" smtClean="0"/>
              <a:t>Brainstorm ideas on how to maximize returns</a:t>
            </a:r>
          </a:p>
          <a:p>
            <a:pPr>
              <a:buFont typeface="Wingdings" pitchFamily="2" charset="2"/>
              <a:buChar char="§"/>
            </a:pPr>
            <a:r>
              <a:rPr lang="en-US" dirty="0" smtClean="0"/>
              <a:t>Increase understanding of Evaluative Criteria rubrics and narrative requirements</a:t>
            </a:r>
          </a:p>
          <a:p>
            <a:pPr>
              <a:buFont typeface="Wingdings" pitchFamily="2" charset="2"/>
              <a:buChar char="§"/>
            </a:pPr>
            <a:r>
              <a:rPr lang="en-US" dirty="0" smtClean="0"/>
              <a:t>Practice writing sample narratives </a:t>
            </a:r>
          </a:p>
          <a:p>
            <a:endParaRPr lang="en-US" dirty="0" smtClean="0"/>
          </a:p>
          <a:p>
            <a:endParaRPr lang="en-US" dirty="0"/>
          </a:p>
        </p:txBody>
      </p:sp>
    </p:spTree>
    <p:extLst>
      <p:ext uri="{BB962C8B-B14F-4D97-AF65-F5344CB8AC3E}">
        <p14:creationId xmlns:p14="http://schemas.microsoft.com/office/powerpoint/2010/main" val="388071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753139" y="608769"/>
            <a:ext cx="7586663" cy="976312"/>
          </a:xfrm>
        </p:spPr>
        <p:txBody>
          <a:bodyPr>
            <a:normAutofit/>
          </a:bodyPr>
          <a:lstStyle/>
          <a:p>
            <a:r>
              <a:rPr lang="en-US" sz="3200" b="1" dirty="0" smtClean="0"/>
              <a:t>Overview:  Stakeholder Feedback</a:t>
            </a:r>
          </a:p>
        </p:txBody>
      </p:sp>
      <p:sp>
        <p:nvSpPr>
          <p:cNvPr id="51203" name="Content Placeholder 2"/>
          <p:cNvSpPr>
            <a:spLocks noGrp="1"/>
          </p:cNvSpPr>
          <p:nvPr>
            <p:ph idx="1"/>
          </p:nvPr>
        </p:nvSpPr>
        <p:spPr>
          <a:xfrm>
            <a:off x="457200" y="1488166"/>
            <a:ext cx="8229600" cy="4868184"/>
          </a:xfrm>
        </p:spPr>
        <p:txBody>
          <a:bodyPr>
            <a:normAutofit fontScale="92500" lnSpcReduction="10000"/>
          </a:bodyPr>
          <a:lstStyle/>
          <a:p>
            <a:r>
              <a:rPr lang="en-US" dirty="0" smtClean="0"/>
              <a:t>Engages all stakeholders (parents, students, staff)</a:t>
            </a:r>
          </a:p>
          <a:p>
            <a:r>
              <a:rPr lang="en-US" dirty="0" smtClean="0"/>
              <a:t>Characterized as valid and reliable - tied to research</a:t>
            </a:r>
          </a:p>
          <a:p>
            <a:r>
              <a:rPr lang="en-US" dirty="0" smtClean="0"/>
              <a:t>Administered prior to the External Review </a:t>
            </a:r>
          </a:p>
          <a:p>
            <a:r>
              <a:rPr lang="en-US" dirty="0" smtClean="0"/>
              <a:t>Requires minimum response rates </a:t>
            </a:r>
          </a:p>
          <a:p>
            <a:pPr marL="0" indent="0">
              <a:buNone/>
            </a:pPr>
            <a:r>
              <a:rPr lang="en-US" dirty="0"/>
              <a:t> </a:t>
            </a:r>
            <a:r>
              <a:rPr lang="en-US" dirty="0" smtClean="0"/>
              <a:t>   (20% parents, 40% students, 60% staff)</a:t>
            </a:r>
          </a:p>
          <a:p>
            <a:r>
              <a:rPr lang="en-US" dirty="0" smtClean="0"/>
              <a:t>Informs school improvement</a:t>
            </a:r>
          </a:p>
          <a:p>
            <a:r>
              <a:rPr lang="en-US" dirty="0"/>
              <a:t>Limit response window, similar timeframe for each </a:t>
            </a:r>
            <a:r>
              <a:rPr lang="en-US" dirty="0" smtClean="0"/>
              <a:t>group</a:t>
            </a:r>
          </a:p>
          <a:p>
            <a:r>
              <a:rPr lang="en-US" dirty="0" smtClean="0"/>
              <a:t>Available for use at any time</a:t>
            </a:r>
          </a:p>
          <a:p>
            <a:endParaRPr lang="en-US" dirty="0" smtClean="0"/>
          </a:p>
          <a:p>
            <a:pPr marL="0" indent="0">
              <a:buNone/>
            </a:pPr>
            <a:endParaRPr lang="en-US" dirty="0" smtClean="0"/>
          </a:p>
        </p:txBody>
      </p:sp>
    </p:spTree>
    <p:extLst>
      <p:ext uri="{BB962C8B-B14F-4D97-AF65-F5344CB8AC3E}">
        <p14:creationId xmlns:p14="http://schemas.microsoft.com/office/powerpoint/2010/main" val="1265393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Stakeholder Feedback Surveys</a:t>
            </a:r>
          </a:p>
        </p:txBody>
      </p:sp>
      <p:sp>
        <p:nvSpPr>
          <p:cNvPr id="3" name="Content Placeholder 2"/>
          <p:cNvSpPr>
            <a:spLocks noGrp="1"/>
          </p:cNvSpPr>
          <p:nvPr>
            <p:ph type="body" sz="quarter" idx="13"/>
          </p:nvPr>
        </p:nvSpPr>
        <p:spPr/>
        <p:txBody>
          <a:bodyPr>
            <a:normAutofit fontScale="70000" lnSpcReduction="20000"/>
          </a:bodyPr>
          <a:lstStyle/>
          <a:p>
            <a:pPr>
              <a:buFont typeface="Wingdings" pitchFamily="2" charset="2"/>
              <a:buChar char="§"/>
              <a:defRPr/>
            </a:pPr>
            <a:r>
              <a:rPr lang="en-US" dirty="0"/>
              <a:t>Online</a:t>
            </a:r>
          </a:p>
          <a:p>
            <a:pPr lvl="1">
              <a:buFont typeface="Wingdings" pitchFamily="2" charset="2"/>
              <a:buChar char="§"/>
              <a:defRPr/>
            </a:pPr>
            <a:r>
              <a:rPr lang="en-US" dirty="0"/>
              <a:t>English</a:t>
            </a:r>
          </a:p>
          <a:p>
            <a:pPr>
              <a:buFont typeface="Wingdings" pitchFamily="2" charset="2"/>
              <a:buChar char="§"/>
              <a:defRPr/>
            </a:pPr>
            <a:r>
              <a:rPr lang="en-US" dirty="0"/>
              <a:t>Paper</a:t>
            </a:r>
          </a:p>
          <a:p>
            <a:pPr lvl="1">
              <a:buFont typeface="Wingdings" pitchFamily="2" charset="2"/>
              <a:buChar char="§"/>
              <a:defRPr/>
            </a:pPr>
            <a:r>
              <a:rPr lang="en-US" dirty="0">
                <a:hlinkClick r:id="" action="ppaction://noaction"/>
              </a:rPr>
              <a:t>English</a:t>
            </a:r>
            <a:endParaRPr lang="en-US" dirty="0"/>
          </a:p>
          <a:p>
            <a:pPr lvl="1">
              <a:buFont typeface="Wingdings" pitchFamily="2" charset="2"/>
              <a:buChar char="§"/>
              <a:defRPr/>
            </a:pPr>
            <a:r>
              <a:rPr lang="en-US" dirty="0"/>
              <a:t>Spanish</a:t>
            </a:r>
          </a:p>
          <a:p>
            <a:pPr lvl="1">
              <a:buFont typeface="Wingdings" pitchFamily="2" charset="2"/>
              <a:buChar char="§"/>
              <a:defRPr/>
            </a:pPr>
            <a:r>
              <a:rPr lang="en-US" dirty="0"/>
              <a:t>Arabic</a:t>
            </a:r>
          </a:p>
          <a:p>
            <a:pPr lvl="1">
              <a:buFont typeface="Wingdings" pitchFamily="2" charset="2"/>
              <a:buChar char="§"/>
              <a:defRPr/>
            </a:pPr>
            <a:r>
              <a:rPr lang="en-US" dirty="0"/>
              <a:t>Haitian Creole</a:t>
            </a:r>
          </a:p>
          <a:p>
            <a:pPr lvl="1">
              <a:buFont typeface="Wingdings" pitchFamily="2" charset="2"/>
              <a:buChar char="§"/>
              <a:defRPr/>
            </a:pPr>
            <a:r>
              <a:rPr lang="en-US" dirty="0"/>
              <a:t>Portuguese</a:t>
            </a:r>
          </a:p>
          <a:p>
            <a:pPr lvl="1">
              <a:buFont typeface="Wingdings" pitchFamily="2" charset="2"/>
              <a:buChar char="§"/>
              <a:defRPr/>
            </a:pPr>
            <a:r>
              <a:rPr lang="en-US" dirty="0"/>
              <a:t>Mandarin</a:t>
            </a:r>
          </a:p>
          <a:p>
            <a:pPr lvl="1">
              <a:buFont typeface="Wingdings" pitchFamily="2" charset="2"/>
              <a:buChar char="§"/>
              <a:defRPr/>
            </a:pPr>
            <a:r>
              <a:rPr lang="en-US" dirty="0"/>
              <a:t>Dine’</a:t>
            </a:r>
          </a:p>
          <a:p>
            <a:endParaRPr lang="en-US" dirty="0"/>
          </a:p>
        </p:txBody>
      </p:sp>
    </p:spTree>
    <p:extLst>
      <p:ext uri="{BB962C8B-B14F-4D97-AF65-F5344CB8AC3E}">
        <p14:creationId xmlns:p14="http://schemas.microsoft.com/office/powerpoint/2010/main" val="2800656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Placeholder 2"/>
          <p:cNvSpPr>
            <a:spLocks noGrp="1"/>
          </p:cNvSpPr>
          <p:nvPr>
            <p:ph type="body" sz="quarter" idx="4294967295"/>
          </p:nvPr>
        </p:nvSpPr>
        <p:spPr>
          <a:xfrm>
            <a:off x="857914" y="1809750"/>
            <a:ext cx="7193886" cy="4306888"/>
          </a:xfrm>
        </p:spPr>
        <p:txBody>
          <a:bodyPr>
            <a:normAutofit/>
          </a:bodyPr>
          <a:lstStyle/>
          <a:p>
            <a:pPr marL="457200" indent="-457200">
              <a:buFont typeface="+mj-lt"/>
              <a:buAutoNum type="arabicPeriod"/>
            </a:pPr>
            <a:r>
              <a:rPr lang="en-US" sz="2800" dirty="0" smtClean="0"/>
              <a:t>Administer surveys</a:t>
            </a:r>
          </a:p>
          <a:p>
            <a:pPr marL="457200" indent="-457200">
              <a:buFont typeface="+mj-lt"/>
              <a:buAutoNum type="arabicPeriod"/>
            </a:pPr>
            <a:r>
              <a:rPr lang="en-US" sz="2800" dirty="0" smtClean="0"/>
              <a:t>Analyze results  from students, parents, staff  </a:t>
            </a:r>
          </a:p>
          <a:p>
            <a:pPr marL="457200" indent="-457200">
              <a:buFont typeface="+mj-lt"/>
              <a:buAutoNum type="arabicPeriod"/>
            </a:pPr>
            <a:r>
              <a:rPr lang="en-US" sz="2800" dirty="0" smtClean="0"/>
              <a:t>Complete Stakeholder Feedback Diagnostic</a:t>
            </a:r>
          </a:p>
          <a:p>
            <a:pPr marL="857250" lvl="1" indent="-457200">
              <a:buFont typeface="Wingdings" pitchFamily="2" charset="2"/>
              <a:buChar char="§"/>
            </a:pPr>
            <a:r>
              <a:rPr lang="en-US" dirty="0" smtClean="0"/>
              <a:t>Stakeholder Feedback Data Document</a:t>
            </a:r>
          </a:p>
          <a:p>
            <a:pPr marL="857250" lvl="1" indent="-457200">
              <a:buFont typeface="Wingdings" pitchFamily="2" charset="2"/>
              <a:buChar char="§"/>
            </a:pPr>
            <a:r>
              <a:rPr lang="en-US" dirty="0" smtClean="0"/>
              <a:t>Evaluative Criteria</a:t>
            </a:r>
          </a:p>
          <a:p>
            <a:pPr marL="857250" lvl="1" indent="-457200">
              <a:buFont typeface="Wingdings" pitchFamily="2" charset="2"/>
              <a:buChar char="§"/>
            </a:pPr>
            <a:r>
              <a:rPr lang="en-US" dirty="0" smtClean="0"/>
              <a:t>Diagnostic Questions</a:t>
            </a:r>
          </a:p>
          <a:p>
            <a:pPr marL="457200" indent="-457200">
              <a:buFont typeface="+mj-lt"/>
              <a:buAutoNum type="arabicPeriod"/>
            </a:pPr>
            <a:r>
              <a:rPr lang="en-US" sz="2800" dirty="0" smtClean="0"/>
              <a:t>Utilize results for continuous </a:t>
            </a:r>
            <a:r>
              <a:rPr lang="en-US" sz="2800" dirty="0"/>
              <a:t>i</a:t>
            </a:r>
            <a:r>
              <a:rPr lang="en-US" sz="2800" dirty="0" smtClean="0"/>
              <a:t>mprovement</a:t>
            </a:r>
            <a:endParaRPr lang="en-US" sz="2800" dirty="0"/>
          </a:p>
          <a:p>
            <a:endParaRPr lang="en-US" sz="2800" dirty="0"/>
          </a:p>
          <a:p>
            <a:endParaRPr lang="en-US" dirty="0" smtClean="0"/>
          </a:p>
        </p:txBody>
      </p:sp>
      <p:sp>
        <p:nvSpPr>
          <p:cNvPr id="38914" name="Title 1"/>
          <p:cNvSpPr>
            <a:spLocks noGrp="1"/>
          </p:cNvSpPr>
          <p:nvPr>
            <p:ph type="title" idx="4294967295"/>
          </p:nvPr>
        </p:nvSpPr>
        <p:spPr>
          <a:xfrm>
            <a:off x="1016568" y="613012"/>
            <a:ext cx="4359275" cy="995363"/>
          </a:xfrm>
        </p:spPr>
        <p:txBody>
          <a:bodyPr/>
          <a:lstStyle/>
          <a:p>
            <a:r>
              <a:rPr lang="en-US" sz="3200" b="1" dirty="0" smtClean="0">
                <a:solidFill>
                  <a:schemeClr val="accent1">
                    <a:lumMod val="50000"/>
                  </a:schemeClr>
                </a:solidFill>
              </a:rPr>
              <a:t>Four Main Steps</a:t>
            </a:r>
          </a:p>
        </p:txBody>
      </p:sp>
    </p:spTree>
    <p:extLst>
      <p:ext uri="{BB962C8B-B14F-4D97-AF65-F5344CB8AC3E}">
        <p14:creationId xmlns:p14="http://schemas.microsoft.com/office/powerpoint/2010/main" val="8233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1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3"/>
          <p:cNvSpPr>
            <a:spLocks noGrp="1"/>
          </p:cNvSpPr>
          <p:nvPr>
            <p:ph sz="half" idx="1"/>
          </p:nvPr>
        </p:nvSpPr>
        <p:spPr>
          <a:xfrm>
            <a:off x="457200" y="1354667"/>
            <a:ext cx="4889500" cy="4741333"/>
          </a:xfrm>
        </p:spPr>
        <p:txBody>
          <a:bodyPr>
            <a:normAutofit lnSpcReduction="10000"/>
          </a:bodyPr>
          <a:lstStyle/>
          <a:p>
            <a:pPr marL="0" indent="0">
              <a:buNone/>
            </a:pPr>
            <a:r>
              <a:rPr lang="en-US" dirty="0" smtClean="0"/>
              <a:t>Areas of Notable Achievement </a:t>
            </a:r>
            <a:r>
              <a:rPr lang="en-US" dirty="0"/>
              <a:t>T</a:t>
            </a:r>
            <a:r>
              <a:rPr lang="en-US" dirty="0" smtClean="0"/>
              <a:t>hree questions:</a:t>
            </a:r>
          </a:p>
          <a:p>
            <a:pPr marL="914400" lvl="1" indent="-457200">
              <a:buFont typeface="+mj-lt"/>
              <a:buAutoNum type="arabicPeriod"/>
            </a:pPr>
            <a:r>
              <a:rPr lang="en-US" dirty="0"/>
              <a:t>Which area(s) indicate the overall highest level of satisfaction or </a:t>
            </a:r>
            <a:r>
              <a:rPr lang="en-US" dirty="0" smtClean="0"/>
              <a:t>approval?</a:t>
            </a:r>
            <a:endParaRPr lang="en-US" dirty="0"/>
          </a:p>
          <a:p>
            <a:pPr marL="914400" lvl="1" indent="-457200">
              <a:buFont typeface="+mj-lt"/>
              <a:buAutoNum type="arabicPeriod"/>
            </a:pPr>
            <a:r>
              <a:rPr lang="en-US" dirty="0" smtClean="0"/>
              <a:t>Which </a:t>
            </a:r>
            <a:r>
              <a:rPr lang="en-US" dirty="0"/>
              <a:t>area(s) show a trend toward increasing stakeholder satisfaction or approval? </a:t>
            </a:r>
          </a:p>
          <a:p>
            <a:pPr marL="914400" lvl="1" indent="-457200">
              <a:buFont typeface="+mj-lt"/>
              <a:buAutoNum type="arabicPeriod"/>
            </a:pPr>
            <a:r>
              <a:rPr lang="en-US" dirty="0" smtClean="0"/>
              <a:t>Which </a:t>
            </a:r>
            <a:r>
              <a:rPr lang="en-US" dirty="0"/>
              <a:t>of the above reported findings are consistent with findings from other stakeholder feedback sources? </a:t>
            </a:r>
            <a:endParaRPr lang="en-US" dirty="0" smtClean="0"/>
          </a:p>
          <a:p>
            <a:pPr lvl="1"/>
            <a:endParaRPr lang="en-US" dirty="0" smtClean="0"/>
          </a:p>
        </p:txBody>
      </p:sp>
      <p:sp>
        <p:nvSpPr>
          <p:cNvPr id="57347" name="Title 2"/>
          <p:cNvSpPr>
            <a:spLocks noGrp="1"/>
          </p:cNvSpPr>
          <p:nvPr>
            <p:ph type="title"/>
          </p:nvPr>
        </p:nvSpPr>
        <p:spPr>
          <a:xfrm>
            <a:off x="228600" y="163292"/>
            <a:ext cx="7408863" cy="976313"/>
          </a:xfrm>
        </p:spPr>
        <p:txBody>
          <a:bodyPr/>
          <a:lstStyle/>
          <a:p>
            <a:r>
              <a:rPr lang="en-US" sz="3600" dirty="0" smtClean="0"/>
              <a:t>Stakeholder Feedback Diagnostic</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39605"/>
            <a:ext cx="3117321" cy="49563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1759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148667" y="1126065"/>
            <a:ext cx="4388909" cy="5469468"/>
          </a:xfrm>
        </p:spPr>
        <p:txBody>
          <a:bodyPr>
            <a:normAutofit fontScale="92500" lnSpcReduction="20000"/>
          </a:bodyPr>
          <a:lstStyle/>
          <a:p>
            <a:pPr marL="0" indent="0">
              <a:buNone/>
            </a:pPr>
            <a:r>
              <a:rPr lang="en-US" sz="2800" dirty="0" smtClean="0"/>
              <a:t>Areas in Need of Improvement</a:t>
            </a:r>
          </a:p>
          <a:p>
            <a:pPr marL="0" indent="0">
              <a:buNone/>
            </a:pPr>
            <a:r>
              <a:rPr lang="en-US" sz="2800" dirty="0" smtClean="0"/>
              <a:t>Four questions:</a:t>
            </a:r>
          </a:p>
          <a:p>
            <a:pPr marL="914400" lvl="1" indent="-457200">
              <a:buFont typeface="+mj-lt"/>
              <a:buAutoNum type="arabicPeriod"/>
            </a:pPr>
            <a:r>
              <a:rPr lang="en-US" sz="2400" dirty="0" smtClean="0"/>
              <a:t>Which area(s) indicate the overall lowest level of satisfaction or approval? </a:t>
            </a:r>
          </a:p>
          <a:p>
            <a:pPr marL="914400" lvl="1" indent="-457200">
              <a:buFont typeface="+mj-lt"/>
              <a:buAutoNum type="arabicPeriod"/>
            </a:pPr>
            <a:r>
              <a:rPr lang="en-US" sz="2400" dirty="0" smtClean="0"/>
              <a:t>Which area(s) show a trend toward decreasing stakeholder satisfaction or approval? </a:t>
            </a:r>
          </a:p>
          <a:p>
            <a:pPr marL="914400" lvl="1" indent="-457200">
              <a:buFont typeface="+mj-lt"/>
              <a:buAutoNum type="arabicPeriod"/>
            </a:pPr>
            <a:r>
              <a:rPr lang="en-US" sz="2400" dirty="0" smtClean="0"/>
              <a:t>What are the implications for these stakeholder perceptions? </a:t>
            </a:r>
          </a:p>
          <a:p>
            <a:pPr marL="914400" lvl="1" indent="-457200">
              <a:buFont typeface="+mj-lt"/>
              <a:buAutoNum type="arabicPeriod"/>
            </a:pPr>
            <a:r>
              <a:rPr lang="en-US" sz="2400" dirty="0" smtClean="0"/>
              <a:t>Which of the above reported findings are consistent with findings from other stakeholder feedback sources? </a:t>
            </a:r>
          </a:p>
          <a:p>
            <a:endParaRPr lang="en-US" sz="2400" dirty="0"/>
          </a:p>
        </p:txBody>
      </p:sp>
      <p:sp>
        <p:nvSpPr>
          <p:cNvPr id="7" name="Title 6"/>
          <p:cNvSpPr>
            <a:spLocks noGrp="1"/>
          </p:cNvSpPr>
          <p:nvPr>
            <p:ph type="title"/>
          </p:nvPr>
        </p:nvSpPr>
        <p:spPr>
          <a:xfrm>
            <a:off x="345927" y="247650"/>
            <a:ext cx="7346040" cy="977900"/>
          </a:xfrm>
        </p:spPr>
        <p:txBody>
          <a:bodyPr/>
          <a:lstStyle/>
          <a:p>
            <a:r>
              <a:rPr lang="en-US" dirty="0" smtClean="0"/>
              <a:t>Stakeholder Feedback Diagnostic</a:t>
            </a:r>
            <a:endParaRPr lang="en-US" dirty="0"/>
          </a:p>
        </p:txBody>
      </p:sp>
      <p:pic>
        <p:nvPicPr>
          <p:cNvPr id="7170" name="Picture 2" descr="http://connect.advanc-ed.org/sites/default/files/imagecache/node-gallery-display/IMG_0029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94" y="1126065"/>
            <a:ext cx="3776973" cy="53255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137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99" y="504667"/>
            <a:ext cx="6361044" cy="977000"/>
          </a:xfrm>
        </p:spPr>
        <p:txBody>
          <a:bodyPr>
            <a:normAutofit/>
          </a:bodyPr>
          <a:lstStyle/>
          <a:p>
            <a:r>
              <a:rPr lang="en-US" b="1" dirty="0" smtClean="0"/>
              <a:t>Complete Evaluative Criteria </a:t>
            </a:r>
            <a:endParaRPr lang="en-US" b="1" dirty="0"/>
          </a:p>
        </p:txBody>
      </p:sp>
      <p:sp>
        <p:nvSpPr>
          <p:cNvPr id="3" name="Content Placeholder 2"/>
          <p:cNvSpPr>
            <a:spLocks noGrp="1"/>
          </p:cNvSpPr>
          <p:nvPr>
            <p:ph idx="1"/>
          </p:nvPr>
        </p:nvSpPr>
        <p:spPr>
          <a:xfrm>
            <a:off x="660399" y="1481667"/>
            <a:ext cx="8355925" cy="5039782"/>
          </a:xfrm>
        </p:spPr>
        <p:txBody>
          <a:bodyPr>
            <a:normAutofit/>
          </a:bodyPr>
          <a:lstStyle/>
          <a:p>
            <a:pPr marL="0" indent="0">
              <a:buNone/>
            </a:pPr>
            <a:r>
              <a:rPr lang="en-US" sz="2400" b="1" dirty="0" smtClean="0"/>
              <a:t>   1. </a:t>
            </a:r>
            <a:r>
              <a:rPr lang="en-US" sz="2400" b="1" dirty="0"/>
              <a:t>Questionnaire </a:t>
            </a:r>
            <a:r>
              <a:rPr lang="en-US" sz="2400" b="1" dirty="0" smtClean="0"/>
              <a:t>Administration</a:t>
            </a:r>
            <a:endParaRPr lang="en-US" sz="2400" dirty="0"/>
          </a:p>
          <a:p>
            <a:pPr marL="0" indent="0">
              <a:buNone/>
            </a:pPr>
            <a:endParaRPr lang="en-US" dirty="0"/>
          </a:p>
        </p:txBody>
      </p:sp>
      <p:sp>
        <p:nvSpPr>
          <p:cNvPr id="4" name="Rectangle 3"/>
          <p:cNvSpPr/>
          <p:nvPr/>
        </p:nvSpPr>
        <p:spPr>
          <a:xfrm>
            <a:off x="800099" y="1985433"/>
            <a:ext cx="6976533" cy="37846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n-US" i="1" dirty="0"/>
              <a:t>Level 4</a:t>
            </a:r>
            <a:r>
              <a:rPr lang="en-US" dirty="0"/>
              <a:t>: </a:t>
            </a:r>
            <a:endParaRPr lang="en-US" dirty="0" smtClean="0"/>
          </a:p>
          <a:p>
            <a:r>
              <a:rPr lang="en-US" b="1" dirty="0" smtClean="0"/>
              <a:t>All</a:t>
            </a:r>
            <a:r>
              <a:rPr lang="en-US" dirty="0" smtClean="0"/>
              <a:t> </a:t>
            </a:r>
            <a:r>
              <a:rPr lang="en-US" dirty="0"/>
              <a:t>required AdvancED questionnaires were used by the institution to receive stakeholder feedback. The </a:t>
            </a:r>
            <a:r>
              <a:rPr lang="en-US" b="1" dirty="0"/>
              <a:t>minimum response rate </a:t>
            </a:r>
            <a:r>
              <a:rPr lang="en-US" dirty="0"/>
              <a:t>for each population was met (parent questionnaire: equal to or greater than 20%, student questionnaire(s): equal to or greater than 40%, staff questionnaire: equal to or greater than 60%). Questionnaires were administered with </a:t>
            </a:r>
            <a:r>
              <a:rPr lang="en-US" b="1" dirty="0"/>
              <a:t>complete fidelity </a:t>
            </a:r>
            <a:r>
              <a:rPr lang="en-US" dirty="0"/>
              <a:t>to the appropriate administrative procedures. In </a:t>
            </a:r>
            <a:r>
              <a:rPr lang="en-US" b="1" dirty="0"/>
              <a:t>every instance</a:t>
            </a:r>
            <a:r>
              <a:rPr lang="en-US" dirty="0"/>
              <a:t>, the stakeholders to whom these questionnaires were administered </a:t>
            </a:r>
            <a:r>
              <a:rPr lang="en-US" b="1" dirty="0"/>
              <a:t>fully represented the populations served</a:t>
            </a:r>
            <a:r>
              <a:rPr lang="en-US" dirty="0"/>
              <a:t> by the institution. Appropriate accommodations were provided as necessary for all participants.</a:t>
            </a:r>
          </a:p>
        </p:txBody>
      </p:sp>
    </p:spTree>
    <p:extLst>
      <p:ext uri="{BB962C8B-B14F-4D97-AF65-F5344CB8AC3E}">
        <p14:creationId xmlns:p14="http://schemas.microsoft.com/office/powerpoint/2010/main" val="1969857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624" y="685800"/>
            <a:ext cx="7587340" cy="977000"/>
          </a:xfrm>
        </p:spPr>
        <p:txBody>
          <a:bodyPr>
            <a:normAutofit/>
          </a:bodyPr>
          <a:lstStyle/>
          <a:p>
            <a:r>
              <a:rPr lang="en-US" b="1" dirty="0" smtClean="0"/>
              <a:t>Complete Evaluative Criteria </a:t>
            </a:r>
            <a:endParaRPr lang="en-US" b="1" dirty="0"/>
          </a:p>
        </p:txBody>
      </p:sp>
      <p:sp>
        <p:nvSpPr>
          <p:cNvPr id="3" name="Content Placeholder 2"/>
          <p:cNvSpPr>
            <a:spLocks noGrp="1"/>
          </p:cNvSpPr>
          <p:nvPr>
            <p:ph idx="1"/>
          </p:nvPr>
        </p:nvSpPr>
        <p:spPr>
          <a:xfrm>
            <a:off x="571499" y="1662800"/>
            <a:ext cx="9304867" cy="4525963"/>
          </a:xfrm>
        </p:spPr>
        <p:txBody>
          <a:bodyPr>
            <a:normAutofit/>
          </a:bodyPr>
          <a:lstStyle/>
          <a:p>
            <a:pPr marL="0" indent="0">
              <a:buNone/>
            </a:pPr>
            <a:r>
              <a:rPr lang="en-US" sz="2400" b="1" dirty="0" smtClean="0"/>
              <a:t>    2</a:t>
            </a:r>
            <a:r>
              <a:rPr lang="en-US" sz="2400" b="1" dirty="0"/>
              <a:t>. Stakeholder Feedback Results and </a:t>
            </a:r>
            <a:r>
              <a:rPr lang="en-US" sz="2400" b="1" dirty="0" smtClean="0"/>
              <a:t>Analysis </a:t>
            </a:r>
          </a:p>
          <a:p>
            <a:pPr marL="0" indent="0">
              <a:buNone/>
            </a:pPr>
            <a:endParaRPr lang="en-US" sz="2400" b="1" dirty="0"/>
          </a:p>
          <a:p>
            <a:pPr marL="0" indent="0">
              <a:buNone/>
            </a:pPr>
            <a:endParaRPr lang="en-US" sz="2400" dirty="0"/>
          </a:p>
        </p:txBody>
      </p:sp>
      <p:sp>
        <p:nvSpPr>
          <p:cNvPr id="4" name="Rectangle 3"/>
          <p:cNvSpPr/>
          <p:nvPr/>
        </p:nvSpPr>
        <p:spPr>
          <a:xfrm>
            <a:off x="846664" y="2268166"/>
            <a:ext cx="6976533" cy="255360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n-US" i="1" dirty="0" smtClean="0"/>
              <a:t>Level </a:t>
            </a:r>
            <a:r>
              <a:rPr lang="en-US" i="1" dirty="0"/>
              <a:t>4</a:t>
            </a:r>
            <a:r>
              <a:rPr lang="en-US" dirty="0"/>
              <a:t>: </a:t>
            </a:r>
            <a:r>
              <a:rPr lang="en-US" b="1" dirty="0"/>
              <a:t>Two or more of the stakeholder questionnaires had average item values of 4.30 or higher</a:t>
            </a:r>
            <a:r>
              <a:rPr lang="en-US" dirty="0"/>
              <a:t> (on a 5.0 scale). </a:t>
            </a:r>
            <a:r>
              <a:rPr lang="en-US" b="1" dirty="0"/>
              <a:t>All questionnaires had an average item value of 3.20 or above </a:t>
            </a:r>
            <a:r>
              <a:rPr lang="en-US" dirty="0"/>
              <a:t>(on a 5.0 scale). Results of stakeholder feedback collected by the institution were </a:t>
            </a:r>
            <a:r>
              <a:rPr lang="en-US" b="1" dirty="0"/>
              <a:t>well analyzed and clearly presented</a:t>
            </a:r>
            <a:r>
              <a:rPr lang="en-US" dirty="0"/>
              <a:t>. </a:t>
            </a:r>
          </a:p>
          <a:p>
            <a:endParaRPr lang="en-US" dirty="0"/>
          </a:p>
          <a:p>
            <a:endParaRPr lang="en-US" dirty="0" smtClean="0"/>
          </a:p>
        </p:txBody>
      </p:sp>
    </p:spTree>
    <p:extLst>
      <p:ext uri="{BB962C8B-B14F-4D97-AF65-F5344CB8AC3E}">
        <p14:creationId xmlns:p14="http://schemas.microsoft.com/office/powerpoint/2010/main" val="4230220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05"/>
          <p:cNvSpPr>
            <a:spLocks noGrp="1"/>
          </p:cNvSpPr>
          <p:nvPr>
            <p:ph type="title"/>
          </p:nvPr>
        </p:nvSpPr>
        <p:spPr/>
        <p:txBody>
          <a:bodyPr/>
          <a:lstStyle/>
          <a:p>
            <a:r>
              <a:rPr lang="en-US" smtClean="0"/>
              <a:t>Regional Accrediting Agencies</a:t>
            </a:r>
            <a:endParaRPr lang="en-US" dirty="0" smtClean="0"/>
          </a:p>
        </p:txBody>
      </p:sp>
      <p:sp>
        <p:nvSpPr>
          <p:cNvPr id="101" name="Slide Number Placeholder 5"/>
          <p:cNvSpPr>
            <a:spLocks noGrp="1"/>
          </p:cNvSpPr>
          <p:nvPr>
            <p:ph type="sldNum" sz="quarter" idx="11"/>
          </p:nvPr>
        </p:nvSpPr>
        <p:spPr/>
        <p:txBody>
          <a:bodyPr/>
          <a:lstStyle/>
          <a:p>
            <a:fld id="{767030FB-4105-4DCF-AFF3-70B7423FBE7A}" type="slidenum">
              <a:rPr lang="en-US" smtClean="0"/>
              <a:pPr/>
              <a:t>6</a:t>
            </a:fld>
            <a:endParaRPr lang="en-US" dirty="0"/>
          </a:p>
        </p:txBody>
      </p:sp>
      <p:grpSp>
        <p:nvGrpSpPr>
          <p:cNvPr id="20484" name="Group 3"/>
          <p:cNvGrpSpPr>
            <a:grpSpLocks/>
          </p:cNvGrpSpPr>
          <p:nvPr/>
        </p:nvGrpSpPr>
        <p:grpSpPr bwMode="auto">
          <a:xfrm>
            <a:off x="7669294" y="1135291"/>
            <a:ext cx="706438" cy="869951"/>
            <a:chOff x="4579" y="768"/>
            <a:chExt cx="445" cy="548"/>
          </a:xfrm>
        </p:grpSpPr>
        <p:sp>
          <p:nvSpPr>
            <p:cNvPr id="20574" name="Freeform 4"/>
            <p:cNvSpPr>
              <a:spLocks/>
            </p:cNvSpPr>
            <p:nvPr/>
          </p:nvSpPr>
          <p:spPr bwMode="auto">
            <a:xfrm>
              <a:off x="4593" y="1149"/>
              <a:ext cx="238" cy="136"/>
            </a:xfrm>
            <a:custGeom>
              <a:avLst/>
              <a:gdLst>
                <a:gd name="T0" fmla="*/ 6 w 238"/>
                <a:gd name="T1" fmla="*/ 16 h 136"/>
                <a:gd name="T2" fmla="*/ 143 w 238"/>
                <a:gd name="T3" fmla="*/ 16 h 136"/>
                <a:gd name="T4" fmla="*/ 177 w 238"/>
                <a:gd name="T5" fmla="*/ 0 h 136"/>
                <a:gd name="T6" fmla="*/ 193 w 238"/>
                <a:gd name="T7" fmla="*/ 36 h 136"/>
                <a:gd name="T8" fmla="*/ 171 w 238"/>
                <a:gd name="T9" fmla="*/ 58 h 136"/>
                <a:gd name="T10" fmla="*/ 203 w 238"/>
                <a:gd name="T11" fmla="*/ 116 h 136"/>
                <a:gd name="T12" fmla="*/ 238 w 238"/>
                <a:gd name="T13" fmla="*/ 116 h 136"/>
                <a:gd name="T14" fmla="*/ 187 w 238"/>
                <a:gd name="T15" fmla="*/ 136 h 136"/>
                <a:gd name="T16" fmla="*/ 141 w 238"/>
                <a:gd name="T17" fmla="*/ 90 h 136"/>
                <a:gd name="T18" fmla="*/ 0 w 238"/>
                <a:gd name="T19" fmla="*/ 90 h 136"/>
                <a:gd name="T20" fmla="*/ 6 w 238"/>
                <a:gd name="T21" fmla="*/ 1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36"/>
                <a:gd name="T35" fmla="*/ 238 w 238"/>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33CC33"/>
            </a:solidFill>
            <a:ln w="12700">
              <a:solidFill>
                <a:srgbClr val="000000"/>
              </a:solidFill>
              <a:prstDash val="solid"/>
              <a:round/>
              <a:headEnd/>
              <a:tailEnd/>
            </a:ln>
          </p:spPr>
          <p:txBody>
            <a:bodyPr/>
            <a:lstStyle/>
            <a:p>
              <a:endParaRPr lang="en-US" dirty="0"/>
            </a:p>
          </p:txBody>
        </p:sp>
        <p:grpSp>
          <p:nvGrpSpPr>
            <p:cNvPr id="20575" name="Group 5"/>
            <p:cNvGrpSpPr>
              <a:grpSpLocks/>
            </p:cNvGrpSpPr>
            <p:nvPr/>
          </p:nvGrpSpPr>
          <p:grpSpPr bwMode="auto">
            <a:xfrm>
              <a:off x="4579" y="768"/>
              <a:ext cx="445" cy="548"/>
              <a:chOff x="4579" y="768"/>
              <a:chExt cx="445" cy="548"/>
            </a:xfrm>
          </p:grpSpPr>
          <p:sp>
            <p:nvSpPr>
              <p:cNvPr id="20576" name="Freeform 6"/>
              <p:cNvSpPr>
                <a:spLocks/>
              </p:cNvSpPr>
              <p:nvPr/>
            </p:nvSpPr>
            <p:spPr bwMode="auto">
              <a:xfrm>
                <a:off x="4579" y="976"/>
                <a:ext cx="155" cy="189"/>
              </a:xfrm>
              <a:custGeom>
                <a:avLst/>
                <a:gdLst>
                  <a:gd name="T0" fmla="*/ 10 w 155"/>
                  <a:gd name="T1" fmla="*/ 0 h 189"/>
                  <a:gd name="T2" fmla="*/ 155 w 155"/>
                  <a:gd name="T3" fmla="*/ 0 h 189"/>
                  <a:gd name="T4" fmla="*/ 149 w 155"/>
                  <a:gd name="T5" fmla="*/ 46 h 189"/>
                  <a:gd name="T6" fmla="*/ 123 w 155"/>
                  <a:gd name="T7" fmla="*/ 56 h 189"/>
                  <a:gd name="T8" fmla="*/ 83 w 155"/>
                  <a:gd name="T9" fmla="*/ 189 h 189"/>
                  <a:gd name="T10" fmla="*/ 18 w 155"/>
                  <a:gd name="T11" fmla="*/ 189 h 189"/>
                  <a:gd name="T12" fmla="*/ 18 w 155"/>
                  <a:gd name="T13" fmla="*/ 130 h 189"/>
                  <a:gd name="T14" fmla="*/ 0 w 155"/>
                  <a:gd name="T15" fmla="*/ 116 h 189"/>
                  <a:gd name="T16" fmla="*/ 10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33CC33"/>
              </a:solidFill>
              <a:ln w="12700">
                <a:solidFill>
                  <a:srgbClr val="000000"/>
                </a:solidFill>
                <a:prstDash val="solid"/>
                <a:round/>
                <a:headEnd/>
                <a:tailEnd/>
              </a:ln>
            </p:spPr>
            <p:txBody>
              <a:bodyPr/>
              <a:lstStyle/>
              <a:p>
                <a:endParaRPr lang="en-US" dirty="0"/>
              </a:p>
            </p:txBody>
          </p:sp>
          <p:grpSp>
            <p:nvGrpSpPr>
              <p:cNvPr id="20577" name="Group 7"/>
              <p:cNvGrpSpPr>
                <a:grpSpLocks/>
              </p:cNvGrpSpPr>
              <p:nvPr/>
            </p:nvGrpSpPr>
            <p:grpSpPr bwMode="auto">
              <a:xfrm>
                <a:off x="4662" y="768"/>
                <a:ext cx="362" cy="531"/>
                <a:chOff x="4662" y="768"/>
                <a:chExt cx="362" cy="531"/>
              </a:xfrm>
            </p:grpSpPr>
            <p:sp>
              <p:nvSpPr>
                <p:cNvPr id="20579" name="Freeform 8"/>
                <p:cNvSpPr>
                  <a:spLocks/>
                </p:cNvSpPr>
                <p:nvPr/>
              </p:nvSpPr>
              <p:spPr bwMode="auto">
                <a:xfrm>
                  <a:off x="4662" y="909"/>
                  <a:ext cx="116" cy="256"/>
                </a:xfrm>
                <a:custGeom>
                  <a:avLst/>
                  <a:gdLst>
                    <a:gd name="T0" fmla="*/ 72 w 116"/>
                    <a:gd name="T1" fmla="*/ 67 h 256"/>
                    <a:gd name="T2" fmla="*/ 116 w 116"/>
                    <a:gd name="T3" fmla="*/ 0 h 256"/>
                    <a:gd name="T4" fmla="*/ 116 w 116"/>
                    <a:gd name="T5" fmla="*/ 234 h 256"/>
                    <a:gd name="T6" fmla="*/ 74 w 116"/>
                    <a:gd name="T7" fmla="*/ 256 h 256"/>
                    <a:gd name="T8" fmla="*/ 0 w 116"/>
                    <a:gd name="T9" fmla="*/ 254 h 256"/>
                    <a:gd name="T10" fmla="*/ 40 w 116"/>
                    <a:gd name="T11" fmla="*/ 125 h 256"/>
                    <a:gd name="T12" fmla="*/ 68 w 116"/>
                    <a:gd name="T13" fmla="*/ 113 h 256"/>
                    <a:gd name="T14" fmla="*/ 72 w 116"/>
                    <a:gd name="T15" fmla="*/ 67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33CC33"/>
                </a:solidFill>
                <a:ln w="12700">
                  <a:solidFill>
                    <a:srgbClr val="000000"/>
                  </a:solidFill>
                  <a:prstDash val="solid"/>
                  <a:round/>
                  <a:headEnd/>
                  <a:tailEnd/>
                </a:ln>
              </p:spPr>
              <p:txBody>
                <a:bodyPr/>
                <a:lstStyle/>
                <a:p>
                  <a:endParaRPr lang="en-US" dirty="0"/>
                </a:p>
              </p:txBody>
            </p:sp>
            <p:sp>
              <p:nvSpPr>
                <p:cNvPr id="20580" name="Freeform 9"/>
                <p:cNvSpPr>
                  <a:spLocks/>
                </p:cNvSpPr>
                <p:nvPr/>
              </p:nvSpPr>
              <p:spPr bwMode="auto">
                <a:xfrm>
                  <a:off x="4778" y="768"/>
                  <a:ext cx="246" cy="373"/>
                </a:xfrm>
                <a:custGeom>
                  <a:avLst/>
                  <a:gdLst>
                    <a:gd name="T0" fmla="*/ 0 w 246"/>
                    <a:gd name="T1" fmla="*/ 145 h 373"/>
                    <a:gd name="T2" fmla="*/ 0 w 246"/>
                    <a:gd name="T3" fmla="*/ 373 h 373"/>
                    <a:gd name="T4" fmla="*/ 59 w 246"/>
                    <a:gd name="T5" fmla="*/ 340 h 373"/>
                    <a:gd name="T6" fmla="*/ 63 w 246"/>
                    <a:gd name="T7" fmla="*/ 310 h 373"/>
                    <a:gd name="T8" fmla="*/ 246 w 246"/>
                    <a:gd name="T9" fmla="*/ 177 h 373"/>
                    <a:gd name="T10" fmla="*/ 236 w 246"/>
                    <a:gd name="T11" fmla="*/ 127 h 373"/>
                    <a:gd name="T12" fmla="*/ 204 w 246"/>
                    <a:gd name="T13" fmla="*/ 113 h 373"/>
                    <a:gd name="T14" fmla="*/ 182 w 246"/>
                    <a:gd name="T15" fmla="*/ 6 h 373"/>
                    <a:gd name="T16" fmla="*/ 133 w 246"/>
                    <a:gd name="T17" fmla="*/ 20 h 373"/>
                    <a:gd name="T18" fmla="*/ 107 w 246"/>
                    <a:gd name="T19" fmla="*/ 0 h 373"/>
                    <a:gd name="T20" fmla="*/ 59 w 246"/>
                    <a:gd name="T21" fmla="*/ 38 h 373"/>
                    <a:gd name="T22" fmla="*/ 0 w 246"/>
                    <a:gd name="T23" fmla="*/ 145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33CC33"/>
                </a:solidFill>
                <a:ln w="12700">
                  <a:solidFill>
                    <a:srgbClr val="000000"/>
                  </a:solidFill>
                  <a:prstDash val="solid"/>
                  <a:round/>
                  <a:headEnd/>
                  <a:tailEnd/>
                </a:ln>
              </p:spPr>
              <p:txBody>
                <a:bodyPr/>
                <a:lstStyle/>
                <a:p>
                  <a:endParaRPr lang="en-US" dirty="0"/>
                </a:p>
              </p:txBody>
            </p:sp>
            <p:sp>
              <p:nvSpPr>
                <p:cNvPr id="20581" name="Freeform 10"/>
                <p:cNvSpPr>
                  <a:spLocks/>
                </p:cNvSpPr>
                <p:nvPr/>
              </p:nvSpPr>
              <p:spPr bwMode="auto">
                <a:xfrm>
                  <a:off x="4702" y="1239"/>
                  <a:ext cx="48" cy="60"/>
                </a:xfrm>
                <a:custGeom>
                  <a:avLst/>
                  <a:gdLst>
                    <a:gd name="T0" fmla="*/ 0 w 48"/>
                    <a:gd name="T1" fmla="*/ 0 h 60"/>
                    <a:gd name="T2" fmla="*/ 32 w 48"/>
                    <a:gd name="T3" fmla="*/ 0 h 60"/>
                    <a:gd name="T4" fmla="*/ 48 w 48"/>
                    <a:gd name="T5" fmla="*/ 17 h 60"/>
                    <a:gd name="T6" fmla="*/ 30 w 48"/>
                    <a:gd name="T7" fmla="*/ 56 h 60"/>
                    <a:gd name="T8" fmla="*/ 0 w 48"/>
                    <a:gd name="T9" fmla="*/ 60 h 60"/>
                    <a:gd name="T10" fmla="*/ 0 w 48"/>
                    <a:gd name="T11" fmla="*/ 0 h 60"/>
                    <a:gd name="T12" fmla="*/ 0 60000 65536"/>
                    <a:gd name="T13" fmla="*/ 0 60000 65536"/>
                    <a:gd name="T14" fmla="*/ 0 60000 65536"/>
                    <a:gd name="T15" fmla="*/ 0 60000 65536"/>
                    <a:gd name="T16" fmla="*/ 0 60000 65536"/>
                    <a:gd name="T17" fmla="*/ 0 60000 65536"/>
                    <a:gd name="T18" fmla="*/ 0 w 48"/>
                    <a:gd name="T19" fmla="*/ 0 h 60"/>
                    <a:gd name="T20" fmla="*/ 48 w 4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8" h="60">
                      <a:moveTo>
                        <a:pt x="0" y="0"/>
                      </a:moveTo>
                      <a:lnTo>
                        <a:pt x="32" y="0"/>
                      </a:lnTo>
                      <a:lnTo>
                        <a:pt x="48" y="17"/>
                      </a:lnTo>
                      <a:lnTo>
                        <a:pt x="30" y="56"/>
                      </a:lnTo>
                      <a:lnTo>
                        <a:pt x="0" y="60"/>
                      </a:lnTo>
                      <a:lnTo>
                        <a:pt x="0" y="0"/>
                      </a:lnTo>
                      <a:close/>
                    </a:path>
                  </a:pathLst>
                </a:custGeom>
                <a:solidFill>
                  <a:srgbClr val="33CC33"/>
                </a:solidFill>
                <a:ln w="12700">
                  <a:solidFill>
                    <a:srgbClr val="000000"/>
                  </a:solidFill>
                  <a:prstDash val="solid"/>
                  <a:round/>
                  <a:headEnd/>
                  <a:tailEnd/>
                </a:ln>
              </p:spPr>
              <p:txBody>
                <a:bodyPr/>
                <a:lstStyle/>
                <a:p>
                  <a:endParaRPr lang="en-US" dirty="0"/>
                </a:p>
              </p:txBody>
            </p:sp>
          </p:grpSp>
          <p:sp>
            <p:nvSpPr>
              <p:cNvPr id="20578" name="Freeform 11"/>
              <p:cNvSpPr>
                <a:spLocks/>
              </p:cNvSpPr>
              <p:nvPr/>
            </p:nvSpPr>
            <p:spPr bwMode="auto">
              <a:xfrm>
                <a:off x="4587" y="1238"/>
                <a:ext cx="115" cy="78"/>
              </a:xfrm>
              <a:custGeom>
                <a:avLst/>
                <a:gdLst>
                  <a:gd name="T0" fmla="*/ 6 w 115"/>
                  <a:gd name="T1" fmla="*/ 0 h 78"/>
                  <a:gd name="T2" fmla="*/ 115 w 115"/>
                  <a:gd name="T3" fmla="*/ 0 h 78"/>
                  <a:gd name="T4" fmla="*/ 115 w 115"/>
                  <a:gd name="T5" fmla="*/ 62 h 78"/>
                  <a:gd name="T6" fmla="*/ 0 w 115"/>
                  <a:gd name="T7" fmla="*/ 78 h 78"/>
                  <a:gd name="T8" fmla="*/ 6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33CC33"/>
              </a:solidFill>
              <a:ln w="12700">
                <a:solidFill>
                  <a:srgbClr val="000000"/>
                </a:solidFill>
                <a:prstDash val="solid"/>
                <a:round/>
                <a:headEnd/>
                <a:tailEnd/>
              </a:ln>
            </p:spPr>
            <p:txBody>
              <a:bodyPr/>
              <a:lstStyle/>
              <a:p>
                <a:endParaRPr lang="en-US" dirty="0"/>
              </a:p>
            </p:txBody>
          </p:sp>
        </p:grpSp>
      </p:grpSp>
      <p:grpSp>
        <p:nvGrpSpPr>
          <p:cNvPr id="20485" name="Group 12"/>
          <p:cNvGrpSpPr>
            <a:grpSpLocks/>
          </p:cNvGrpSpPr>
          <p:nvPr/>
        </p:nvGrpSpPr>
        <p:grpSpPr bwMode="auto">
          <a:xfrm>
            <a:off x="341323" y="1359130"/>
            <a:ext cx="3476625" cy="2460625"/>
            <a:chOff x="144" y="864"/>
            <a:chExt cx="2256" cy="1550"/>
          </a:xfrm>
        </p:grpSpPr>
        <p:grpSp>
          <p:nvGrpSpPr>
            <p:cNvPr id="20550" name="Group 13"/>
            <p:cNvGrpSpPr>
              <a:grpSpLocks/>
            </p:cNvGrpSpPr>
            <p:nvPr/>
          </p:nvGrpSpPr>
          <p:grpSpPr bwMode="auto">
            <a:xfrm>
              <a:off x="144" y="864"/>
              <a:ext cx="2213" cy="1550"/>
              <a:chOff x="144" y="864"/>
              <a:chExt cx="2213" cy="1550"/>
            </a:xfrm>
          </p:grpSpPr>
          <p:grpSp>
            <p:nvGrpSpPr>
              <p:cNvPr id="20552" name="Group 14"/>
              <p:cNvGrpSpPr>
                <a:grpSpLocks/>
              </p:cNvGrpSpPr>
              <p:nvPr/>
            </p:nvGrpSpPr>
            <p:grpSpPr bwMode="auto">
              <a:xfrm>
                <a:off x="144" y="864"/>
                <a:ext cx="858" cy="658"/>
                <a:chOff x="144" y="387"/>
                <a:chExt cx="858" cy="658"/>
              </a:xfrm>
            </p:grpSpPr>
            <p:sp>
              <p:nvSpPr>
                <p:cNvPr id="146447" name="Freeform 15"/>
                <p:cNvSpPr>
                  <a:spLocks/>
                </p:cNvSpPr>
                <p:nvPr/>
              </p:nvSpPr>
              <p:spPr bwMode="auto">
                <a:xfrm>
                  <a:off x="352" y="953"/>
                  <a:ext cx="38" cy="19"/>
                </a:xfrm>
                <a:custGeom>
                  <a:avLst/>
                  <a:gdLst/>
                  <a:ahLst/>
                  <a:cxnLst>
                    <a:cxn ang="0">
                      <a:pos x="68" y="0"/>
                    </a:cxn>
                    <a:cxn ang="0">
                      <a:pos x="150" y="74"/>
                    </a:cxn>
                    <a:cxn ang="0">
                      <a:pos x="0" y="74"/>
                    </a:cxn>
                    <a:cxn ang="0">
                      <a:pos x="68" y="0"/>
                    </a:cxn>
                    <a:cxn ang="0">
                      <a:pos x="68" y="0"/>
                    </a:cxn>
                  </a:cxnLst>
                  <a:rect l="0" t="0" r="r" b="b"/>
                  <a:pathLst>
                    <a:path w="150" h="74">
                      <a:moveTo>
                        <a:pt x="68" y="0"/>
                      </a:moveTo>
                      <a:lnTo>
                        <a:pt x="150" y="74"/>
                      </a:lnTo>
                      <a:lnTo>
                        <a:pt x="0" y="74"/>
                      </a:lnTo>
                      <a:lnTo>
                        <a:pt x="68" y="0"/>
                      </a:lnTo>
                      <a:lnTo>
                        <a:pt x="68"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48" name="Freeform 16"/>
                <p:cNvSpPr>
                  <a:spLocks/>
                </p:cNvSpPr>
                <p:nvPr/>
              </p:nvSpPr>
              <p:spPr bwMode="auto">
                <a:xfrm>
                  <a:off x="294" y="966"/>
                  <a:ext cx="42" cy="38"/>
                </a:xfrm>
                <a:custGeom>
                  <a:avLst/>
                  <a:gdLst/>
                  <a:ahLst/>
                  <a:cxnLst>
                    <a:cxn ang="0">
                      <a:pos x="167" y="22"/>
                    </a:cxn>
                    <a:cxn ang="0">
                      <a:pos x="0" y="152"/>
                    </a:cxn>
                    <a:cxn ang="0">
                      <a:pos x="77" y="0"/>
                    </a:cxn>
                    <a:cxn ang="0">
                      <a:pos x="167" y="22"/>
                    </a:cxn>
                    <a:cxn ang="0">
                      <a:pos x="167" y="22"/>
                    </a:cxn>
                  </a:cxnLst>
                  <a:rect l="0" t="0" r="r" b="b"/>
                  <a:pathLst>
                    <a:path w="167" h="152">
                      <a:moveTo>
                        <a:pt x="167" y="22"/>
                      </a:moveTo>
                      <a:lnTo>
                        <a:pt x="0" y="152"/>
                      </a:lnTo>
                      <a:lnTo>
                        <a:pt x="77" y="0"/>
                      </a:lnTo>
                      <a:lnTo>
                        <a:pt x="167" y="22"/>
                      </a:lnTo>
                      <a:lnTo>
                        <a:pt x="167" y="22"/>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49" name="Freeform 17"/>
                <p:cNvSpPr>
                  <a:spLocks/>
                </p:cNvSpPr>
                <p:nvPr/>
              </p:nvSpPr>
              <p:spPr bwMode="auto">
                <a:xfrm>
                  <a:off x="259" y="985"/>
                  <a:ext cx="29" cy="19"/>
                </a:xfrm>
                <a:custGeom>
                  <a:avLst/>
                  <a:gdLst/>
                  <a:ahLst/>
                  <a:cxnLst>
                    <a:cxn ang="0">
                      <a:pos x="116" y="12"/>
                    </a:cxn>
                    <a:cxn ang="0">
                      <a:pos x="34" y="63"/>
                    </a:cxn>
                    <a:cxn ang="0">
                      <a:pos x="0" y="76"/>
                    </a:cxn>
                    <a:cxn ang="0">
                      <a:pos x="64" y="0"/>
                    </a:cxn>
                    <a:cxn ang="0">
                      <a:pos x="116" y="12"/>
                    </a:cxn>
                    <a:cxn ang="0">
                      <a:pos x="116" y="12"/>
                    </a:cxn>
                  </a:cxnLst>
                  <a:rect l="0" t="0" r="r" b="b"/>
                  <a:pathLst>
                    <a:path w="116" h="76">
                      <a:moveTo>
                        <a:pt x="116" y="12"/>
                      </a:moveTo>
                      <a:lnTo>
                        <a:pt x="34" y="63"/>
                      </a:lnTo>
                      <a:lnTo>
                        <a:pt x="0" y="76"/>
                      </a:lnTo>
                      <a:lnTo>
                        <a:pt x="64" y="0"/>
                      </a:lnTo>
                      <a:lnTo>
                        <a:pt x="116" y="12"/>
                      </a:lnTo>
                      <a:lnTo>
                        <a:pt x="116" y="12"/>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0" name="Freeform 18"/>
                <p:cNvSpPr>
                  <a:spLocks/>
                </p:cNvSpPr>
                <p:nvPr/>
              </p:nvSpPr>
              <p:spPr bwMode="auto">
                <a:xfrm>
                  <a:off x="228" y="988"/>
                  <a:ext cx="17" cy="16"/>
                </a:xfrm>
                <a:custGeom>
                  <a:avLst/>
                  <a:gdLst/>
                  <a:ahLst/>
                  <a:cxnLst>
                    <a:cxn ang="0">
                      <a:pos x="0" y="0"/>
                    </a:cxn>
                    <a:cxn ang="0">
                      <a:pos x="17" y="64"/>
                    </a:cxn>
                    <a:cxn ang="0">
                      <a:pos x="67" y="13"/>
                    </a:cxn>
                    <a:cxn ang="0">
                      <a:pos x="0" y="0"/>
                    </a:cxn>
                    <a:cxn ang="0">
                      <a:pos x="0" y="0"/>
                    </a:cxn>
                  </a:cxnLst>
                  <a:rect l="0" t="0" r="r" b="b"/>
                  <a:pathLst>
                    <a:path w="67" h="64">
                      <a:moveTo>
                        <a:pt x="0" y="0"/>
                      </a:moveTo>
                      <a:lnTo>
                        <a:pt x="17" y="64"/>
                      </a:lnTo>
                      <a:lnTo>
                        <a:pt x="67" y="13"/>
                      </a:lnTo>
                      <a:lnTo>
                        <a:pt x="0" y="0"/>
                      </a:lnTo>
                      <a:lnTo>
                        <a:pt x="0"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1" name="Freeform 19"/>
                <p:cNvSpPr>
                  <a:spLocks/>
                </p:cNvSpPr>
                <p:nvPr/>
              </p:nvSpPr>
              <p:spPr bwMode="auto">
                <a:xfrm>
                  <a:off x="197" y="985"/>
                  <a:ext cx="19" cy="13"/>
                </a:xfrm>
                <a:custGeom>
                  <a:avLst/>
                  <a:gdLst/>
                  <a:ahLst/>
                  <a:cxnLst>
                    <a:cxn ang="0">
                      <a:pos x="0" y="0"/>
                    </a:cxn>
                    <a:cxn ang="0">
                      <a:pos x="18" y="38"/>
                    </a:cxn>
                    <a:cxn ang="0">
                      <a:pos x="76" y="51"/>
                    </a:cxn>
                    <a:cxn ang="0">
                      <a:pos x="57" y="12"/>
                    </a:cxn>
                    <a:cxn ang="0">
                      <a:pos x="0" y="0"/>
                    </a:cxn>
                    <a:cxn ang="0">
                      <a:pos x="0" y="0"/>
                    </a:cxn>
                  </a:cxnLst>
                  <a:rect l="0" t="0" r="r" b="b"/>
                  <a:pathLst>
                    <a:path w="76" h="51">
                      <a:moveTo>
                        <a:pt x="0" y="0"/>
                      </a:moveTo>
                      <a:lnTo>
                        <a:pt x="18" y="38"/>
                      </a:lnTo>
                      <a:lnTo>
                        <a:pt x="76" y="51"/>
                      </a:lnTo>
                      <a:lnTo>
                        <a:pt x="57" y="12"/>
                      </a:lnTo>
                      <a:lnTo>
                        <a:pt x="0" y="0"/>
                      </a:lnTo>
                      <a:lnTo>
                        <a:pt x="0"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2" name="Freeform 20"/>
                <p:cNvSpPr>
                  <a:spLocks/>
                </p:cNvSpPr>
                <p:nvPr/>
              </p:nvSpPr>
              <p:spPr bwMode="auto">
                <a:xfrm>
                  <a:off x="150" y="957"/>
                  <a:ext cx="32" cy="21"/>
                </a:xfrm>
                <a:custGeom>
                  <a:avLst/>
                  <a:gdLst/>
                  <a:ahLst/>
                  <a:cxnLst>
                    <a:cxn ang="0">
                      <a:pos x="131" y="0"/>
                    </a:cxn>
                    <a:cxn ang="0">
                      <a:pos x="116" y="86"/>
                    </a:cxn>
                    <a:cxn ang="0">
                      <a:pos x="0" y="0"/>
                    </a:cxn>
                    <a:cxn ang="0">
                      <a:pos x="131" y="0"/>
                    </a:cxn>
                    <a:cxn ang="0">
                      <a:pos x="131" y="0"/>
                    </a:cxn>
                  </a:cxnLst>
                  <a:rect l="0" t="0" r="r" b="b"/>
                  <a:pathLst>
                    <a:path w="131" h="86">
                      <a:moveTo>
                        <a:pt x="131" y="0"/>
                      </a:moveTo>
                      <a:lnTo>
                        <a:pt x="116" y="86"/>
                      </a:lnTo>
                      <a:lnTo>
                        <a:pt x="0" y="0"/>
                      </a:lnTo>
                      <a:lnTo>
                        <a:pt x="131" y="0"/>
                      </a:lnTo>
                      <a:lnTo>
                        <a:pt x="131"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3" name="Freeform 21"/>
                <p:cNvSpPr>
                  <a:spLocks/>
                </p:cNvSpPr>
                <p:nvPr/>
              </p:nvSpPr>
              <p:spPr bwMode="auto">
                <a:xfrm>
                  <a:off x="400" y="392"/>
                  <a:ext cx="602" cy="653"/>
                </a:xfrm>
                <a:custGeom>
                  <a:avLst/>
                  <a:gdLst/>
                  <a:ahLst/>
                  <a:cxnLst>
                    <a:cxn ang="0">
                      <a:pos x="1563" y="1695"/>
                    </a:cxn>
                    <a:cxn ang="0">
                      <a:pos x="1860" y="1935"/>
                    </a:cxn>
                    <a:cxn ang="0">
                      <a:pos x="1860" y="1847"/>
                    </a:cxn>
                    <a:cxn ang="0">
                      <a:pos x="2084" y="1901"/>
                    </a:cxn>
                    <a:cxn ang="0">
                      <a:pos x="2250" y="2164"/>
                    </a:cxn>
                    <a:cxn ang="0">
                      <a:pos x="2224" y="2281"/>
                    </a:cxn>
                    <a:cxn ang="0">
                      <a:pos x="2349" y="2371"/>
                    </a:cxn>
                    <a:cxn ang="0">
                      <a:pos x="2349" y="2600"/>
                    </a:cxn>
                    <a:cxn ang="0">
                      <a:pos x="2199" y="2611"/>
                    </a:cxn>
                    <a:cxn ang="0">
                      <a:pos x="1951" y="2267"/>
                    </a:cxn>
                    <a:cxn ang="0">
                      <a:pos x="1884" y="2154"/>
                    </a:cxn>
                    <a:cxn ang="0">
                      <a:pos x="1877" y="2013"/>
                    </a:cxn>
                    <a:cxn ang="0">
                      <a:pos x="1770" y="1948"/>
                    </a:cxn>
                    <a:cxn ang="0">
                      <a:pos x="1563" y="1785"/>
                    </a:cxn>
                    <a:cxn ang="0">
                      <a:pos x="1280" y="1629"/>
                    </a:cxn>
                    <a:cxn ang="0">
                      <a:pos x="1115" y="1657"/>
                    </a:cxn>
                    <a:cxn ang="0">
                      <a:pos x="1049" y="1847"/>
                    </a:cxn>
                    <a:cxn ang="0">
                      <a:pos x="1007" y="1847"/>
                    </a:cxn>
                    <a:cxn ang="0">
                      <a:pos x="934" y="1759"/>
                    </a:cxn>
                    <a:cxn ang="0">
                      <a:pos x="876" y="1708"/>
                    </a:cxn>
                    <a:cxn ang="0">
                      <a:pos x="1074" y="1720"/>
                    </a:cxn>
                    <a:cxn ang="0">
                      <a:pos x="1081" y="1518"/>
                    </a:cxn>
                    <a:cxn ang="0">
                      <a:pos x="926" y="1464"/>
                    </a:cxn>
                    <a:cxn ang="0">
                      <a:pos x="686" y="1810"/>
                    </a:cxn>
                    <a:cxn ang="0">
                      <a:pos x="850" y="1962"/>
                    </a:cxn>
                    <a:cxn ang="0">
                      <a:pos x="568" y="2013"/>
                    </a:cxn>
                    <a:cxn ang="0">
                      <a:pos x="595" y="2178"/>
                    </a:cxn>
                    <a:cxn ang="0">
                      <a:pos x="232" y="2231"/>
                    </a:cxn>
                    <a:cxn ang="0">
                      <a:pos x="0" y="2295"/>
                    </a:cxn>
                    <a:cxn ang="0">
                      <a:pos x="339" y="2129"/>
                    </a:cxn>
                    <a:cxn ang="0">
                      <a:pos x="438" y="2039"/>
                    </a:cxn>
                    <a:cxn ang="0">
                      <a:pos x="635" y="1833"/>
                    </a:cxn>
                    <a:cxn ang="0">
                      <a:pos x="429" y="1901"/>
                    </a:cxn>
                    <a:cxn ang="0">
                      <a:pos x="330" y="1885"/>
                    </a:cxn>
                    <a:cxn ang="0">
                      <a:pos x="205" y="1772"/>
                    </a:cxn>
                    <a:cxn ang="0">
                      <a:pos x="98" y="1657"/>
                    </a:cxn>
                    <a:cxn ang="0">
                      <a:pos x="113" y="1361"/>
                    </a:cxn>
                    <a:cxn ang="0">
                      <a:pos x="197" y="1043"/>
                    </a:cxn>
                    <a:cxn ang="0">
                      <a:pos x="455" y="1043"/>
                    </a:cxn>
                    <a:cxn ang="0">
                      <a:pos x="510" y="878"/>
                    </a:cxn>
                    <a:cxn ang="0">
                      <a:pos x="330" y="942"/>
                    </a:cxn>
                    <a:cxn ang="0">
                      <a:pos x="190" y="788"/>
                    </a:cxn>
                    <a:cxn ang="0">
                      <a:pos x="214" y="650"/>
                    </a:cxn>
                    <a:cxn ang="0">
                      <a:pos x="270" y="622"/>
                    </a:cxn>
                    <a:cxn ang="0">
                      <a:pos x="402" y="712"/>
                    </a:cxn>
                    <a:cxn ang="0">
                      <a:pos x="554" y="521"/>
                    </a:cxn>
                    <a:cxn ang="0">
                      <a:pos x="281" y="458"/>
                    </a:cxn>
                    <a:cxn ang="0">
                      <a:pos x="288" y="253"/>
                    </a:cxn>
                    <a:cxn ang="0">
                      <a:pos x="595" y="88"/>
                    </a:cxn>
                    <a:cxn ang="0">
                      <a:pos x="891" y="0"/>
                    </a:cxn>
                    <a:cxn ang="0">
                      <a:pos x="975" y="0"/>
                    </a:cxn>
                    <a:cxn ang="0">
                      <a:pos x="1074" y="163"/>
                    </a:cxn>
                    <a:cxn ang="0">
                      <a:pos x="1304" y="241"/>
                    </a:cxn>
                    <a:cxn ang="0">
                      <a:pos x="1529" y="343"/>
                    </a:cxn>
                    <a:cxn ang="0">
                      <a:pos x="1563" y="343"/>
                    </a:cxn>
                  </a:cxnLst>
                  <a:rect l="0" t="0" r="r" b="b"/>
                  <a:pathLst>
                    <a:path w="2408" h="2611">
                      <a:moveTo>
                        <a:pt x="1563" y="343"/>
                      </a:moveTo>
                      <a:lnTo>
                        <a:pt x="1563" y="1695"/>
                      </a:lnTo>
                      <a:lnTo>
                        <a:pt x="1636" y="1695"/>
                      </a:lnTo>
                      <a:lnTo>
                        <a:pt x="1860" y="1935"/>
                      </a:lnTo>
                      <a:lnTo>
                        <a:pt x="1927" y="1935"/>
                      </a:lnTo>
                      <a:lnTo>
                        <a:pt x="1860" y="1847"/>
                      </a:lnTo>
                      <a:lnTo>
                        <a:pt x="1911" y="1785"/>
                      </a:lnTo>
                      <a:lnTo>
                        <a:pt x="2084" y="1901"/>
                      </a:lnTo>
                      <a:lnTo>
                        <a:pt x="2018" y="2013"/>
                      </a:lnTo>
                      <a:lnTo>
                        <a:pt x="2250" y="2164"/>
                      </a:lnTo>
                      <a:lnTo>
                        <a:pt x="2191" y="2231"/>
                      </a:lnTo>
                      <a:lnTo>
                        <a:pt x="2224" y="2281"/>
                      </a:lnTo>
                      <a:lnTo>
                        <a:pt x="2349" y="2281"/>
                      </a:lnTo>
                      <a:lnTo>
                        <a:pt x="2349" y="2371"/>
                      </a:lnTo>
                      <a:lnTo>
                        <a:pt x="2408" y="2447"/>
                      </a:lnTo>
                      <a:lnTo>
                        <a:pt x="2349" y="2600"/>
                      </a:lnTo>
                      <a:lnTo>
                        <a:pt x="2199" y="2422"/>
                      </a:lnTo>
                      <a:lnTo>
                        <a:pt x="2199" y="2611"/>
                      </a:lnTo>
                      <a:lnTo>
                        <a:pt x="2075" y="2267"/>
                      </a:lnTo>
                      <a:lnTo>
                        <a:pt x="1951" y="2267"/>
                      </a:lnTo>
                      <a:lnTo>
                        <a:pt x="1951" y="2154"/>
                      </a:lnTo>
                      <a:lnTo>
                        <a:pt x="1884" y="2154"/>
                      </a:lnTo>
                      <a:lnTo>
                        <a:pt x="1919" y="2077"/>
                      </a:lnTo>
                      <a:lnTo>
                        <a:pt x="1877" y="2013"/>
                      </a:lnTo>
                      <a:lnTo>
                        <a:pt x="1770" y="2077"/>
                      </a:lnTo>
                      <a:lnTo>
                        <a:pt x="1770" y="1948"/>
                      </a:lnTo>
                      <a:lnTo>
                        <a:pt x="1718" y="1948"/>
                      </a:lnTo>
                      <a:lnTo>
                        <a:pt x="1563" y="1785"/>
                      </a:lnTo>
                      <a:lnTo>
                        <a:pt x="1304" y="1785"/>
                      </a:lnTo>
                      <a:lnTo>
                        <a:pt x="1280" y="1629"/>
                      </a:lnTo>
                      <a:lnTo>
                        <a:pt x="1179" y="1579"/>
                      </a:lnTo>
                      <a:lnTo>
                        <a:pt x="1115" y="1657"/>
                      </a:lnTo>
                      <a:lnTo>
                        <a:pt x="1158" y="1720"/>
                      </a:lnTo>
                      <a:lnTo>
                        <a:pt x="1049" y="1847"/>
                      </a:lnTo>
                      <a:lnTo>
                        <a:pt x="1007" y="1747"/>
                      </a:lnTo>
                      <a:lnTo>
                        <a:pt x="1007" y="1847"/>
                      </a:lnTo>
                      <a:lnTo>
                        <a:pt x="834" y="1885"/>
                      </a:lnTo>
                      <a:lnTo>
                        <a:pt x="934" y="1759"/>
                      </a:lnTo>
                      <a:lnTo>
                        <a:pt x="876" y="1772"/>
                      </a:lnTo>
                      <a:lnTo>
                        <a:pt x="876" y="1708"/>
                      </a:lnTo>
                      <a:lnTo>
                        <a:pt x="975" y="1644"/>
                      </a:lnTo>
                      <a:lnTo>
                        <a:pt x="1074" y="1720"/>
                      </a:lnTo>
                      <a:lnTo>
                        <a:pt x="1016" y="1603"/>
                      </a:lnTo>
                      <a:lnTo>
                        <a:pt x="1081" y="1518"/>
                      </a:lnTo>
                      <a:lnTo>
                        <a:pt x="926" y="1603"/>
                      </a:lnTo>
                      <a:lnTo>
                        <a:pt x="926" y="1464"/>
                      </a:lnTo>
                      <a:lnTo>
                        <a:pt x="810" y="1747"/>
                      </a:lnTo>
                      <a:lnTo>
                        <a:pt x="686" y="1810"/>
                      </a:lnTo>
                      <a:lnTo>
                        <a:pt x="686" y="1858"/>
                      </a:lnTo>
                      <a:lnTo>
                        <a:pt x="850" y="1962"/>
                      </a:lnTo>
                      <a:lnTo>
                        <a:pt x="635" y="2089"/>
                      </a:lnTo>
                      <a:lnTo>
                        <a:pt x="568" y="2013"/>
                      </a:lnTo>
                      <a:lnTo>
                        <a:pt x="455" y="2089"/>
                      </a:lnTo>
                      <a:lnTo>
                        <a:pt x="595" y="2178"/>
                      </a:lnTo>
                      <a:lnTo>
                        <a:pt x="248" y="2267"/>
                      </a:lnTo>
                      <a:lnTo>
                        <a:pt x="232" y="2231"/>
                      </a:lnTo>
                      <a:lnTo>
                        <a:pt x="81" y="2309"/>
                      </a:lnTo>
                      <a:lnTo>
                        <a:pt x="0" y="2295"/>
                      </a:lnTo>
                      <a:lnTo>
                        <a:pt x="57" y="2243"/>
                      </a:lnTo>
                      <a:lnTo>
                        <a:pt x="339" y="2129"/>
                      </a:lnTo>
                      <a:lnTo>
                        <a:pt x="339" y="2089"/>
                      </a:lnTo>
                      <a:lnTo>
                        <a:pt x="438" y="2039"/>
                      </a:lnTo>
                      <a:lnTo>
                        <a:pt x="462" y="1935"/>
                      </a:lnTo>
                      <a:lnTo>
                        <a:pt x="635" y="1833"/>
                      </a:lnTo>
                      <a:lnTo>
                        <a:pt x="478" y="1833"/>
                      </a:lnTo>
                      <a:lnTo>
                        <a:pt x="429" y="1901"/>
                      </a:lnTo>
                      <a:lnTo>
                        <a:pt x="386" y="1858"/>
                      </a:lnTo>
                      <a:lnTo>
                        <a:pt x="330" y="1885"/>
                      </a:lnTo>
                      <a:lnTo>
                        <a:pt x="297" y="1772"/>
                      </a:lnTo>
                      <a:lnTo>
                        <a:pt x="205" y="1772"/>
                      </a:lnTo>
                      <a:lnTo>
                        <a:pt x="248" y="1619"/>
                      </a:lnTo>
                      <a:lnTo>
                        <a:pt x="98" y="1657"/>
                      </a:lnTo>
                      <a:lnTo>
                        <a:pt x="15" y="1453"/>
                      </a:lnTo>
                      <a:lnTo>
                        <a:pt x="113" y="1361"/>
                      </a:lnTo>
                      <a:lnTo>
                        <a:pt x="57" y="1209"/>
                      </a:lnTo>
                      <a:lnTo>
                        <a:pt x="197" y="1043"/>
                      </a:lnTo>
                      <a:lnTo>
                        <a:pt x="270" y="1120"/>
                      </a:lnTo>
                      <a:lnTo>
                        <a:pt x="455" y="1043"/>
                      </a:lnTo>
                      <a:lnTo>
                        <a:pt x="413" y="942"/>
                      </a:lnTo>
                      <a:lnTo>
                        <a:pt x="510" y="878"/>
                      </a:lnTo>
                      <a:lnTo>
                        <a:pt x="455" y="815"/>
                      </a:lnTo>
                      <a:lnTo>
                        <a:pt x="330" y="942"/>
                      </a:lnTo>
                      <a:lnTo>
                        <a:pt x="205" y="878"/>
                      </a:lnTo>
                      <a:lnTo>
                        <a:pt x="190" y="788"/>
                      </a:lnTo>
                      <a:lnTo>
                        <a:pt x="39" y="777"/>
                      </a:lnTo>
                      <a:lnTo>
                        <a:pt x="214" y="650"/>
                      </a:lnTo>
                      <a:lnTo>
                        <a:pt x="270" y="687"/>
                      </a:lnTo>
                      <a:lnTo>
                        <a:pt x="270" y="622"/>
                      </a:lnTo>
                      <a:lnTo>
                        <a:pt x="386" y="587"/>
                      </a:lnTo>
                      <a:lnTo>
                        <a:pt x="402" y="712"/>
                      </a:lnTo>
                      <a:lnTo>
                        <a:pt x="485" y="712"/>
                      </a:lnTo>
                      <a:lnTo>
                        <a:pt x="554" y="521"/>
                      </a:lnTo>
                      <a:lnTo>
                        <a:pt x="413" y="536"/>
                      </a:lnTo>
                      <a:lnTo>
                        <a:pt x="281" y="458"/>
                      </a:lnTo>
                      <a:lnTo>
                        <a:pt x="322" y="368"/>
                      </a:lnTo>
                      <a:lnTo>
                        <a:pt x="288" y="253"/>
                      </a:lnTo>
                      <a:lnTo>
                        <a:pt x="595" y="178"/>
                      </a:lnTo>
                      <a:lnTo>
                        <a:pt x="595" y="88"/>
                      </a:lnTo>
                      <a:lnTo>
                        <a:pt x="768" y="0"/>
                      </a:lnTo>
                      <a:lnTo>
                        <a:pt x="891" y="0"/>
                      </a:lnTo>
                      <a:lnTo>
                        <a:pt x="975" y="88"/>
                      </a:lnTo>
                      <a:lnTo>
                        <a:pt x="975" y="0"/>
                      </a:lnTo>
                      <a:lnTo>
                        <a:pt x="1007" y="0"/>
                      </a:lnTo>
                      <a:lnTo>
                        <a:pt x="1074" y="163"/>
                      </a:lnTo>
                      <a:lnTo>
                        <a:pt x="1179" y="163"/>
                      </a:lnTo>
                      <a:lnTo>
                        <a:pt x="1304" y="241"/>
                      </a:lnTo>
                      <a:lnTo>
                        <a:pt x="1438" y="241"/>
                      </a:lnTo>
                      <a:lnTo>
                        <a:pt x="1529" y="343"/>
                      </a:lnTo>
                      <a:lnTo>
                        <a:pt x="1563" y="343"/>
                      </a:lnTo>
                      <a:lnTo>
                        <a:pt x="1563" y="343"/>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4" name="Freeform 22"/>
                <p:cNvSpPr>
                  <a:spLocks/>
                </p:cNvSpPr>
                <p:nvPr/>
              </p:nvSpPr>
              <p:spPr bwMode="auto">
                <a:xfrm>
                  <a:off x="347" y="948"/>
                  <a:ext cx="37" cy="18"/>
                </a:xfrm>
                <a:custGeom>
                  <a:avLst/>
                  <a:gdLst/>
                  <a:ahLst/>
                  <a:cxnLst>
                    <a:cxn ang="0">
                      <a:pos x="66" y="0"/>
                    </a:cxn>
                    <a:cxn ang="0">
                      <a:pos x="150" y="74"/>
                    </a:cxn>
                    <a:cxn ang="0">
                      <a:pos x="0" y="74"/>
                    </a:cxn>
                    <a:cxn ang="0">
                      <a:pos x="66" y="0"/>
                    </a:cxn>
                    <a:cxn ang="0">
                      <a:pos x="66" y="0"/>
                    </a:cxn>
                  </a:cxnLst>
                  <a:rect l="0" t="0" r="r" b="b"/>
                  <a:pathLst>
                    <a:path w="150" h="74">
                      <a:moveTo>
                        <a:pt x="66" y="0"/>
                      </a:moveTo>
                      <a:lnTo>
                        <a:pt x="150" y="74"/>
                      </a:lnTo>
                      <a:lnTo>
                        <a:pt x="0" y="74"/>
                      </a:lnTo>
                      <a:lnTo>
                        <a:pt x="66" y="0"/>
                      </a:lnTo>
                      <a:lnTo>
                        <a:pt x="66"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5" name="Freeform 23"/>
                <p:cNvSpPr>
                  <a:spLocks/>
                </p:cNvSpPr>
                <p:nvPr/>
              </p:nvSpPr>
              <p:spPr bwMode="auto">
                <a:xfrm>
                  <a:off x="288" y="961"/>
                  <a:ext cx="42" cy="38"/>
                </a:xfrm>
                <a:custGeom>
                  <a:avLst/>
                  <a:gdLst/>
                  <a:ahLst/>
                  <a:cxnLst>
                    <a:cxn ang="0">
                      <a:pos x="166" y="22"/>
                    </a:cxn>
                    <a:cxn ang="0">
                      <a:pos x="0" y="152"/>
                    </a:cxn>
                    <a:cxn ang="0">
                      <a:pos x="75" y="0"/>
                    </a:cxn>
                    <a:cxn ang="0">
                      <a:pos x="166" y="22"/>
                    </a:cxn>
                    <a:cxn ang="0">
                      <a:pos x="166" y="22"/>
                    </a:cxn>
                  </a:cxnLst>
                  <a:rect l="0" t="0" r="r" b="b"/>
                  <a:pathLst>
                    <a:path w="166" h="152">
                      <a:moveTo>
                        <a:pt x="166" y="22"/>
                      </a:moveTo>
                      <a:lnTo>
                        <a:pt x="0" y="152"/>
                      </a:lnTo>
                      <a:lnTo>
                        <a:pt x="75" y="0"/>
                      </a:lnTo>
                      <a:lnTo>
                        <a:pt x="166" y="22"/>
                      </a:lnTo>
                      <a:lnTo>
                        <a:pt x="166" y="22"/>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6" name="Freeform 24"/>
                <p:cNvSpPr>
                  <a:spLocks/>
                </p:cNvSpPr>
                <p:nvPr/>
              </p:nvSpPr>
              <p:spPr bwMode="auto">
                <a:xfrm>
                  <a:off x="254" y="980"/>
                  <a:ext cx="29" cy="19"/>
                </a:xfrm>
                <a:custGeom>
                  <a:avLst/>
                  <a:gdLst/>
                  <a:ahLst/>
                  <a:cxnLst>
                    <a:cxn ang="0">
                      <a:pos x="117" y="11"/>
                    </a:cxn>
                    <a:cxn ang="0">
                      <a:pos x="33" y="63"/>
                    </a:cxn>
                    <a:cxn ang="0">
                      <a:pos x="0" y="76"/>
                    </a:cxn>
                    <a:cxn ang="0">
                      <a:pos x="64" y="0"/>
                    </a:cxn>
                    <a:cxn ang="0">
                      <a:pos x="117" y="11"/>
                    </a:cxn>
                    <a:cxn ang="0">
                      <a:pos x="117" y="11"/>
                    </a:cxn>
                  </a:cxnLst>
                  <a:rect l="0" t="0" r="r" b="b"/>
                  <a:pathLst>
                    <a:path w="117" h="76">
                      <a:moveTo>
                        <a:pt x="117" y="11"/>
                      </a:moveTo>
                      <a:lnTo>
                        <a:pt x="33" y="63"/>
                      </a:lnTo>
                      <a:lnTo>
                        <a:pt x="0" y="76"/>
                      </a:lnTo>
                      <a:lnTo>
                        <a:pt x="64" y="0"/>
                      </a:lnTo>
                      <a:lnTo>
                        <a:pt x="117" y="11"/>
                      </a:lnTo>
                      <a:lnTo>
                        <a:pt x="117" y="11"/>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7" name="Freeform 25"/>
                <p:cNvSpPr>
                  <a:spLocks/>
                </p:cNvSpPr>
                <p:nvPr/>
              </p:nvSpPr>
              <p:spPr bwMode="auto">
                <a:xfrm>
                  <a:off x="222" y="983"/>
                  <a:ext cx="17" cy="16"/>
                </a:xfrm>
                <a:custGeom>
                  <a:avLst/>
                  <a:gdLst/>
                  <a:ahLst/>
                  <a:cxnLst>
                    <a:cxn ang="0">
                      <a:pos x="0" y="0"/>
                    </a:cxn>
                    <a:cxn ang="0">
                      <a:pos x="19" y="65"/>
                    </a:cxn>
                    <a:cxn ang="0">
                      <a:pos x="69" y="13"/>
                    </a:cxn>
                    <a:cxn ang="0">
                      <a:pos x="0" y="0"/>
                    </a:cxn>
                    <a:cxn ang="0">
                      <a:pos x="0" y="0"/>
                    </a:cxn>
                  </a:cxnLst>
                  <a:rect l="0" t="0" r="r" b="b"/>
                  <a:pathLst>
                    <a:path w="69" h="65">
                      <a:moveTo>
                        <a:pt x="0" y="0"/>
                      </a:moveTo>
                      <a:lnTo>
                        <a:pt x="19" y="65"/>
                      </a:lnTo>
                      <a:lnTo>
                        <a:pt x="69" y="13"/>
                      </a:lnTo>
                      <a:lnTo>
                        <a:pt x="0" y="0"/>
                      </a:lnTo>
                      <a:lnTo>
                        <a:pt x="0"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8" name="Freeform 26"/>
                <p:cNvSpPr>
                  <a:spLocks/>
                </p:cNvSpPr>
                <p:nvPr/>
              </p:nvSpPr>
              <p:spPr bwMode="auto">
                <a:xfrm>
                  <a:off x="192" y="980"/>
                  <a:ext cx="18" cy="12"/>
                </a:xfrm>
                <a:custGeom>
                  <a:avLst/>
                  <a:gdLst/>
                  <a:ahLst/>
                  <a:cxnLst>
                    <a:cxn ang="0">
                      <a:pos x="0" y="0"/>
                    </a:cxn>
                    <a:cxn ang="0">
                      <a:pos x="18" y="38"/>
                    </a:cxn>
                    <a:cxn ang="0">
                      <a:pos x="75" y="51"/>
                    </a:cxn>
                    <a:cxn ang="0">
                      <a:pos x="57" y="11"/>
                    </a:cxn>
                    <a:cxn ang="0">
                      <a:pos x="0" y="0"/>
                    </a:cxn>
                    <a:cxn ang="0">
                      <a:pos x="0" y="0"/>
                    </a:cxn>
                  </a:cxnLst>
                  <a:rect l="0" t="0" r="r" b="b"/>
                  <a:pathLst>
                    <a:path w="75" h="51">
                      <a:moveTo>
                        <a:pt x="0" y="0"/>
                      </a:moveTo>
                      <a:lnTo>
                        <a:pt x="18" y="38"/>
                      </a:lnTo>
                      <a:lnTo>
                        <a:pt x="75" y="51"/>
                      </a:lnTo>
                      <a:lnTo>
                        <a:pt x="57" y="11"/>
                      </a:lnTo>
                      <a:lnTo>
                        <a:pt x="0" y="0"/>
                      </a:lnTo>
                      <a:lnTo>
                        <a:pt x="0"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59" name="Freeform 27"/>
                <p:cNvSpPr>
                  <a:spLocks/>
                </p:cNvSpPr>
                <p:nvPr/>
              </p:nvSpPr>
              <p:spPr bwMode="auto">
                <a:xfrm>
                  <a:off x="144" y="951"/>
                  <a:ext cx="33" cy="22"/>
                </a:xfrm>
                <a:custGeom>
                  <a:avLst/>
                  <a:gdLst/>
                  <a:ahLst/>
                  <a:cxnLst>
                    <a:cxn ang="0">
                      <a:pos x="131" y="0"/>
                    </a:cxn>
                    <a:cxn ang="0">
                      <a:pos x="115" y="86"/>
                    </a:cxn>
                    <a:cxn ang="0">
                      <a:pos x="0" y="0"/>
                    </a:cxn>
                    <a:cxn ang="0">
                      <a:pos x="131" y="0"/>
                    </a:cxn>
                    <a:cxn ang="0">
                      <a:pos x="131" y="0"/>
                    </a:cxn>
                  </a:cxnLst>
                  <a:rect l="0" t="0" r="r" b="b"/>
                  <a:pathLst>
                    <a:path w="131" h="86">
                      <a:moveTo>
                        <a:pt x="131" y="0"/>
                      </a:moveTo>
                      <a:lnTo>
                        <a:pt x="115" y="86"/>
                      </a:lnTo>
                      <a:lnTo>
                        <a:pt x="0" y="0"/>
                      </a:lnTo>
                      <a:lnTo>
                        <a:pt x="131" y="0"/>
                      </a:lnTo>
                      <a:lnTo>
                        <a:pt x="131" y="0"/>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sp>
              <p:nvSpPr>
                <p:cNvPr id="146460" name="Freeform 28"/>
                <p:cNvSpPr>
                  <a:spLocks/>
                </p:cNvSpPr>
                <p:nvPr/>
              </p:nvSpPr>
              <p:spPr bwMode="auto">
                <a:xfrm>
                  <a:off x="395" y="387"/>
                  <a:ext cx="601" cy="652"/>
                </a:xfrm>
                <a:custGeom>
                  <a:avLst/>
                  <a:gdLst/>
                  <a:ahLst/>
                  <a:cxnLst>
                    <a:cxn ang="0">
                      <a:pos x="1563" y="1695"/>
                    </a:cxn>
                    <a:cxn ang="0">
                      <a:pos x="1860" y="1935"/>
                    </a:cxn>
                    <a:cxn ang="0">
                      <a:pos x="1860" y="1847"/>
                    </a:cxn>
                    <a:cxn ang="0">
                      <a:pos x="2084" y="1901"/>
                    </a:cxn>
                    <a:cxn ang="0">
                      <a:pos x="2249" y="2164"/>
                    </a:cxn>
                    <a:cxn ang="0">
                      <a:pos x="2223" y="2280"/>
                    </a:cxn>
                    <a:cxn ang="0">
                      <a:pos x="2347" y="2371"/>
                    </a:cxn>
                    <a:cxn ang="0">
                      <a:pos x="2347" y="2599"/>
                    </a:cxn>
                    <a:cxn ang="0">
                      <a:pos x="2198" y="2610"/>
                    </a:cxn>
                    <a:cxn ang="0">
                      <a:pos x="1950" y="2267"/>
                    </a:cxn>
                    <a:cxn ang="0">
                      <a:pos x="1884" y="2154"/>
                    </a:cxn>
                    <a:cxn ang="0">
                      <a:pos x="1876" y="2013"/>
                    </a:cxn>
                    <a:cxn ang="0">
                      <a:pos x="1769" y="1948"/>
                    </a:cxn>
                    <a:cxn ang="0">
                      <a:pos x="1563" y="1784"/>
                    </a:cxn>
                    <a:cxn ang="0">
                      <a:pos x="1280" y="1628"/>
                    </a:cxn>
                    <a:cxn ang="0">
                      <a:pos x="1115" y="1657"/>
                    </a:cxn>
                    <a:cxn ang="0">
                      <a:pos x="1048" y="1847"/>
                    </a:cxn>
                    <a:cxn ang="0">
                      <a:pos x="1007" y="1847"/>
                    </a:cxn>
                    <a:cxn ang="0">
                      <a:pos x="933" y="1758"/>
                    </a:cxn>
                    <a:cxn ang="0">
                      <a:pos x="875" y="1708"/>
                    </a:cxn>
                    <a:cxn ang="0">
                      <a:pos x="1074" y="1719"/>
                    </a:cxn>
                    <a:cxn ang="0">
                      <a:pos x="1080" y="1518"/>
                    </a:cxn>
                    <a:cxn ang="0">
                      <a:pos x="926" y="1463"/>
                    </a:cxn>
                    <a:cxn ang="0">
                      <a:pos x="686" y="1809"/>
                    </a:cxn>
                    <a:cxn ang="0">
                      <a:pos x="850" y="1962"/>
                    </a:cxn>
                    <a:cxn ang="0">
                      <a:pos x="567" y="2013"/>
                    </a:cxn>
                    <a:cxn ang="0">
                      <a:pos x="595" y="2177"/>
                    </a:cxn>
                    <a:cxn ang="0">
                      <a:pos x="231" y="2230"/>
                    </a:cxn>
                    <a:cxn ang="0">
                      <a:pos x="0" y="2295"/>
                    </a:cxn>
                    <a:cxn ang="0">
                      <a:pos x="337" y="2128"/>
                    </a:cxn>
                    <a:cxn ang="0">
                      <a:pos x="438" y="2037"/>
                    </a:cxn>
                    <a:cxn ang="0">
                      <a:pos x="634" y="1833"/>
                    </a:cxn>
                    <a:cxn ang="0">
                      <a:pos x="428" y="1901"/>
                    </a:cxn>
                    <a:cxn ang="0">
                      <a:pos x="330" y="1884"/>
                    </a:cxn>
                    <a:cxn ang="0">
                      <a:pos x="204" y="1772"/>
                    </a:cxn>
                    <a:cxn ang="0">
                      <a:pos x="98" y="1657"/>
                    </a:cxn>
                    <a:cxn ang="0">
                      <a:pos x="113" y="1361"/>
                    </a:cxn>
                    <a:cxn ang="0">
                      <a:pos x="196" y="1042"/>
                    </a:cxn>
                    <a:cxn ang="0">
                      <a:pos x="453" y="1042"/>
                    </a:cxn>
                    <a:cxn ang="0">
                      <a:pos x="510" y="878"/>
                    </a:cxn>
                    <a:cxn ang="0">
                      <a:pos x="330" y="942"/>
                    </a:cxn>
                    <a:cxn ang="0">
                      <a:pos x="189" y="788"/>
                    </a:cxn>
                    <a:cxn ang="0">
                      <a:pos x="213" y="648"/>
                    </a:cxn>
                    <a:cxn ang="0">
                      <a:pos x="270" y="622"/>
                    </a:cxn>
                    <a:cxn ang="0">
                      <a:pos x="401" y="712"/>
                    </a:cxn>
                    <a:cxn ang="0">
                      <a:pos x="553" y="521"/>
                    </a:cxn>
                    <a:cxn ang="0">
                      <a:pos x="279" y="457"/>
                    </a:cxn>
                    <a:cxn ang="0">
                      <a:pos x="286" y="253"/>
                    </a:cxn>
                    <a:cxn ang="0">
                      <a:pos x="595" y="88"/>
                    </a:cxn>
                    <a:cxn ang="0">
                      <a:pos x="891" y="0"/>
                    </a:cxn>
                    <a:cxn ang="0">
                      <a:pos x="973" y="0"/>
                    </a:cxn>
                    <a:cxn ang="0">
                      <a:pos x="1074" y="163"/>
                    </a:cxn>
                    <a:cxn ang="0">
                      <a:pos x="1304" y="241"/>
                    </a:cxn>
                    <a:cxn ang="0">
                      <a:pos x="1529" y="343"/>
                    </a:cxn>
                    <a:cxn ang="0">
                      <a:pos x="1563" y="343"/>
                    </a:cxn>
                  </a:cxnLst>
                  <a:rect l="0" t="0" r="r" b="b"/>
                  <a:pathLst>
                    <a:path w="2407" h="2610">
                      <a:moveTo>
                        <a:pt x="1563" y="343"/>
                      </a:moveTo>
                      <a:lnTo>
                        <a:pt x="1563" y="1695"/>
                      </a:lnTo>
                      <a:lnTo>
                        <a:pt x="1636" y="1695"/>
                      </a:lnTo>
                      <a:lnTo>
                        <a:pt x="1860" y="1935"/>
                      </a:lnTo>
                      <a:lnTo>
                        <a:pt x="1926" y="1935"/>
                      </a:lnTo>
                      <a:lnTo>
                        <a:pt x="1860" y="1847"/>
                      </a:lnTo>
                      <a:lnTo>
                        <a:pt x="1911" y="1784"/>
                      </a:lnTo>
                      <a:lnTo>
                        <a:pt x="2084" y="1901"/>
                      </a:lnTo>
                      <a:lnTo>
                        <a:pt x="2018" y="2013"/>
                      </a:lnTo>
                      <a:lnTo>
                        <a:pt x="2249" y="2164"/>
                      </a:lnTo>
                      <a:lnTo>
                        <a:pt x="2191" y="2230"/>
                      </a:lnTo>
                      <a:lnTo>
                        <a:pt x="2223" y="2280"/>
                      </a:lnTo>
                      <a:lnTo>
                        <a:pt x="2347" y="2280"/>
                      </a:lnTo>
                      <a:lnTo>
                        <a:pt x="2347" y="2371"/>
                      </a:lnTo>
                      <a:lnTo>
                        <a:pt x="2407" y="2447"/>
                      </a:lnTo>
                      <a:lnTo>
                        <a:pt x="2347" y="2599"/>
                      </a:lnTo>
                      <a:lnTo>
                        <a:pt x="2198" y="2422"/>
                      </a:lnTo>
                      <a:lnTo>
                        <a:pt x="2198" y="2610"/>
                      </a:lnTo>
                      <a:lnTo>
                        <a:pt x="2075" y="2267"/>
                      </a:lnTo>
                      <a:lnTo>
                        <a:pt x="1950" y="2267"/>
                      </a:lnTo>
                      <a:lnTo>
                        <a:pt x="1950" y="2154"/>
                      </a:lnTo>
                      <a:lnTo>
                        <a:pt x="1884" y="2154"/>
                      </a:lnTo>
                      <a:lnTo>
                        <a:pt x="1918" y="2077"/>
                      </a:lnTo>
                      <a:lnTo>
                        <a:pt x="1876" y="2013"/>
                      </a:lnTo>
                      <a:lnTo>
                        <a:pt x="1769" y="2077"/>
                      </a:lnTo>
                      <a:lnTo>
                        <a:pt x="1769" y="1948"/>
                      </a:lnTo>
                      <a:lnTo>
                        <a:pt x="1717" y="1948"/>
                      </a:lnTo>
                      <a:lnTo>
                        <a:pt x="1563" y="1784"/>
                      </a:lnTo>
                      <a:lnTo>
                        <a:pt x="1304" y="1784"/>
                      </a:lnTo>
                      <a:lnTo>
                        <a:pt x="1280" y="1628"/>
                      </a:lnTo>
                      <a:lnTo>
                        <a:pt x="1179" y="1579"/>
                      </a:lnTo>
                      <a:lnTo>
                        <a:pt x="1115" y="1657"/>
                      </a:lnTo>
                      <a:lnTo>
                        <a:pt x="1158" y="1719"/>
                      </a:lnTo>
                      <a:lnTo>
                        <a:pt x="1048" y="1847"/>
                      </a:lnTo>
                      <a:lnTo>
                        <a:pt x="1007" y="1746"/>
                      </a:lnTo>
                      <a:lnTo>
                        <a:pt x="1007" y="1847"/>
                      </a:lnTo>
                      <a:lnTo>
                        <a:pt x="833" y="1884"/>
                      </a:lnTo>
                      <a:lnTo>
                        <a:pt x="933" y="1758"/>
                      </a:lnTo>
                      <a:lnTo>
                        <a:pt x="875" y="1772"/>
                      </a:lnTo>
                      <a:lnTo>
                        <a:pt x="875" y="1708"/>
                      </a:lnTo>
                      <a:lnTo>
                        <a:pt x="973" y="1644"/>
                      </a:lnTo>
                      <a:lnTo>
                        <a:pt x="1074" y="1719"/>
                      </a:lnTo>
                      <a:lnTo>
                        <a:pt x="1016" y="1603"/>
                      </a:lnTo>
                      <a:lnTo>
                        <a:pt x="1080" y="1518"/>
                      </a:lnTo>
                      <a:lnTo>
                        <a:pt x="926" y="1603"/>
                      </a:lnTo>
                      <a:lnTo>
                        <a:pt x="926" y="1463"/>
                      </a:lnTo>
                      <a:lnTo>
                        <a:pt x="810" y="1746"/>
                      </a:lnTo>
                      <a:lnTo>
                        <a:pt x="686" y="1809"/>
                      </a:lnTo>
                      <a:lnTo>
                        <a:pt x="686" y="1858"/>
                      </a:lnTo>
                      <a:lnTo>
                        <a:pt x="850" y="1962"/>
                      </a:lnTo>
                      <a:lnTo>
                        <a:pt x="634" y="2089"/>
                      </a:lnTo>
                      <a:lnTo>
                        <a:pt x="567" y="2013"/>
                      </a:lnTo>
                      <a:lnTo>
                        <a:pt x="453" y="2089"/>
                      </a:lnTo>
                      <a:lnTo>
                        <a:pt x="595" y="2177"/>
                      </a:lnTo>
                      <a:lnTo>
                        <a:pt x="247" y="2267"/>
                      </a:lnTo>
                      <a:lnTo>
                        <a:pt x="231" y="2230"/>
                      </a:lnTo>
                      <a:lnTo>
                        <a:pt x="81" y="2308"/>
                      </a:lnTo>
                      <a:lnTo>
                        <a:pt x="0" y="2295"/>
                      </a:lnTo>
                      <a:lnTo>
                        <a:pt x="55" y="2243"/>
                      </a:lnTo>
                      <a:lnTo>
                        <a:pt x="337" y="2128"/>
                      </a:lnTo>
                      <a:lnTo>
                        <a:pt x="337" y="2089"/>
                      </a:lnTo>
                      <a:lnTo>
                        <a:pt x="438" y="2037"/>
                      </a:lnTo>
                      <a:lnTo>
                        <a:pt x="462" y="1935"/>
                      </a:lnTo>
                      <a:lnTo>
                        <a:pt x="634" y="1833"/>
                      </a:lnTo>
                      <a:lnTo>
                        <a:pt x="477" y="1833"/>
                      </a:lnTo>
                      <a:lnTo>
                        <a:pt x="428" y="1901"/>
                      </a:lnTo>
                      <a:lnTo>
                        <a:pt x="386" y="1858"/>
                      </a:lnTo>
                      <a:lnTo>
                        <a:pt x="330" y="1884"/>
                      </a:lnTo>
                      <a:lnTo>
                        <a:pt x="296" y="1772"/>
                      </a:lnTo>
                      <a:lnTo>
                        <a:pt x="204" y="1772"/>
                      </a:lnTo>
                      <a:lnTo>
                        <a:pt x="247" y="1617"/>
                      </a:lnTo>
                      <a:lnTo>
                        <a:pt x="98" y="1657"/>
                      </a:lnTo>
                      <a:lnTo>
                        <a:pt x="15" y="1451"/>
                      </a:lnTo>
                      <a:lnTo>
                        <a:pt x="113" y="1361"/>
                      </a:lnTo>
                      <a:lnTo>
                        <a:pt x="55" y="1208"/>
                      </a:lnTo>
                      <a:lnTo>
                        <a:pt x="196" y="1042"/>
                      </a:lnTo>
                      <a:lnTo>
                        <a:pt x="270" y="1118"/>
                      </a:lnTo>
                      <a:lnTo>
                        <a:pt x="453" y="1042"/>
                      </a:lnTo>
                      <a:lnTo>
                        <a:pt x="412" y="942"/>
                      </a:lnTo>
                      <a:lnTo>
                        <a:pt x="510" y="878"/>
                      </a:lnTo>
                      <a:lnTo>
                        <a:pt x="453" y="814"/>
                      </a:lnTo>
                      <a:lnTo>
                        <a:pt x="330" y="942"/>
                      </a:lnTo>
                      <a:lnTo>
                        <a:pt x="204" y="878"/>
                      </a:lnTo>
                      <a:lnTo>
                        <a:pt x="189" y="788"/>
                      </a:lnTo>
                      <a:lnTo>
                        <a:pt x="38" y="777"/>
                      </a:lnTo>
                      <a:lnTo>
                        <a:pt x="213" y="648"/>
                      </a:lnTo>
                      <a:lnTo>
                        <a:pt x="270" y="687"/>
                      </a:lnTo>
                      <a:lnTo>
                        <a:pt x="270" y="622"/>
                      </a:lnTo>
                      <a:lnTo>
                        <a:pt x="386" y="587"/>
                      </a:lnTo>
                      <a:lnTo>
                        <a:pt x="401" y="712"/>
                      </a:lnTo>
                      <a:lnTo>
                        <a:pt x="485" y="712"/>
                      </a:lnTo>
                      <a:lnTo>
                        <a:pt x="553" y="521"/>
                      </a:lnTo>
                      <a:lnTo>
                        <a:pt x="412" y="535"/>
                      </a:lnTo>
                      <a:lnTo>
                        <a:pt x="279" y="457"/>
                      </a:lnTo>
                      <a:lnTo>
                        <a:pt x="321" y="367"/>
                      </a:lnTo>
                      <a:lnTo>
                        <a:pt x="286" y="253"/>
                      </a:lnTo>
                      <a:lnTo>
                        <a:pt x="595" y="178"/>
                      </a:lnTo>
                      <a:lnTo>
                        <a:pt x="595" y="88"/>
                      </a:lnTo>
                      <a:lnTo>
                        <a:pt x="767" y="0"/>
                      </a:lnTo>
                      <a:lnTo>
                        <a:pt x="891" y="0"/>
                      </a:lnTo>
                      <a:lnTo>
                        <a:pt x="973" y="88"/>
                      </a:lnTo>
                      <a:lnTo>
                        <a:pt x="973" y="0"/>
                      </a:lnTo>
                      <a:lnTo>
                        <a:pt x="1007" y="0"/>
                      </a:lnTo>
                      <a:lnTo>
                        <a:pt x="1074" y="163"/>
                      </a:lnTo>
                      <a:lnTo>
                        <a:pt x="1179" y="163"/>
                      </a:lnTo>
                      <a:lnTo>
                        <a:pt x="1304" y="241"/>
                      </a:lnTo>
                      <a:lnTo>
                        <a:pt x="1436" y="241"/>
                      </a:lnTo>
                      <a:lnTo>
                        <a:pt x="1529" y="343"/>
                      </a:lnTo>
                      <a:lnTo>
                        <a:pt x="1563" y="343"/>
                      </a:lnTo>
                      <a:lnTo>
                        <a:pt x="1563" y="343"/>
                      </a:lnTo>
                      <a:close/>
                    </a:path>
                  </a:pathLst>
                </a:custGeom>
                <a:solidFill>
                  <a:srgbClr val="FF6600"/>
                </a:solidFill>
                <a:ln w="9525">
                  <a:noFill/>
                  <a:round/>
                  <a:headEnd/>
                  <a:tailEnd/>
                </a:ln>
              </p:spPr>
              <p:txBody>
                <a:bodyPr/>
                <a:lstStyle/>
                <a:p>
                  <a:pPr>
                    <a:defRPr/>
                  </a:pPr>
                  <a:endParaRPr lang="en-US" dirty="0">
                    <a:latin typeface="+mn-lt"/>
                    <a:ea typeface="ＭＳ Ｐゴシック" pitchFamily="8" charset="-128"/>
                  </a:endParaRPr>
                </a:p>
              </p:txBody>
            </p:sp>
          </p:grpSp>
          <p:grpSp>
            <p:nvGrpSpPr>
              <p:cNvPr id="20553" name="Group 29"/>
              <p:cNvGrpSpPr>
                <a:grpSpLocks/>
              </p:cNvGrpSpPr>
              <p:nvPr/>
            </p:nvGrpSpPr>
            <p:grpSpPr bwMode="auto">
              <a:xfrm>
                <a:off x="1008" y="1152"/>
                <a:ext cx="1349" cy="1262"/>
                <a:chOff x="1153" y="1091"/>
                <a:chExt cx="1349" cy="1262"/>
              </a:xfrm>
            </p:grpSpPr>
            <p:sp>
              <p:nvSpPr>
                <p:cNvPr id="146462" name="Freeform 30"/>
                <p:cNvSpPr>
                  <a:spLocks/>
                </p:cNvSpPr>
                <p:nvPr/>
              </p:nvSpPr>
              <p:spPr bwMode="auto">
                <a:xfrm>
                  <a:off x="1702" y="1091"/>
                  <a:ext cx="800" cy="413"/>
                </a:xfrm>
                <a:custGeom>
                  <a:avLst/>
                  <a:gdLst/>
                  <a:ahLst/>
                  <a:cxnLst>
                    <a:cxn ang="0">
                      <a:pos x="2" y="0"/>
                    </a:cxn>
                    <a:cxn ang="0">
                      <a:pos x="800" y="0"/>
                    </a:cxn>
                    <a:cxn ang="0">
                      <a:pos x="800" y="358"/>
                    </a:cxn>
                    <a:cxn ang="0">
                      <a:pos x="329" y="358"/>
                    </a:cxn>
                    <a:cxn ang="0">
                      <a:pos x="329" y="380"/>
                    </a:cxn>
                    <a:cxn ang="0">
                      <a:pos x="216" y="413"/>
                    </a:cxn>
                    <a:cxn ang="0">
                      <a:pos x="149" y="298"/>
                    </a:cxn>
                    <a:cxn ang="0">
                      <a:pos x="109" y="314"/>
                    </a:cxn>
                    <a:cxn ang="0">
                      <a:pos x="99" y="292"/>
                    </a:cxn>
                    <a:cxn ang="0">
                      <a:pos x="123" y="231"/>
                    </a:cxn>
                    <a:cxn ang="0">
                      <a:pos x="0" y="104"/>
                    </a:cxn>
                    <a:cxn ang="0">
                      <a:pos x="2" y="0"/>
                    </a:cxn>
                  </a:cxnLst>
                  <a:rect l="0" t="0" r="r" b="b"/>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rgbClr val="FF66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63" name="Freeform 31"/>
                <p:cNvSpPr>
                  <a:spLocks/>
                </p:cNvSpPr>
                <p:nvPr/>
              </p:nvSpPr>
              <p:spPr bwMode="auto">
                <a:xfrm>
                  <a:off x="1836" y="1730"/>
                  <a:ext cx="332" cy="426"/>
                </a:xfrm>
                <a:custGeom>
                  <a:avLst/>
                  <a:gdLst/>
                  <a:ahLst/>
                  <a:cxnLst>
                    <a:cxn ang="0">
                      <a:pos x="195" y="81"/>
                    </a:cxn>
                    <a:cxn ang="0">
                      <a:pos x="332" y="81"/>
                    </a:cxn>
                    <a:cxn ang="0">
                      <a:pos x="332" y="426"/>
                    </a:cxn>
                    <a:cxn ang="0">
                      <a:pos x="0" y="426"/>
                    </a:cxn>
                    <a:cxn ang="0">
                      <a:pos x="0" y="0"/>
                    </a:cxn>
                    <a:cxn ang="0">
                      <a:pos x="195" y="0"/>
                    </a:cxn>
                    <a:cxn ang="0">
                      <a:pos x="195" y="81"/>
                    </a:cxn>
                  </a:cxnLst>
                  <a:rect l="0" t="0" r="r" b="b"/>
                  <a:pathLst>
                    <a:path w="332" h="426">
                      <a:moveTo>
                        <a:pt x="195" y="81"/>
                      </a:moveTo>
                      <a:lnTo>
                        <a:pt x="332" y="81"/>
                      </a:lnTo>
                      <a:lnTo>
                        <a:pt x="332" y="426"/>
                      </a:lnTo>
                      <a:lnTo>
                        <a:pt x="0" y="426"/>
                      </a:lnTo>
                      <a:lnTo>
                        <a:pt x="0" y="0"/>
                      </a:lnTo>
                      <a:lnTo>
                        <a:pt x="195" y="0"/>
                      </a:lnTo>
                      <a:lnTo>
                        <a:pt x="195" y="81"/>
                      </a:lnTo>
                      <a:close/>
                    </a:path>
                  </a:pathLst>
                </a:custGeom>
                <a:solidFill>
                  <a:srgbClr val="FF66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64" name="Freeform 32"/>
                <p:cNvSpPr>
                  <a:spLocks/>
                </p:cNvSpPr>
                <p:nvPr/>
              </p:nvSpPr>
              <p:spPr bwMode="auto">
                <a:xfrm>
                  <a:off x="1153" y="1101"/>
                  <a:ext cx="479" cy="298"/>
                </a:xfrm>
                <a:custGeom>
                  <a:avLst/>
                  <a:gdLst/>
                  <a:ahLst/>
                  <a:cxnLst>
                    <a:cxn ang="0">
                      <a:pos x="107" y="0"/>
                    </a:cxn>
                    <a:cxn ang="0">
                      <a:pos x="125" y="88"/>
                    </a:cxn>
                    <a:cxn ang="0">
                      <a:pos x="115" y="108"/>
                    </a:cxn>
                    <a:cxn ang="0">
                      <a:pos x="0" y="90"/>
                    </a:cxn>
                    <a:cxn ang="0">
                      <a:pos x="36" y="247"/>
                    </a:cxn>
                    <a:cxn ang="0">
                      <a:pos x="90" y="251"/>
                    </a:cxn>
                    <a:cxn ang="0">
                      <a:pos x="101" y="298"/>
                    </a:cxn>
                    <a:cxn ang="0">
                      <a:pos x="320" y="255"/>
                    </a:cxn>
                    <a:cxn ang="0">
                      <a:pos x="479" y="255"/>
                    </a:cxn>
                    <a:cxn ang="0">
                      <a:pos x="479" y="2"/>
                    </a:cxn>
                    <a:cxn ang="0">
                      <a:pos x="107" y="0"/>
                    </a:cxn>
                  </a:cxnLst>
                  <a:rect l="0" t="0" r="r" b="b"/>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rgbClr val="FF66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65" name="Freeform 33"/>
                <p:cNvSpPr>
                  <a:spLocks/>
                </p:cNvSpPr>
                <p:nvPr/>
              </p:nvSpPr>
              <p:spPr bwMode="auto">
                <a:xfrm>
                  <a:off x="1155" y="1348"/>
                  <a:ext cx="501" cy="381"/>
                </a:xfrm>
                <a:custGeom>
                  <a:avLst/>
                  <a:gdLst/>
                  <a:ahLst/>
                  <a:cxnLst>
                    <a:cxn ang="0">
                      <a:pos x="32" y="0"/>
                    </a:cxn>
                    <a:cxn ang="0">
                      <a:pos x="88" y="2"/>
                    </a:cxn>
                    <a:cxn ang="0">
                      <a:pos x="101" y="51"/>
                    </a:cxn>
                    <a:cxn ang="0">
                      <a:pos x="314" y="8"/>
                    </a:cxn>
                    <a:cxn ang="0">
                      <a:pos x="477" y="8"/>
                    </a:cxn>
                    <a:cxn ang="0">
                      <a:pos x="501" y="47"/>
                    </a:cxn>
                    <a:cxn ang="0">
                      <a:pos x="467" y="190"/>
                    </a:cxn>
                    <a:cxn ang="0">
                      <a:pos x="489" y="196"/>
                    </a:cxn>
                    <a:cxn ang="0">
                      <a:pos x="489" y="381"/>
                    </a:cxn>
                    <a:cxn ang="0">
                      <a:pos x="14" y="381"/>
                    </a:cxn>
                    <a:cxn ang="0">
                      <a:pos x="0" y="299"/>
                    </a:cxn>
                    <a:cxn ang="0">
                      <a:pos x="32" y="0"/>
                    </a:cxn>
                  </a:cxnLst>
                  <a:rect l="0" t="0" r="r" b="b"/>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rgbClr val="FF66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66" name="Freeform 34"/>
                <p:cNvSpPr>
                  <a:spLocks/>
                </p:cNvSpPr>
                <p:nvPr/>
              </p:nvSpPr>
              <p:spPr bwMode="auto">
                <a:xfrm>
                  <a:off x="1620" y="1101"/>
                  <a:ext cx="410" cy="628"/>
                </a:xfrm>
                <a:custGeom>
                  <a:avLst/>
                  <a:gdLst/>
                  <a:ahLst/>
                  <a:cxnLst>
                    <a:cxn ang="0">
                      <a:pos x="12" y="0"/>
                    </a:cxn>
                    <a:cxn ang="0">
                      <a:pos x="84" y="0"/>
                    </a:cxn>
                    <a:cxn ang="0">
                      <a:pos x="84" y="104"/>
                    </a:cxn>
                    <a:cxn ang="0">
                      <a:pos x="205" y="233"/>
                    </a:cxn>
                    <a:cxn ang="0">
                      <a:pos x="180" y="290"/>
                    </a:cxn>
                    <a:cxn ang="0">
                      <a:pos x="190" y="316"/>
                    </a:cxn>
                    <a:cxn ang="0">
                      <a:pos x="235" y="300"/>
                    </a:cxn>
                    <a:cxn ang="0">
                      <a:pos x="299" y="413"/>
                    </a:cxn>
                    <a:cxn ang="0">
                      <a:pos x="410" y="380"/>
                    </a:cxn>
                    <a:cxn ang="0">
                      <a:pos x="410" y="628"/>
                    </a:cxn>
                    <a:cxn ang="0">
                      <a:pos x="211" y="628"/>
                    </a:cxn>
                    <a:cxn ang="0">
                      <a:pos x="24" y="628"/>
                    </a:cxn>
                    <a:cxn ang="0">
                      <a:pos x="24" y="443"/>
                    </a:cxn>
                    <a:cxn ang="0">
                      <a:pos x="0" y="439"/>
                    </a:cxn>
                    <a:cxn ang="0">
                      <a:pos x="36" y="296"/>
                    </a:cxn>
                    <a:cxn ang="0">
                      <a:pos x="12" y="253"/>
                    </a:cxn>
                    <a:cxn ang="0">
                      <a:pos x="12" y="0"/>
                    </a:cxn>
                  </a:cxnLst>
                  <a:rect l="0" t="0" r="r" b="b"/>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rgbClr val="FF66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67" name="Freeform 35"/>
                <p:cNvSpPr>
                  <a:spLocks/>
                </p:cNvSpPr>
                <p:nvPr/>
              </p:nvSpPr>
              <p:spPr bwMode="auto">
                <a:xfrm>
                  <a:off x="1449" y="1730"/>
                  <a:ext cx="386" cy="623"/>
                </a:xfrm>
                <a:custGeom>
                  <a:avLst/>
                  <a:gdLst/>
                  <a:ahLst/>
                  <a:cxnLst>
                    <a:cxn ang="0">
                      <a:pos x="0" y="0"/>
                    </a:cxn>
                    <a:cxn ang="0">
                      <a:pos x="386" y="0"/>
                    </a:cxn>
                    <a:cxn ang="0">
                      <a:pos x="386" y="424"/>
                    </a:cxn>
                    <a:cxn ang="0">
                      <a:pos x="386" y="519"/>
                    </a:cxn>
                    <a:cxn ang="0">
                      <a:pos x="343" y="509"/>
                    </a:cxn>
                    <a:cxn ang="0">
                      <a:pos x="363" y="623"/>
                    </a:cxn>
                    <a:cxn ang="0">
                      <a:pos x="0" y="263"/>
                    </a:cxn>
                    <a:cxn ang="0">
                      <a:pos x="0" y="0"/>
                    </a:cxn>
                  </a:cxnLst>
                  <a:rect l="0" t="0" r="r" b="b"/>
                  <a:pathLst>
                    <a:path w="386" h="623">
                      <a:moveTo>
                        <a:pt x="0" y="0"/>
                      </a:moveTo>
                      <a:lnTo>
                        <a:pt x="386" y="0"/>
                      </a:lnTo>
                      <a:lnTo>
                        <a:pt x="386" y="424"/>
                      </a:lnTo>
                      <a:lnTo>
                        <a:pt x="386" y="519"/>
                      </a:lnTo>
                      <a:lnTo>
                        <a:pt x="343" y="509"/>
                      </a:lnTo>
                      <a:lnTo>
                        <a:pt x="363" y="623"/>
                      </a:lnTo>
                      <a:lnTo>
                        <a:pt x="0" y="263"/>
                      </a:lnTo>
                      <a:lnTo>
                        <a:pt x="0" y="0"/>
                      </a:lnTo>
                      <a:close/>
                    </a:path>
                  </a:pathLst>
                </a:custGeom>
                <a:solidFill>
                  <a:srgbClr val="FF66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grpSp>
        </p:grpSp>
        <p:sp>
          <p:nvSpPr>
            <p:cNvPr id="20551" name="WordArt 36"/>
            <p:cNvSpPr>
              <a:spLocks noChangeArrowheads="1" noChangeShapeType="1" noTextEdit="1"/>
            </p:cNvSpPr>
            <p:nvPr/>
          </p:nvSpPr>
          <p:spPr bwMode="auto">
            <a:xfrm rot="-1026178">
              <a:off x="912" y="1296"/>
              <a:ext cx="1488" cy="25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3600" b="1" kern="10" dirty="0" smtClean="0">
                  <a:latin typeface="+mn-lt"/>
                  <a:ea typeface="+mn-lt"/>
                  <a:cs typeface="+mn-lt"/>
                </a:rPr>
                <a:t>Northwest*</a:t>
              </a:r>
              <a:endParaRPr lang="en-US" sz="3600" b="1" kern="10" dirty="0">
                <a:latin typeface="+mn-lt"/>
                <a:ea typeface="+mn-lt"/>
                <a:cs typeface="+mn-lt"/>
              </a:endParaRPr>
            </a:p>
          </p:txBody>
        </p:sp>
      </p:grpSp>
      <p:grpSp>
        <p:nvGrpSpPr>
          <p:cNvPr id="20486" name="Group 37"/>
          <p:cNvGrpSpPr>
            <a:grpSpLocks/>
          </p:cNvGrpSpPr>
          <p:nvPr/>
        </p:nvGrpSpPr>
        <p:grpSpPr bwMode="auto">
          <a:xfrm>
            <a:off x="4410077" y="4070351"/>
            <a:ext cx="3344863" cy="1866900"/>
            <a:chOff x="2592" y="2688"/>
            <a:chExt cx="2107" cy="1176"/>
          </a:xfrm>
        </p:grpSpPr>
        <p:grpSp>
          <p:nvGrpSpPr>
            <p:cNvPr id="20535" name="Group 38"/>
            <p:cNvGrpSpPr>
              <a:grpSpLocks/>
            </p:cNvGrpSpPr>
            <p:nvPr/>
          </p:nvGrpSpPr>
          <p:grpSpPr bwMode="auto">
            <a:xfrm>
              <a:off x="2592" y="2688"/>
              <a:ext cx="2107" cy="1176"/>
              <a:chOff x="2592" y="2688"/>
              <a:chExt cx="2107" cy="1176"/>
            </a:xfrm>
          </p:grpSpPr>
          <p:grpSp>
            <p:nvGrpSpPr>
              <p:cNvPr id="20537" name="Group 39"/>
              <p:cNvGrpSpPr>
                <a:grpSpLocks/>
              </p:cNvGrpSpPr>
              <p:nvPr/>
            </p:nvGrpSpPr>
            <p:grpSpPr bwMode="auto">
              <a:xfrm>
                <a:off x="3792" y="2688"/>
                <a:ext cx="907" cy="266"/>
                <a:chOff x="3792" y="2688"/>
                <a:chExt cx="907" cy="266"/>
              </a:xfrm>
            </p:grpSpPr>
            <p:sp>
              <p:nvSpPr>
                <p:cNvPr id="146472" name="Freeform 40"/>
                <p:cNvSpPr>
                  <a:spLocks/>
                </p:cNvSpPr>
                <p:nvPr/>
              </p:nvSpPr>
              <p:spPr bwMode="auto">
                <a:xfrm>
                  <a:off x="3792" y="2688"/>
                  <a:ext cx="492" cy="266"/>
                </a:xfrm>
                <a:custGeom>
                  <a:avLst/>
                  <a:gdLst/>
                  <a:ahLst/>
                  <a:cxnLst>
                    <a:cxn ang="0">
                      <a:pos x="0" y="266"/>
                    </a:cxn>
                    <a:cxn ang="0">
                      <a:pos x="28" y="196"/>
                    </a:cxn>
                    <a:cxn ang="0">
                      <a:pos x="93" y="153"/>
                    </a:cxn>
                    <a:cxn ang="0">
                      <a:pos x="228" y="125"/>
                    </a:cxn>
                    <a:cxn ang="0">
                      <a:pos x="310" y="18"/>
                    </a:cxn>
                    <a:cxn ang="0">
                      <a:pos x="310" y="0"/>
                    </a:cxn>
                    <a:cxn ang="0">
                      <a:pos x="401" y="73"/>
                    </a:cxn>
                    <a:cxn ang="0">
                      <a:pos x="438" y="61"/>
                    </a:cxn>
                    <a:cxn ang="0">
                      <a:pos x="460" y="83"/>
                    </a:cxn>
                    <a:cxn ang="0">
                      <a:pos x="492" y="169"/>
                    </a:cxn>
                    <a:cxn ang="0">
                      <a:pos x="366" y="228"/>
                    </a:cxn>
                    <a:cxn ang="0">
                      <a:pos x="348" y="248"/>
                    </a:cxn>
                    <a:cxn ang="0">
                      <a:pos x="103" y="248"/>
                    </a:cxn>
                    <a:cxn ang="0">
                      <a:pos x="103" y="266"/>
                    </a:cxn>
                    <a:cxn ang="0">
                      <a:pos x="0" y="266"/>
                    </a:cxn>
                  </a:cxnLst>
                  <a:rect l="0" t="0" r="r" b="b"/>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73" name="Freeform 41"/>
                <p:cNvSpPr>
                  <a:spLocks/>
                </p:cNvSpPr>
                <p:nvPr/>
              </p:nvSpPr>
              <p:spPr bwMode="auto">
                <a:xfrm>
                  <a:off x="4128" y="2736"/>
                  <a:ext cx="571" cy="204"/>
                </a:xfrm>
                <a:custGeom>
                  <a:avLst/>
                  <a:gdLst/>
                  <a:ahLst/>
                  <a:cxnLst>
                    <a:cxn ang="0">
                      <a:pos x="0" y="203"/>
                    </a:cxn>
                    <a:cxn ang="0">
                      <a:pos x="18" y="184"/>
                    </a:cxn>
                    <a:cxn ang="0">
                      <a:pos x="146" y="125"/>
                    </a:cxn>
                    <a:cxn ang="0">
                      <a:pos x="257" y="143"/>
                    </a:cxn>
                    <a:cxn ang="0">
                      <a:pos x="287" y="121"/>
                    </a:cxn>
                    <a:cxn ang="0">
                      <a:pos x="322" y="53"/>
                    </a:cxn>
                    <a:cxn ang="0">
                      <a:pos x="473" y="0"/>
                    </a:cxn>
                    <a:cxn ang="0">
                      <a:pos x="499" y="91"/>
                    </a:cxn>
                    <a:cxn ang="0">
                      <a:pos x="571" y="109"/>
                    </a:cxn>
                    <a:cxn ang="0">
                      <a:pos x="535" y="152"/>
                    </a:cxn>
                    <a:cxn ang="0">
                      <a:pos x="559" y="204"/>
                    </a:cxn>
                    <a:cxn ang="0">
                      <a:pos x="0" y="203"/>
                    </a:cxn>
                  </a:cxnLst>
                  <a:rect l="0" t="0" r="r" b="b"/>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grpSp>
          <p:grpSp>
            <p:nvGrpSpPr>
              <p:cNvPr id="20538" name="Group 42"/>
              <p:cNvGrpSpPr>
                <a:grpSpLocks/>
              </p:cNvGrpSpPr>
              <p:nvPr/>
            </p:nvGrpSpPr>
            <p:grpSpPr bwMode="auto">
              <a:xfrm>
                <a:off x="2592" y="2928"/>
                <a:ext cx="2099" cy="936"/>
                <a:chOff x="2592" y="2928"/>
                <a:chExt cx="2099" cy="936"/>
              </a:xfrm>
            </p:grpSpPr>
            <p:sp>
              <p:nvSpPr>
                <p:cNvPr id="146475" name="Freeform 43"/>
                <p:cNvSpPr>
                  <a:spLocks/>
                </p:cNvSpPr>
                <p:nvPr/>
              </p:nvSpPr>
              <p:spPr bwMode="auto">
                <a:xfrm>
                  <a:off x="4165" y="3042"/>
                  <a:ext cx="327" cy="283"/>
                </a:xfrm>
                <a:custGeom>
                  <a:avLst/>
                  <a:gdLst/>
                  <a:ahLst/>
                  <a:cxnLst>
                    <a:cxn ang="0">
                      <a:pos x="13" y="34"/>
                    </a:cxn>
                    <a:cxn ang="0">
                      <a:pos x="47" y="0"/>
                    </a:cxn>
                    <a:cxn ang="0">
                      <a:pos x="147" y="0"/>
                    </a:cxn>
                    <a:cxn ang="0">
                      <a:pos x="158" y="20"/>
                    </a:cxn>
                    <a:cxn ang="0">
                      <a:pos x="234" y="20"/>
                    </a:cxn>
                    <a:cxn ang="0">
                      <a:pos x="327" y="121"/>
                    </a:cxn>
                    <a:cxn ang="0">
                      <a:pos x="242" y="210"/>
                    </a:cxn>
                    <a:cxn ang="0">
                      <a:pos x="178" y="232"/>
                    </a:cxn>
                    <a:cxn ang="0">
                      <a:pos x="170" y="283"/>
                    </a:cxn>
                    <a:cxn ang="0">
                      <a:pos x="137" y="224"/>
                    </a:cxn>
                    <a:cxn ang="0">
                      <a:pos x="0" y="62"/>
                    </a:cxn>
                    <a:cxn ang="0">
                      <a:pos x="13" y="34"/>
                    </a:cxn>
                  </a:cxnLst>
                  <a:rect l="0" t="0" r="r" b="b"/>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76" name="Freeform 44"/>
                <p:cNvSpPr>
                  <a:spLocks/>
                </p:cNvSpPr>
                <p:nvPr/>
              </p:nvSpPr>
              <p:spPr bwMode="auto">
                <a:xfrm>
                  <a:off x="3709" y="2928"/>
                  <a:ext cx="575" cy="147"/>
                </a:xfrm>
                <a:custGeom>
                  <a:avLst/>
                  <a:gdLst/>
                  <a:ahLst/>
                  <a:cxnLst>
                    <a:cxn ang="0">
                      <a:pos x="51" y="16"/>
                    </a:cxn>
                    <a:cxn ang="0">
                      <a:pos x="151" y="16"/>
                    </a:cxn>
                    <a:cxn ang="0">
                      <a:pos x="151" y="0"/>
                    </a:cxn>
                    <a:cxn ang="0">
                      <a:pos x="575" y="0"/>
                    </a:cxn>
                    <a:cxn ang="0">
                      <a:pos x="567" y="32"/>
                    </a:cxn>
                    <a:cxn ang="0">
                      <a:pos x="397" y="105"/>
                    </a:cxn>
                    <a:cxn ang="0">
                      <a:pos x="381" y="147"/>
                    </a:cxn>
                    <a:cxn ang="0">
                      <a:pos x="0" y="147"/>
                    </a:cxn>
                    <a:cxn ang="0">
                      <a:pos x="51" y="16"/>
                    </a:cxn>
                  </a:cxnLst>
                  <a:rect l="0" t="0" r="r" b="b"/>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77" name="Freeform 45"/>
                <p:cNvSpPr>
                  <a:spLocks/>
                </p:cNvSpPr>
                <p:nvPr/>
              </p:nvSpPr>
              <p:spPr bwMode="auto">
                <a:xfrm>
                  <a:off x="4090" y="2929"/>
                  <a:ext cx="601" cy="234"/>
                </a:xfrm>
                <a:custGeom>
                  <a:avLst/>
                  <a:gdLst/>
                  <a:ahLst/>
                  <a:cxnLst>
                    <a:cxn ang="0">
                      <a:pos x="194" y="0"/>
                    </a:cxn>
                    <a:cxn ang="0">
                      <a:pos x="575" y="0"/>
                    </a:cxn>
                    <a:cxn ang="0">
                      <a:pos x="601" y="72"/>
                    </a:cxn>
                    <a:cxn ang="0">
                      <a:pos x="535" y="143"/>
                    </a:cxn>
                    <a:cxn ang="0">
                      <a:pos x="440" y="173"/>
                    </a:cxn>
                    <a:cxn ang="0">
                      <a:pos x="402" y="234"/>
                    </a:cxn>
                    <a:cxn ang="0">
                      <a:pos x="309" y="133"/>
                    </a:cxn>
                    <a:cxn ang="0">
                      <a:pos x="235" y="133"/>
                    </a:cxn>
                    <a:cxn ang="0">
                      <a:pos x="222" y="113"/>
                    </a:cxn>
                    <a:cxn ang="0">
                      <a:pos x="122" y="113"/>
                    </a:cxn>
                    <a:cxn ang="0">
                      <a:pos x="85" y="147"/>
                    </a:cxn>
                    <a:cxn ang="0">
                      <a:pos x="0" y="147"/>
                    </a:cxn>
                    <a:cxn ang="0">
                      <a:pos x="16" y="104"/>
                    </a:cxn>
                    <a:cxn ang="0">
                      <a:pos x="186" y="34"/>
                    </a:cxn>
                    <a:cxn ang="0">
                      <a:pos x="194" y="0"/>
                    </a:cxn>
                  </a:cxnLst>
                  <a:rect l="0" t="0" r="r" b="b"/>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78" name="Freeform 46"/>
                <p:cNvSpPr>
                  <a:spLocks/>
                </p:cNvSpPr>
                <p:nvPr/>
              </p:nvSpPr>
              <p:spPr bwMode="auto">
                <a:xfrm>
                  <a:off x="4019" y="3076"/>
                  <a:ext cx="316" cy="355"/>
                </a:xfrm>
                <a:custGeom>
                  <a:avLst/>
                  <a:gdLst/>
                  <a:ahLst/>
                  <a:cxnLst>
                    <a:cxn ang="0">
                      <a:pos x="0" y="0"/>
                    </a:cxn>
                    <a:cxn ang="0">
                      <a:pos x="159" y="0"/>
                    </a:cxn>
                    <a:cxn ang="0">
                      <a:pos x="146" y="28"/>
                    </a:cxn>
                    <a:cxn ang="0">
                      <a:pos x="283" y="190"/>
                    </a:cxn>
                    <a:cxn ang="0">
                      <a:pos x="316" y="249"/>
                    </a:cxn>
                    <a:cxn ang="0">
                      <a:pos x="275" y="355"/>
                    </a:cxn>
                    <a:cxn ang="0">
                      <a:pos x="57" y="355"/>
                    </a:cxn>
                    <a:cxn ang="0">
                      <a:pos x="35" y="311"/>
                    </a:cxn>
                    <a:cxn ang="0">
                      <a:pos x="23" y="255"/>
                    </a:cxn>
                    <a:cxn ang="0">
                      <a:pos x="45" y="224"/>
                    </a:cxn>
                    <a:cxn ang="0">
                      <a:pos x="0" y="0"/>
                    </a:cxn>
                  </a:cxnLst>
                  <a:rect l="0" t="0" r="r" b="b"/>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79" name="Freeform 47"/>
                <p:cNvSpPr>
                  <a:spLocks/>
                </p:cNvSpPr>
                <p:nvPr/>
              </p:nvSpPr>
              <p:spPr bwMode="auto">
                <a:xfrm>
                  <a:off x="3809" y="3075"/>
                  <a:ext cx="255" cy="371"/>
                </a:xfrm>
                <a:custGeom>
                  <a:avLst/>
                  <a:gdLst/>
                  <a:ahLst/>
                  <a:cxnLst>
                    <a:cxn ang="0">
                      <a:pos x="52" y="0"/>
                    </a:cxn>
                    <a:cxn ang="0">
                      <a:pos x="212" y="0"/>
                    </a:cxn>
                    <a:cxn ang="0">
                      <a:pos x="255" y="227"/>
                    </a:cxn>
                    <a:cxn ang="0">
                      <a:pos x="234" y="257"/>
                    </a:cxn>
                    <a:cxn ang="0">
                      <a:pos x="244" y="310"/>
                    </a:cxn>
                    <a:cxn ang="0">
                      <a:pos x="66" y="310"/>
                    </a:cxn>
                    <a:cxn ang="0">
                      <a:pos x="63" y="362"/>
                    </a:cxn>
                    <a:cxn ang="0">
                      <a:pos x="0" y="371"/>
                    </a:cxn>
                    <a:cxn ang="0">
                      <a:pos x="2" y="267"/>
                    </a:cxn>
                    <a:cxn ang="0">
                      <a:pos x="52" y="0"/>
                    </a:cxn>
                  </a:cxnLst>
                  <a:rect l="0" t="0" r="r" b="b"/>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80" name="Freeform 48"/>
                <p:cNvSpPr>
                  <a:spLocks/>
                </p:cNvSpPr>
                <p:nvPr/>
              </p:nvSpPr>
              <p:spPr bwMode="auto">
                <a:xfrm>
                  <a:off x="3633" y="3075"/>
                  <a:ext cx="227" cy="401"/>
                </a:xfrm>
                <a:custGeom>
                  <a:avLst/>
                  <a:gdLst/>
                  <a:ahLst/>
                  <a:cxnLst>
                    <a:cxn ang="0">
                      <a:pos x="76" y="0"/>
                    </a:cxn>
                    <a:cxn ang="0">
                      <a:pos x="227" y="0"/>
                    </a:cxn>
                    <a:cxn ang="0">
                      <a:pos x="178" y="267"/>
                    </a:cxn>
                    <a:cxn ang="0">
                      <a:pos x="176" y="371"/>
                    </a:cxn>
                    <a:cxn ang="0">
                      <a:pos x="129" y="401"/>
                    </a:cxn>
                    <a:cxn ang="0">
                      <a:pos x="105" y="332"/>
                    </a:cxn>
                    <a:cxn ang="0">
                      <a:pos x="0" y="332"/>
                    </a:cxn>
                    <a:cxn ang="0">
                      <a:pos x="33" y="217"/>
                    </a:cxn>
                    <a:cxn ang="0">
                      <a:pos x="1" y="157"/>
                    </a:cxn>
                    <a:cxn ang="0">
                      <a:pos x="31" y="60"/>
                    </a:cxn>
                    <a:cxn ang="0">
                      <a:pos x="76" y="0"/>
                    </a:cxn>
                  </a:cxnLst>
                  <a:rect l="0" t="0" r="r" b="b"/>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81" name="Freeform 49"/>
                <p:cNvSpPr>
                  <a:spLocks/>
                </p:cNvSpPr>
                <p:nvPr/>
              </p:nvSpPr>
              <p:spPr bwMode="auto">
                <a:xfrm>
                  <a:off x="3872" y="3386"/>
                  <a:ext cx="547" cy="478"/>
                </a:xfrm>
                <a:custGeom>
                  <a:avLst/>
                  <a:gdLst/>
                  <a:ahLst/>
                  <a:cxnLst>
                    <a:cxn ang="0">
                      <a:pos x="2" y="0"/>
                    </a:cxn>
                    <a:cxn ang="0">
                      <a:pos x="182" y="0"/>
                    </a:cxn>
                    <a:cxn ang="0">
                      <a:pos x="206" y="48"/>
                    </a:cxn>
                    <a:cxn ang="0">
                      <a:pos x="424" y="48"/>
                    </a:cxn>
                    <a:cxn ang="0">
                      <a:pos x="430" y="90"/>
                    </a:cxn>
                    <a:cxn ang="0">
                      <a:pos x="507" y="229"/>
                    </a:cxn>
                    <a:cxn ang="0">
                      <a:pos x="537" y="330"/>
                    </a:cxn>
                    <a:cxn ang="0">
                      <a:pos x="547" y="400"/>
                    </a:cxn>
                    <a:cxn ang="0">
                      <a:pos x="471" y="472"/>
                    </a:cxn>
                    <a:cxn ang="0">
                      <a:pos x="408" y="478"/>
                    </a:cxn>
                    <a:cxn ang="0">
                      <a:pos x="390" y="332"/>
                    </a:cxn>
                    <a:cxn ang="0">
                      <a:pos x="370" y="334"/>
                    </a:cxn>
                    <a:cxn ang="0">
                      <a:pos x="308" y="246"/>
                    </a:cxn>
                    <a:cxn ang="0">
                      <a:pos x="322" y="173"/>
                    </a:cxn>
                    <a:cxn ang="0">
                      <a:pos x="252" y="94"/>
                    </a:cxn>
                    <a:cxn ang="0">
                      <a:pos x="160" y="117"/>
                    </a:cxn>
                    <a:cxn ang="0">
                      <a:pos x="89" y="54"/>
                    </a:cxn>
                    <a:cxn ang="0">
                      <a:pos x="0" y="52"/>
                    </a:cxn>
                    <a:cxn ang="0">
                      <a:pos x="2" y="0"/>
                    </a:cxn>
                  </a:cxnLst>
                  <a:rect l="0" t="0" r="r" b="b"/>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82" name="Freeform 50"/>
                <p:cNvSpPr>
                  <a:spLocks/>
                </p:cNvSpPr>
                <p:nvPr/>
              </p:nvSpPr>
              <p:spPr bwMode="auto">
                <a:xfrm>
                  <a:off x="3453" y="3225"/>
                  <a:ext cx="334" cy="322"/>
                </a:xfrm>
                <a:custGeom>
                  <a:avLst/>
                  <a:gdLst/>
                  <a:ahLst/>
                  <a:cxnLst>
                    <a:cxn ang="0">
                      <a:pos x="3" y="0"/>
                    </a:cxn>
                    <a:cxn ang="0">
                      <a:pos x="182" y="0"/>
                    </a:cxn>
                    <a:cxn ang="0">
                      <a:pos x="213" y="62"/>
                    </a:cxn>
                    <a:cxn ang="0">
                      <a:pos x="180" y="178"/>
                    </a:cxn>
                    <a:cxn ang="0">
                      <a:pos x="285" y="178"/>
                    </a:cxn>
                    <a:cxn ang="0">
                      <a:pos x="309" y="249"/>
                    </a:cxn>
                    <a:cxn ang="0">
                      <a:pos x="334" y="322"/>
                    </a:cxn>
                    <a:cxn ang="0">
                      <a:pos x="193" y="314"/>
                    </a:cxn>
                    <a:cxn ang="0">
                      <a:pos x="23" y="250"/>
                    </a:cxn>
                    <a:cxn ang="0">
                      <a:pos x="43" y="200"/>
                    </a:cxn>
                    <a:cxn ang="0">
                      <a:pos x="0" y="99"/>
                    </a:cxn>
                    <a:cxn ang="0">
                      <a:pos x="3" y="0"/>
                    </a:cxn>
                  </a:cxnLst>
                  <a:rect l="0" t="0" r="r" b="b"/>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83" name="Freeform 51"/>
                <p:cNvSpPr>
                  <a:spLocks/>
                </p:cNvSpPr>
                <p:nvPr/>
              </p:nvSpPr>
              <p:spPr bwMode="auto">
                <a:xfrm>
                  <a:off x="2592" y="2971"/>
                  <a:ext cx="905" cy="802"/>
                </a:xfrm>
                <a:custGeom>
                  <a:avLst/>
                  <a:gdLst/>
                  <a:ahLst/>
                  <a:cxnLst>
                    <a:cxn ang="0">
                      <a:pos x="252" y="0"/>
                    </a:cxn>
                    <a:cxn ang="0">
                      <a:pos x="449" y="0"/>
                    </a:cxn>
                    <a:cxn ang="0">
                      <a:pos x="449" y="143"/>
                    </a:cxn>
                    <a:cxn ang="0">
                      <a:pos x="692" y="194"/>
                    </a:cxn>
                    <a:cxn ang="0">
                      <a:pos x="732" y="188"/>
                    </a:cxn>
                    <a:cxn ang="0">
                      <a:pos x="829" y="211"/>
                    </a:cxn>
                    <a:cxn ang="0">
                      <a:pos x="863" y="217"/>
                    </a:cxn>
                    <a:cxn ang="0">
                      <a:pos x="861" y="360"/>
                    </a:cxn>
                    <a:cxn ang="0">
                      <a:pos x="905" y="460"/>
                    </a:cxn>
                    <a:cxn ang="0">
                      <a:pos x="879" y="509"/>
                    </a:cxn>
                    <a:cxn ang="0">
                      <a:pos x="798" y="529"/>
                    </a:cxn>
                    <a:cxn ang="0">
                      <a:pos x="672" y="632"/>
                    </a:cxn>
                    <a:cxn ang="0">
                      <a:pos x="641" y="714"/>
                    </a:cxn>
                    <a:cxn ang="0">
                      <a:pos x="657" y="802"/>
                    </a:cxn>
                    <a:cxn ang="0">
                      <a:pos x="495" y="743"/>
                    </a:cxn>
                    <a:cxn ang="0">
                      <a:pos x="389" y="567"/>
                    </a:cxn>
                    <a:cxn ang="0">
                      <a:pos x="306" y="541"/>
                    </a:cxn>
                    <a:cxn ang="0">
                      <a:pos x="260" y="589"/>
                    </a:cxn>
                    <a:cxn ang="0">
                      <a:pos x="195" y="551"/>
                    </a:cxn>
                    <a:cxn ang="0">
                      <a:pos x="135" y="442"/>
                    </a:cxn>
                    <a:cxn ang="0">
                      <a:pos x="0" y="329"/>
                    </a:cxn>
                    <a:cxn ang="0">
                      <a:pos x="252" y="329"/>
                    </a:cxn>
                    <a:cxn ang="0">
                      <a:pos x="252" y="0"/>
                    </a:cxn>
                  </a:cxnLst>
                  <a:rect l="0" t="0" r="r" b="b"/>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FFF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grpSp>
        </p:grpSp>
        <p:sp>
          <p:nvSpPr>
            <p:cNvPr id="20536" name="WordArt 52"/>
            <p:cNvSpPr>
              <a:spLocks noChangeArrowheads="1" noChangeShapeType="1" noTextEdit="1"/>
            </p:cNvSpPr>
            <p:nvPr/>
          </p:nvSpPr>
          <p:spPr bwMode="auto">
            <a:xfrm rot="-492963">
              <a:off x="2928" y="3216"/>
              <a:ext cx="1392" cy="2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3600" b="1" kern="10" dirty="0" smtClean="0">
                  <a:latin typeface="+mn-lt"/>
                  <a:ea typeface="+mn-lt"/>
                  <a:cs typeface="+mn-lt"/>
                </a:rPr>
                <a:t>Southern*</a:t>
              </a:r>
              <a:endParaRPr lang="en-US" sz="3600" b="1" kern="10" dirty="0">
                <a:latin typeface="+mn-lt"/>
                <a:ea typeface="+mn-lt"/>
                <a:cs typeface="+mn-lt"/>
              </a:endParaRPr>
            </a:p>
          </p:txBody>
        </p:sp>
      </p:grpSp>
      <p:grpSp>
        <p:nvGrpSpPr>
          <p:cNvPr id="20487" name="Group 53"/>
          <p:cNvGrpSpPr>
            <a:grpSpLocks/>
          </p:cNvGrpSpPr>
          <p:nvPr/>
        </p:nvGrpSpPr>
        <p:grpSpPr bwMode="auto">
          <a:xfrm>
            <a:off x="6705600" y="2106796"/>
            <a:ext cx="1587500" cy="1027113"/>
            <a:chOff x="4224" y="1296"/>
            <a:chExt cx="1000" cy="647"/>
          </a:xfrm>
        </p:grpSpPr>
        <p:grpSp>
          <p:nvGrpSpPr>
            <p:cNvPr id="20528" name="Group 54"/>
            <p:cNvGrpSpPr>
              <a:grpSpLocks/>
            </p:cNvGrpSpPr>
            <p:nvPr/>
          </p:nvGrpSpPr>
          <p:grpSpPr bwMode="auto">
            <a:xfrm>
              <a:off x="4512" y="1296"/>
              <a:ext cx="469" cy="647"/>
              <a:chOff x="4128" y="973"/>
              <a:chExt cx="469" cy="647"/>
            </a:xfrm>
          </p:grpSpPr>
          <p:sp>
            <p:nvSpPr>
              <p:cNvPr id="146487" name="Freeform 55"/>
              <p:cNvSpPr>
                <a:spLocks/>
              </p:cNvSpPr>
              <p:nvPr/>
            </p:nvSpPr>
            <p:spPr bwMode="auto">
              <a:xfrm>
                <a:off x="4128" y="1207"/>
                <a:ext cx="371" cy="227"/>
              </a:xfrm>
              <a:custGeom>
                <a:avLst/>
                <a:gdLst/>
                <a:ahLst/>
                <a:cxnLst>
                  <a:cxn ang="0">
                    <a:pos x="0" y="43"/>
                  </a:cxn>
                  <a:cxn ang="0">
                    <a:pos x="53" y="0"/>
                  </a:cxn>
                  <a:cxn ang="0">
                    <a:pos x="53" y="41"/>
                  </a:cxn>
                  <a:cxn ang="0">
                    <a:pos x="329" y="41"/>
                  </a:cxn>
                  <a:cxn ang="0">
                    <a:pos x="371" y="108"/>
                  </a:cxn>
                  <a:cxn ang="0">
                    <a:pos x="346" y="128"/>
                  </a:cxn>
                  <a:cxn ang="0">
                    <a:pos x="369" y="185"/>
                  </a:cxn>
                  <a:cxn ang="0">
                    <a:pos x="347" y="209"/>
                  </a:cxn>
                  <a:cxn ang="0">
                    <a:pos x="282" y="209"/>
                  </a:cxn>
                  <a:cxn ang="0">
                    <a:pos x="282" y="227"/>
                  </a:cxn>
                  <a:cxn ang="0">
                    <a:pos x="0" y="227"/>
                  </a:cxn>
                  <a:cxn ang="0">
                    <a:pos x="0" y="43"/>
                  </a:cxn>
                </a:cxnLst>
                <a:rect l="0" t="0" r="r" b="b"/>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FF00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88" name="Freeform 56"/>
              <p:cNvSpPr>
                <a:spLocks/>
              </p:cNvSpPr>
              <p:nvPr/>
            </p:nvSpPr>
            <p:spPr bwMode="auto">
              <a:xfrm>
                <a:off x="4180" y="973"/>
                <a:ext cx="417" cy="370"/>
              </a:xfrm>
              <a:custGeom>
                <a:avLst/>
                <a:gdLst/>
                <a:ahLst/>
                <a:cxnLst>
                  <a:cxn ang="0">
                    <a:pos x="0" y="234"/>
                  </a:cxn>
                  <a:cxn ang="0">
                    <a:pos x="0" y="273"/>
                  </a:cxn>
                  <a:cxn ang="0">
                    <a:pos x="274" y="273"/>
                  </a:cxn>
                  <a:cxn ang="0">
                    <a:pos x="318" y="340"/>
                  </a:cxn>
                  <a:cxn ang="0">
                    <a:pos x="369" y="350"/>
                  </a:cxn>
                  <a:cxn ang="0">
                    <a:pos x="371" y="370"/>
                  </a:cxn>
                  <a:cxn ang="0">
                    <a:pos x="407" y="342"/>
                  </a:cxn>
                  <a:cxn ang="0">
                    <a:pos x="417" y="218"/>
                  </a:cxn>
                  <a:cxn ang="0">
                    <a:pos x="417" y="133"/>
                  </a:cxn>
                  <a:cxn ang="0">
                    <a:pos x="401" y="119"/>
                  </a:cxn>
                  <a:cxn ang="0">
                    <a:pos x="409" y="0"/>
                  </a:cxn>
                  <a:cxn ang="0">
                    <a:pos x="320" y="0"/>
                  </a:cxn>
                  <a:cxn ang="0">
                    <a:pos x="224" y="95"/>
                  </a:cxn>
                  <a:cxn ang="0">
                    <a:pos x="240" y="127"/>
                  </a:cxn>
                  <a:cxn ang="0">
                    <a:pos x="181" y="170"/>
                  </a:cxn>
                  <a:cxn ang="0">
                    <a:pos x="107" y="160"/>
                  </a:cxn>
                  <a:cxn ang="0">
                    <a:pos x="42" y="160"/>
                  </a:cxn>
                  <a:cxn ang="0">
                    <a:pos x="28" y="204"/>
                  </a:cxn>
                  <a:cxn ang="0">
                    <a:pos x="0" y="234"/>
                  </a:cxn>
                </a:cxnLst>
                <a:rect l="0" t="0" r="r" b="b"/>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FF00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89" name="Freeform 57"/>
              <p:cNvSpPr>
                <a:spLocks/>
              </p:cNvSpPr>
              <p:nvPr/>
            </p:nvSpPr>
            <p:spPr bwMode="auto">
              <a:xfrm>
                <a:off x="4453" y="1316"/>
                <a:ext cx="100" cy="190"/>
              </a:xfrm>
              <a:custGeom>
                <a:avLst/>
                <a:gdLst/>
                <a:ahLst/>
                <a:cxnLst>
                  <a:cxn ang="0">
                    <a:pos x="46" y="0"/>
                  </a:cxn>
                  <a:cxn ang="0">
                    <a:pos x="22" y="21"/>
                  </a:cxn>
                  <a:cxn ang="0">
                    <a:pos x="43" y="76"/>
                  </a:cxn>
                  <a:cxn ang="0">
                    <a:pos x="22" y="102"/>
                  </a:cxn>
                  <a:cxn ang="0">
                    <a:pos x="0" y="131"/>
                  </a:cxn>
                  <a:cxn ang="0">
                    <a:pos x="43" y="190"/>
                  </a:cxn>
                  <a:cxn ang="0">
                    <a:pos x="87" y="131"/>
                  </a:cxn>
                  <a:cxn ang="0">
                    <a:pos x="100" y="64"/>
                  </a:cxn>
                  <a:cxn ang="0">
                    <a:pos x="84" y="61"/>
                  </a:cxn>
                  <a:cxn ang="0">
                    <a:pos x="99" y="27"/>
                  </a:cxn>
                  <a:cxn ang="0">
                    <a:pos x="96" y="8"/>
                  </a:cxn>
                  <a:cxn ang="0">
                    <a:pos x="46" y="0"/>
                  </a:cxn>
                </a:cxnLst>
                <a:rect l="0" t="0" r="r" b="b"/>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FF00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90" name="Freeform 58"/>
              <p:cNvSpPr>
                <a:spLocks/>
              </p:cNvSpPr>
              <p:nvPr/>
            </p:nvSpPr>
            <p:spPr bwMode="auto">
              <a:xfrm>
                <a:off x="4410" y="1415"/>
                <a:ext cx="77" cy="134"/>
              </a:xfrm>
              <a:custGeom>
                <a:avLst/>
                <a:gdLst/>
                <a:ahLst/>
                <a:cxnLst>
                  <a:cxn ang="0">
                    <a:pos x="66" y="0"/>
                  </a:cxn>
                  <a:cxn ang="0">
                    <a:pos x="0" y="0"/>
                  </a:cxn>
                  <a:cxn ang="0">
                    <a:pos x="0" y="134"/>
                  </a:cxn>
                  <a:cxn ang="0">
                    <a:pos x="64" y="134"/>
                  </a:cxn>
                  <a:cxn ang="0">
                    <a:pos x="77" y="113"/>
                  </a:cxn>
                  <a:cxn ang="0">
                    <a:pos x="44" y="71"/>
                  </a:cxn>
                  <a:cxn ang="0">
                    <a:pos x="45" y="34"/>
                  </a:cxn>
                  <a:cxn ang="0">
                    <a:pos x="66" y="0"/>
                  </a:cxn>
                </a:cxnLst>
                <a:rect l="0" t="0" r="r" b="b"/>
                <a:pathLst>
                  <a:path w="77" h="134">
                    <a:moveTo>
                      <a:pt x="66" y="0"/>
                    </a:moveTo>
                    <a:lnTo>
                      <a:pt x="0" y="0"/>
                    </a:lnTo>
                    <a:lnTo>
                      <a:pt x="0" y="134"/>
                    </a:lnTo>
                    <a:lnTo>
                      <a:pt x="64" y="134"/>
                    </a:lnTo>
                    <a:lnTo>
                      <a:pt x="77" y="113"/>
                    </a:lnTo>
                    <a:lnTo>
                      <a:pt x="44" y="71"/>
                    </a:lnTo>
                    <a:lnTo>
                      <a:pt x="45" y="34"/>
                    </a:lnTo>
                    <a:lnTo>
                      <a:pt x="66" y="0"/>
                    </a:lnTo>
                    <a:close/>
                  </a:path>
                </a:pathLst>
              </a:custGeom>
              <a:solidFill>
                <a:srgbClr val="FF00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91" name="Freeform 59"/>
              <p:cNvSpPr>
                <a:spLocks/>
              </p:cNvSpPr>
              <p:nvPr/>
            </p:nvSpPr>
            <p:spPr bwMode="auto">
              <a:xfrm>
                <a:off x="4188" y="1435"/>
                <a:ext cx="287" cy="185"/>
              </a:xfrm>
              <a:custGeom>
                <a:avLst/>
                <a:gdLst/>
                <a:ahLst/>
                <a:cxnLst>
                  <a:cxn ang="0">
                    <a:pos x="0" y="0"/>
                  </a:cxn>
                  <a:cxn ang="0">
                    <a:pos x="223" y="0"/>
                  </a:cxn>
                  <a:cxn ang="0">
                    <a:pos x="223" y="115"/>
                  </a:cxn>
                  <a:cxn ang="0">
                    <a:pos x="287" y="115"/>
                  </a:cxn>
                  <a:cxn ang="0">
                    <a:pos x="251" y="185"/>
                  </a:cxn>
                  <a:cxn ang="0">
                    <a:pos x="175" y="165"/>
                  </a:cxn>
                  <a:cxn ang="0">
                    <a:pos x="150" y="73"/>
                  </a:cxn>
                  <a:cxn ang="0">
                    <a:pos x="141" y="51"/>
                  </a:cxn>
                  <a:cxn ang="0">
                    <a:pos x="86" y="34"/>
                  </a:cxn>
                  <a:cxn ang="0">
                    <a:pos x="0" y="75"/>
                  </a:cxn>
                  <a:cxn ang="0">
                    <a:pos x="0" y="0"/>
                  </a:cxn>
                </a:cxnLst>
                <a:rect l="0" t="0" r="r" b="b"/>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FF0000"/>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grpSp>
        <p:sp>
          <p:nvSpPr>
            <p:cNvPr id="20529" name="WordArt 60"/>
            <p:cNvSpPr>
              <a:spLocks noChangeArrowheads="1" noChangeShapeType="1" noTextEdit="1"/>
            </p:cNvSpPr>
            <p:nvPr/>
          </p:nvSpPr>
          <p:spPr bwMode="auto">
            <a:xfrm rot="1687683">
              <a:off x="4224" y="1596"/>
              <a:ext cx="1000" cy="19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2000" b="1" kern="10" dirty="0">
                  <a:latin typeface="+mn-lt"/>
                  <a:ea typeface="+mn-lt"/>
                  <a:cs typeface="+mn-lt"/>
                </a:rPr>
                <a:t>Middle States</a:t>
              </a:r>
            </a:p>
          </p:txBody>
        </p:sp>
      </p:grpSp>
      <p:grpSp>
        <p:nvGrpSpPr>
          <p:cNvPr id="20488" name="Group 61"/>
          <p:cNvGrpSpPr>
            <a:grpSpLocks/>
          </p:cNvGrpSpPr>
          <p:nvPr/>
        </p:nvGrpSpPr>
        <p:grpSpPr bwMode="auto">
          <a:xfrm>
            <a:off x="2811463" y="1882775"/>
            <a:ext cx="4724400" cy="2971800"/>
            <a:chOff x="1920" y="1344"/>
            <a:chExt cx="2976" cy="1872"/>
          </a:xfrm>
        </p:grpSpPr>
        <p:grpSp>
          <p:nvGrpSpPr>
            <p:cNvPr id="20505" name="Group 62"/>
            <p:cNvGrpSpPr>
              <a:grpSpLocks/>
            </p:cNvGrpSpPr>
            <p:nvPr/>
          </p:nvGrpSpPr>
          <p:grpSpPr bwMode="auto">
            <a:xfrm>
              <a:off x="1920" y="1344"/>
              <a:ext cx="2976" cy="1872"/>
              <a:chOff x="1920" y="1344"/>
              <a:chExt cx="2976" cy="1872"/>
            </a:xfrm>
          </p:grpSpPr>
          <p:sp>
            <p:nvSpPr>
              <p:cNvPr id="146495" name="Freeform 63"/>
              <p:cNvSpPr>
                <a:spLocks/>
              </p:cNvSpPr>
              <p:nvPr/>
            </p:nvSpPr>
            <p:spPr bwMode="auto">
              <a:xfrm>
                <a:off x="4279" y="2092"/>
                <a:ext cx="359" cy="366"/>
              </a:xfrm>
              <a:custGeom>
                <a:avLst/>
                <a:gdLst/>
                <a:ahLst/>
                <a:cxnLst>
                  <a:cxn ang="0">
                    <a:pos x="0" y="21"/>
                  </a:cxn>
                  <a:cxn ang="0">
                    <a:pos x="112" y="21"/>
                  </a:cxn>
                  <a:cxn ang="0">
                    <a:pos x="154" y="41"/>
                  </a:cxn>
                  <a:cxn ang="0">
                    <a:pos x="217" y="41"/>
                  </a:cxn>
                  <a:cxn ang="0">
                    <a:pos x="299" y="0"/>
                  </a:cxn>
                  <a:cxn ang="0">
                    <a:pos x="299" y="132"/>
                  </a:cxn>
                  <a:cxn ang="0">
                    <a:pos x="287" y="138"/>
                  </a:cxn>
                  <a:cxn ang="0">
                    <a:pos x="247" y="218"/>
                  </a:cxn>
                  <a:cxn ang="0">
                    <a:pos x="225" y="218"/>
                  </a:cxn>
                  <a:cxn ang="0">
                    <a:pos x="152" y="303"/>
                  </a:cxn>
                  <a:cxn ang="0">
                    <a:pos x="128" y="281"/>
                  </a:cxn>
                  <a:cxn ang="0">
                    <a:pos x="91" y="291"/>
                  </a:cxn>
                  <a:cxn ang="0">
                    <a:pos x="0" y="216"/>
                  </a:cxn>
                  <a:cxn ang="0">
                    <a:pos x="0" y="21"/>
                  </a:cxn>
                </a:cxnLst>
                <a:rect l="0" t="0" r="r" b="b"/>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96" name="Rectangle 64"/>
              <p:cNvSpPr>
                <a:spLocks noChangeArrowheads="1"/>
              </p:cNvSpPr>
              <p:nvPr/>
            </p:nvSpPr>
            <p:spPr bwMode="auto">
              <a:xfrm>
                <a:off x="2210" y="1784"/>
                <a:ext cx="556" cy="414"/>
              </a:xfrm>
              <a:prstGeom prst="rect">
                <a:avLst/>
              </a:prstGeom>
              <a:solidFill>
                <a:srgbClr val="6699FF"/>
              </a:solidFill>
              <a:ln w="12700">
                <a:solidFill>
                  <a:schemeClr val="tx1"/>
                </a:solidFill>
                <a:miter lim="800000"/>
                <a:headEnd/>
                <a:tailEnd/>
              </a:ln>
            </p:spPr>
            <p:txBody>
              <a:bodyPr/>
              <a:lstStyle/>
              <a:p>
                <a:pPr>
                  <a:defRPr/>
                </a:pPr>
                <a:endParaRPr lang="en-US" dirty="0">
                  <a:latin typeface="+mn-lt"/>
                  <a:ea typeface="ＭＳ Ｐゴシック" pitchFamily="8" charset="-128"/>
                </a:endParaRPr>
              </a:p>
            </p:txBody>
          </p:sp>
          <p:sp>
            <p:nvSpPr>
              <p:cNvPr id="146497" name="Freeform 65"/>
              <p:cNvSpPr>
                <a:spLocks/>
              </p:cNvSpPr>
              <p:nvPr/>
            </p:nvSpPr>
            <p:spPr bwMode="auto">
              <a:xfrm>
                <a:off x="3513" y="2637"/>
                <a:ext cx="407" cy="366"/>
              </a:xfrm>
              <a:custGeom>
                <a:avLst/>
                <a:gdLst/>
                <a:ahLst/>
                <a:cxnLst>
                  <a:cxn ang="0">
                    <a:pos x="0" y="0"/>
                  </a:cxn>
                  <a:cxn ang="0">
                    <a:pos x="306" y="0"/>
                  </a:cxn>
                  <a:cxn ang="0">
                    <a:pos x="294" y="40"/>
                  </a:cxn>
                  <a:cxn ang="0">
                    <a:pos x="339" y="42"/>
                  </a:cxn>
                  <a:cxn ang="0">
                    <a:pos x="296" y="147"/>
                  </a:cxn>
                  <a:cxn ang="0">
                    <a:pos x="252" y="203"/>
                  </a:cxn>
                  <a:cxn ang="0">
                    <a:pos x="222" y="303"/>
                  </a:cxn>
                  <a:cxn ang="0">
                    <a:pos x="45" y="303"/>
                  </a:cxn>
                  <a:cxn ang="0">
                    <a:pos x="45" y="257"/>
                  </a:cxn>
                  <a:cxn ang="0">
                    <a:pos x="12" y="249"/>
                  </a:cxn>
                  <a:cxn ang="0">
                    <a:pos x="12" y="62"/>
                  </a:cxn>
                  <a:cxn ang="0">
                    <a:pos x="0" y="0"/>
                  </a:cxn>
                </a:cxnLst>
                <a:rect l="0" t="0" r="r" b="b"/>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98" name="Freeform 66"/>
              <p:cNvSpPr>
                <a:spLocks/>
              </p:cNvSpPr>
              <p:nvPr/>
            </p:nvSpPr>
            <p:spPr bwMode="auto">
              <a:xfrm>
                <a:off x="4467" y="2232"/>
                <a:ext cx="429" cy="374"/>
              </a:xfrm>
              <a:custGeom>
                <a:avLst/>
                <a:gdLst/>
                <a:ahLst/>
                <a:cxnLst>
                  <a:cxn ang="0">
                    <a:pos x="147" y="0"/>
                  </a:cxn>
                  <a:cxn ang="0">
                    <a:pos x="137" y="0"/>
                  </a:cxn>
                  <a:cxn ang="0">
                    <a:pos x="95" y="82"/>
                  </a:cxn>
                  <a:cxn ang="0">
                    <a:pos x="71" y="82"/>
                  </a:cxn>
                  <a:cxn ang="0">
                    <a:pos x="0" y="165"/>
                  </a:cxn>
                  <a:cxn ang="0">
                    <a:pos x="31" y="252"/>
                  </a:cxn>
                  <a:cxn ang="0">
                    <a:pos x="141" y="270"/>
                  </a:cxn>
                  <a:cxn ang="0">
                    <a:pos x="170" y="248"/>
                  </a:cxn>
                  <a:cxn ang="0">
                    <a:pos x="202" y="185"/>
                  </a:cxn>
                  <a:cxn ang="0">
                    <a:pos x="210" y="179"/>
                  </a:cxn>
                  <a:cxn ang="0">
                    <a:pos x="357" y="127"/>
                  </a:cxn>
                  <a:cxn ang="0">
                    <a:pos x="347" y="103"/>
                  </a:cxn>
                  <a:cxn ang="0">
                    <a:pos x="290" y="84"/>
                  </a:cxn>
                  <a:cxn ang="0">
                    <a:pos x="208" y="127"/>
                  </a:cxn>
                  <a:cxn ang="0">
                    <a:pos x="208" y="52"/>
                  </a:cxn>
                  <a:cxn ang="0">
                    <a:pos x="147" y="52"/>
                  </a:cxn>
                  <a:cxn ang="0">
                    <a:pos x="147" y="0"/>
                  </a:cxn>
                </a:cxnLst>
                <a:rect l="0" t="0" r="r" b="b"/>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499" name="Freeform 67"/>
              <p:cNvSpPr>
                <a:spLocks/>
              </p:cNvSpPr>
              <p:nvPr/>
            </p:nvSpPr>
            <p:spPr bwMode="auto">
              <a:xfrm>
                <a:off x="2838" y="2616"/>
                <a:ext cx="693" cy="360"/>
              </a:xfrm>
              <a:custGeom>
                <a:avLst/>
                <a:gdLst/>
                <a:ahLst/>
                <a:cxnLst>
                  <a:cxn ang="0">
                    <a:pos x="0" y="0"/>
                  </a:cxn>
                  <a:cxn ang="0">
                    <a:pos x="554" y="0"/>
                  </a:cxn>
                  <a:cxn ang="0">
                    <a:pos x="569" y="54"/>
                  </a:cxn>
                  <a:cxn ang="0">
                    <a:pos x="577" y="115"/>
                  </a:cxn>
                  <a:cxn ang="0">
                    <a:pos x="577" y="297"/>
                  </a:cxn>
                  <a:cxn ang="0">
                    <a:pos x="482" y="273"/>
                  </a:cxn>
                  <a:cxn ang="0">
                    <a:pos x="440" y="281"/>
                  </a:cxn>
                  <a:cxn ang="0">
                    <a:pos x="197" y="231"/>
                  </a:cxn>
                  <a:cxn ang="0">
                    <a:pos x="197" y="88"/>
                  </a:cxn>
                  <a:cxn ang="0">
                    <a:pos x="0" y="86"/>
                  </a:cxn>
                  <a:cxn ang="0">
                    <a:pos x="0" y="0"/>
                  </a:cxn>
                </a:cxnLst>
                <a:rect l="0" t="0" r="r" b="b"/>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0" name="Freeform 68"/>
              <p:cNvSpPr>
                <a:spLocks/>
              </p:cNvSpPr>
              <p:nvPr/>
            </p:nvSpPr>
            <p:spPr bwMode="auto">
              <a:xfrm>
                <a:off x="2373" y="2612"/>
                <a:ext cx="465" cy="590"/>
              </a:xfrm>
              <a:custGeom>
                <a:avLst/>
                <a:gdLst/>
                <a:ahLst/>
                <a:cxnLst>
                  <a:cxn ang="0">
                    <a:pos x="0" y="0"/>
                  </a:cxn>
                  <a:cxn ang="0">
                    <a:pos x="387" y="0"/>
                  </a:cxn>
                  <a:cxn ang="0">
                    <a:pos x="387" y="420"/>
                  </a:cxn>
                  <a:cxn ang="0">
                    <a:pos x="135" y="420"/>
                  </a:cxn>
                  <a:cxn ang="0">
                    <a:pos x="64" y="420"/>
                  </a:cxn>
                  <a:cxn ang="0">
                    <a:pos x="64" y="487"/>
                  </a:cxn>
                  <a:cxn ang="0">
                    <a:pos x="0" y="487"/>
                  </a:cxn>
                  <a:cxn ang="0">
                    <a:pos x="0" y="0"/>
                  </a:cxn>
                </a:cxnLst>
                <a:rect l="0" t="0" r="r" b="b"/>
                <a:pathLst>
                  <a:path w="387" h="487">
                    <a:moveTo>
                      <a:pt x="0" y="0"/>
                    </a:moveTo>
                    <a:lnTo>
                      <a:pt x="387" y="0"/>
                    </a:lnTo>
                    <a:lnTo>
                      <a:pt x="387" y="420"/>
                    </a:lnTo>
                    <a:lnTo>
                      <a:pt x="135" y="420"/>
                    </a:lnTo>
                    <a:lnTo>
                      <a:pt x="64" y="420"/>
                    </a:lnTo>
                    <a:lnTo>
                      <a:pt x="64" y="487"/>
                    </a:lnTo>
                    <a:lnTo>
                      <a:pt x="0" y="487"/>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1" name="Freeform 69"/>
              <p:cNvSpPr>
                <a:spLocks/>
              </p:cNvSpPr>
              <p:nvPr/>
            </p:nvSpPr>
            <p:spPr bwMode="auto">
              <a:xfrm>
                <a:off x="1920" y="2632"/>
                <a:ext cx="453" cy="584"/>
              </a:xfrm>
              <a:custGeom>
                <a:avLst/>
                <a:gdLst/>
                <a:ahLst/>
                <a:cxnLst>
                  <a:cxn ang="0">
                    <a:pos x="41" y="0"/>
                  </a:cxn>
                  <a:cxn ang="0">
                    <a:pos x="377" y="0"/>
                  </a:cxn>
                  <a:cxn ang="0">
                    <a:pos x="377" y="483"/>
                  </a:cxn>
                  <a:cxn ang="0">
                    <a:pos x="260" y="483"/>
                  </a:cxn>
                  <a:cxn ang="0">
                    <a:pos x="37" y="376"/>
                  </a:cxn>
                  <a:cxn ang="0">
                    <a:pos x="37" y="342"/>
                  </a:cxn>
                  <a:cxn ang="0">
                    <a:pos x="51" y="239"/>
                  </a:cxn>
                  <a:cxn ang="0">
                    <a:pos x="16" y="191"/>
                  </a:cxn>
                  <a:cxn ang="0">
                    <a:pos x="0" y="83"/>
                  </a:cxn>
                  <a:cxn ang="0">
                    <a:pos x="41" y="93"/>
                  </a:cxn>
                  <a:cxn ang="0">
                    <a:pos x="41" y="0"/>
                  </a:cxn>
                </a:cxnLst>
                <a:rect l="0" t="0" r="r" b="b"/>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2" name="Freeform 70"/>
              <p:cNvSpPr>
                <a:spLocks/>
              </p:cNvSpPr>
              <p:nvPr/>
            </p:nvSpPr>
            <p:spPr bwMode="auto">
              <a:xfrm>
                <a:off x="2921" y="2311"/>
                <a:ext cx="582" cy="305"/>
              </a:xfrm>
              <a:custGeom>
                <a:avLst/>
                <a:gdLst/>
                <a:ahLst/>
                <a:cxnLst>
                  <a:cxn ang="0">
                    <a:pos x="0" y="0"/>
                  </a:cxn>
                  <a:cxn ang="0">
                    <a:pos x="460" y="0"/>
                  </a:cxn>
                  <a:cxn ang="0">
                    <a:pos x="474" y="18"/>
                  </a:cxn>
                  <a:cxn ang="0">
                    <a:pos x="454" y="40"/>
                  </a:cxn>
                  <a:cxn ang="0">
                    <a:pos x="486" y="70"/>
                  </a:cxn>
                  <a:cxn ang="0">
                    <a:pos x="486" y="252"/>
                  </a:cxn>
                  <a:cxn ang="0">
                    <a:pos x="0" y="252"/>
                  </a:cxn>
                  <a:cxn ang="0">
                    <a:pos x="0" y="0"/>
                  </a:cxn>
                </a:cxnLst>
                <a:rect l="0" t="0" r="r" b="b"/>
                <a:pathLst>
                  <a:path w="486" h="252">
                    <a:moveTo>
                      <a:pt x="0" y="0"/>
                    </a:moveTo>
                    <a:lnTo>
                      <a:pt x="460" y="0"/>
                    </a:lnTo>
                    <a:lnTo>
                      <a:pt x="474" y="18"/>
                    </a:lnTo>
                    <a:lnTo>
                      <a:pt x="454" y="40"/>
                    </a:lnTo>
                    <a:lnTo>
                      <a:pt x="486" y="70"/>
                    </a:lnTo>
                    <a:lnTo>
                      <a:pt x="486" y="252"/>
                    </a:lnTo>
                    <a:lnTo>
                      <a:pt x="0" y="252"/>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3" name="Freeform 71"/>
              <p:cNvSpPr>
                <a:spLocks/>
              </p:cNvSpPr>
              <p:nvPr/>
            </p:nvSpPr>
            <p:spPr bwMode="auto">
              <a:xfrm>
                <a:off x="2771" y="1664"/>
                <a:ext cx="608" cy="386"/>
              </a:xfrm>
              <a:custGeom>
                <a:avLst/>
                <a:gdLst/>
                <a:ahLst/>
                <a:cxnLst>
                  <a:cxn ang="0">
                    <a:pos x="0" y="0"/>
                  </a:cxn>
                  <a:cxn ang="0">
                    <a:pos x="496" y="0"/>
                  </a:cxn>
                  <a:cxn ang="0">
                    <a:pos x="496" y="25"/>
                  </a:cxn>
                  <a:cxn ang="0">
                    <a:pos x="474" y="51"/>
                  </a:cxn>
                  <a:cxn ang="0">
                    <a:pos x="506" y="89"/>
                  </a:cxn>
                  <a:cxn ang="0">
                    <a:pos x="506" y="228"/>
                  </a:cxn>
                  <a:cxn ang="0">
                    <a:pos x="484" y="228"/>
                  </a:cxn>
                  <a:cxn ang="0">
                    <a:pos x="484" y="319"/>
                  </a:cxn>
                  <a:cxn ang="0">
                    <a:pos x="398" y="291"/>
                  </a:cxn>
                  <a:cxn ang="0">
                    <a:pos x="363" y="270"/>
                  </a:cxn>
                  <a:cxn ang="0">
                    <a:pos x="0" y="270"/>
                  </a:cxn>
                  <a:cxn ang="0">
                    <a:pos x="0" y="0"/>
                  </a:cxn>
                </a:cxnLst>
                <a:rect l="0" t="0" r="r" b="b"/>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4" name="Freeform 72"/>
              <p:cNvSpPr>
                <a:spLocks/>
              </p:cNvSpPr>
              <p:nvPr/>
            </p:nvSpPr>
            <p:spPr bwMode="auto">
              <a:xfrm>
                <a:off x="3352" y="1941"/>
                <a:ext cx="528" cy="299"/>
              </a:xfrm>
              <a:custGeom>
                <a:avLst/>
                <a:gdLst/>
                <a:ahLst/>
                <a:cxnLst>
                  <a:cxn ang="0">
                    <a:pos x="0" y="0"/>
                  </a:cxn>
                  <a:cxn ang="0">
                    <a:pos x="374" y="0"/>
                  </a:cxn>
                  <a:cxn ang="0">
                    <a:pos x="386" y="28"/>
                  </a:cxn>
                  <a:cxn ang="0">
                    <a:pos x="384" y="62"/>
                  </a:cxn>
                  <a:cxn ang="0">
                    <a:pos x="420" y="96"/>
                  </a:cxn>
                  <a:cxn ang="0">
                    <a:pos x="439" y="137"/>
                  </a:cxn>
                  <a:cxn ang="0">
                    <a:pos x="386" y="176"/>
                  </a:cxn>
                  <a:cxn ang="0">
                    <a:pos x="396" y="202"/>
                  </a:cxn>
                  <a:cxn ang="0">
                    <a:pos x="352" y="248"/>
                  </a:cxn>
                  <a:cxn ang="0">
                    <a:pos x="52" y="248"/>
                  </a:cxn>
                  <a:cxn ang="0">
                    <a:pos x="0" y="90"/>
                  </a:cxn>
                  <a:cxn ang="0">
                    <a:pos x="0" y="0"/>
                  </a:cxn>
                </a:cxnLst>
                <a:rect l="0" t="0" r="r" b="b"/>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5" name="Freeform 73"/>
              <p:cNvSpPr>
                <a:spLocks/>
              </p:cNvSpPr>
              <p:nvPr/>
            </p:nvSpPr>
            <p:spPr bwMode="auto">
              <a:xfrm>
                <a:off x="3307" y="1344"/>
                <a:ext cx="540" cy="599"/>
              </a:xfrm>
              <a:custGeom>
                <a:avLst/>
                <a:gdLst/>
                <a:ahLst/>
                <a:cxnLst>
                  <a:cxn ang="0">
                    <a:pos x="0" y="0"/>
                  </a:cxn>
                  <a:cxn ang="0">
                    <a:pos x="151" y="0"/>
                  </a:cxn>
                  <a:cxn ang="0">
                    <a:pos x="451" y="60"/>
                  </a:cxn>
                  <a:cxn ang="0">
                    <a:pos x="348" y="157"/>
                  </a:cxn>
                  <a:cxn ang="0">
                    <a:pos x="304" y="304"/>
                  </a:cxn>
                  <a:cxn ang="0">
                    <a:pos x="304" y="382"/>
                  </a:cxn>
                  <a:cxn ang="0">
                    <a:pos x="407" y="457"/>
                  </a:cxn>
                  <a:cxn ang="0">
                    <a:pos x="413" y="495"/>
                  </a:cxn>
                  <a:cxn ang="0">
                    <a:pos x="60" y="495"/>
                  </a:cxn>
                  <a:cxn ang="0">
                    <a:pos x="60" y="352"/>
                  </a:cxn>
                  <a:cxn ang="0">
                    <a:pos x="30" y="316"/>
                  </a:cxn>
                  <a:cxn ang="0">
                    <a:pos x="50" y="294"/>
                  </a:cxn>
                  <a:cxn ang="0">
                    <a:pos x="50" y="263"/>
                  </a:cxn>
                  <a:cxn ang="0">
                    <a:pos x="38" y="177"/>
                  </a:cxn>
                  <a:cxn ang="0">
                    <a:pos x="0" y="0"/>
                  </a:cxn>
                </a:cxnLst>
                <a:rect l="0" t="0" r="r" b="b"/>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6" name="Freeform 74"/>
              <p:cNvSpPr>
                <a:spLocks/>
              </p:cNvSpPr>
              <p:nvPr/>
            </p:nvSpPr>
            <p:spPr bwMode="auto">
              <a:xfrm>
                <a:off x="3670" y="1567"/>
                <a:ext cx="472" cy="487"/>
              </a:xfrm>
              <a:custGeom>
                <a:avLst/>
                <a:gdLst/>
                <a:ahLst/>
                <a:cxnLst>
                  <a:cxn ang="0">
                    <a:pos x="25" y="30"/>
                  </a:cxn>
                  <a:cxn ang="0">
                    <a:pos x="125" y="0"/>
                  </a:cxn>
                  <a:cxn ang="0">
                    <a:pos x="145" y="38"/>
                  </a:cxn>
                  <a:cxn ang="0">
                    <a:pos x="280" y="105"/>
                  </a:cxn>
                  <a:cxn ang="0">
                    <a:pos x="311" y="143"/>
                  </a:cxn>
                  <a:cxn ang="0">
                    <a:pos x="321" y="180"/>
                  </a:cxn>
                  <a:cxn ang="0">
                    <a:pos x="373" y="171"/>
                  </a:cxn>
                  <a:cxn ang="0">
                    <a:pos x="393" y="188"/>
                  </a:cxn>
                  <a:cxn ang="0">
                    <a:pos x="349" y="252"/>
                  </a:cxn>
                  <a:cxn ang="0">
                    <a:pos x="327" y="403"/>
                  </a:cxn>
                  <a:cxn ang="0">
                    <a:pos x="153" y="403"/>
                  </a:cxn>
                  <a:cxn ang="0">
                    <a:pos x="119" y="375"/>
                  </a:cxn>
                  <a:cxn ang="0">
                    <a:pos x="121" y="339"/>
                  </a:cxn>
                  <a:cxn ang="0">
                    <a:pos x="107" y="306"/>
                  </a:cxn>
                  <a:cxn ang="0">
                    <a:pos x="103" y="272"/>
                  </a:cxn>
                  <a:cxn ang="0">
                    <a:pos x="0" y="198"/>
                  </a:cxn>
                  <a:cxn ang="0">
                    <a:pos x="0" y="123"/>
                  </a:cxn>
                  <a:cxn ang="0">
                    <a:pos x="25" y="30"/>
                  </a:cxn>
                </a:cxnLst>
                <a:rect l="0" t="0" r="r" b="b"/>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7" name="Freeform 75"/>
              <p:cNvSpPr>
                <a:spLocks/>
              </p:cNvSpPr>
              <p:nvPr/>
            </p:nvSpPr>
            <p:spPr bwMode="auto">
              <a:xfrm>
                <a:off x="3841" y="1515"/>
                <a:ext cx="547" cy="267"/>
              </a:xfrm>
              <a:custGeom>
                <a:avLst/>
                <a:gdLst/>
                <a:ahLst/>
                <a:cxnLst>
                  <a:cxn ang="0">
                    <a:pos x="0" y="76"/>
                  </a:cxn>
                  <a:cxn ang="0">
                    <a:pos x="141" y="151"/>
                  </a:cxn>
                  <a:cxn ang="0">
                    <a:pos x="168" y="187"/>
                  </a:cxn>
                  <a:cxn ang="0">
                    <a:pos x="178" y="220"/>
                  </a:cxn>
                  <a:cxn ang="0">
                    <a:pos x="256" y="143"/>
                  </a:cxn>
                  <a:cxn ang="0">
                    <a:pos x="454" y="113"/>
                  </a:cxn>
                  <a:cxn ang="0">
                    <a:pos x="367" y="58"/>
                  </a:cxn>
                  <a:cxn ang="0">
                    <a:pos x="250" y="109"/>
                  </a:cxn>
                  <a:cxn ang="0">
                    <a:pos x="139" y="64"/>
                  </a:cxn>
                  <a:cxn ang="0">
                    <a:pos x="204" y="10"/>
                  </a:cxn>
                  <a:cxn ang="0">
                    <a:pos x="147" y="0"/>
                  </a:cxn>
                  <a:cxn ang="0">
                    <a:pos x="0" y="76"/>
                  </a:cxn>
                </a:cxnLst>
                <a:rect l="0" t="0" r="r" b="b"/>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8" name="Freeform 76"/>
              <p:cNvSpPr>
                <a:spLocks/>
              </p:cNvSpPr>
              <p:nvPr/>
            </p:nvSpPr>
            <p:spPr bwMode="auto">
              <a:xfrm>
                <a:off x="4160" y="1718"/>
                <a:ext cx="355" cy="414"/>
              </a:xfrm>
              <a:custGeom>
                <a:avLst/>
                <a:gdLst/>
                <a:ahLst/>
                <a:cxnLst>
                  <a:cxn ang="0">
                    <a:pos x="141" y="0"/>
                  </a:cxn>
                  <a:cxn ang="0">
                    <a:pos x="235" y="28"/>
                  </a:cxn>
                  <a:cxn ang="0">
                    <a:pos x="255" y="95"/>
                  </a:cxn>
                  <a:cxn ang="0">
                    <a:pos x="200" y="151"/>
                  </a:cxn>
                  <a:cxn ang="0">
                    <a:pos x="214" y="177"/>
                  </a:cxn>
                  <a:cxn ang="0">
                    <a:pos x="267" y="147"/>
                  </a:cxn>
                  <a:cxn ang="0">
                    <a:pos x="289" y="153"/>
                  </a:cxn>
                  <a:cxn ang="0">
                    <a:pos x="295" y="246"/>
                  </a:cxn>
                  <a:cxn ang="0">
                    <a:pos x="237" y="323"/>
                  </a:cxn>
                  <a:cxn ang="0">
                    <a:pos x="237" y="342"/>
                  </a:cxn>
                  <a:cxn ang="0">
                    <a:pos x="0" y="342"/>
                  </a:cxn>
                  <a:cxn ang="0">
                    <a:pos x="34" y="246"/>
                  </a:cxn>
                  <a:cxn ang="0">
                    <a:pos x="16" y="171"/>
                  </a:cxn>
                  <a:cxn ang="0">
                    <a:pos x="47" y="91"/>
                  </a:cxn>
                  <a:cxn ang="0">
                    <a:pos x="141" y="0"/>
                  </a:cxn>
                </a:cxnLst>
                <a:rect l="0" t="0" r="r" b="b"/>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09" name="Freeform 77"/>
              <p:cNvSpPr>
                <a:spLocks/>
              </p:cNvSpPr>
              <p:nvPr/>
            </p:nvSpPr>
            <p:spPr bwMode="auto">
              <a:xfrm>
                <a:off x="3775" y="2054"/>
                <a:ext cx="322" cy="552"/>
              </a:xfrm>
              <a:custGeom>
                <a:avLst/>
                <a:gdLst/>
                <a:ahLst/>
                <a:cxnLst>
                  <a:cxn ang="0">
                    <a:pos x="68" y="0"/>
                  </a:cxn>
                  <a:cxn ang="0">
                    <a:pos x="244" y="0"/>
                  </a:cxn>
                  <a:cxn ang="0">
                    <a:pos x="266" y="68"/>
                  </a:cxn>
                  <a:cxn ang="0">
                    <a:pos x="266" y="303"/>
                  </a:cxn>
                  <a:cxn ang="0">
                    <a:pos x="268" y="324"/>
                  </a:cxn>
                  <a:cxn ang="0">
                    <a:pos x="234" y="364"/>
                  </a:cxn>
                  <a:cxn ang="0">
                    <a:pos x="226" y="412"/>
                  </a:cxn>
                  <a:cxn ang="0">
                    <a:pos x="161" y="457"/>
                  </a:cxn>
                  <a:cxn ang="0">
                    <a:pos x="131" y="447"/>
                  </a:cxn>
                  <a:cxn ang="0">
                    <a:pos x="64" y="350"/>
                  </a:cxn>
                  <a:cxn ang="0">
                    <a:pos x="83" y="320"/>
                  </a:cxn>
                  <a:cxn ang="0">
                    <a:pos x="56" y="301"/>
                  </a:cxn>
                  <a:cxn ang="0">
                    <a:pos x="0" y="209"/>
                  </a:cxn>
                  <a:cxn ang="0">
                    <a:pos x="4" y="152"/>
                  </a:cxn>
                  <a:cxn ang="0">
                    <a:pos x="44" y="106"/>
                  </a:cxn>
                  <a:cxn ang="0">
                    <a:pos x="34" y="80"/>
                  </a:cxn>
                  <a:cxn ang="0">
                    <a:pos x="85" y="43"/>
                  </a:cxn>
                  <a:cxn ang="0">
                    <a:pos x="68" y="0"/>
                  </a:cxn>
                </a:cxnLst>
                <a:rect l="0" t="0" r="r" b="b"/>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10" name="Freeform 78"/>
              <p:cNvSpPr>
                <a:spLocks/>
              </p:cNvSpPr>
              <p:nvPr/>
            </p:nvSpPr>
            <p:spPr bwMode="auto">
              <a:xfrm>
                <a:off x="3415" y="2240"/>
                <a:ext cx="553" cy="482"/>
              </a:xfrm>
              <a:custGeom>
                <a:avLst/>
                <a:gdLst/>
                <a:ahLst/>
                <a:cxnLst>
                  <a:cxn ang="0">
                    <a:pos x="0" y="0"/>
                  </a:cxn>
                  <a:cxn ang="0">
                    <a:pos x="304" y="0"/>
                  </a:cxn>
                  <a:cxn ang="0">
                    <a:pos x="300" y="53"/>
                  </a:cxn>
                  <a:cxn ang="0">
                    <a:pos x="356" y="149"/>
                  </a:cxn>
                  <a:cxn ang="0">
                    <a:pos x="383" y="166"/>
                  </a:cxn>
                  <a:cxn ang="0">
                    <a:pos x="366" y="194"/>
                  </a:cxn>
                  <a:cxn ang="0">
                    <a:pos x="431" y="293"/>
                  </a:cxn>
                  <a:cxn ang="0">
                    <a:pos x="461" y="303"/>
                  </a:cxn>
                  <a:cxn ang="0">
                    <a:pos x="421" y="399"/>
                  </a:cxn>
                  <a:cxn ang="0">
                    <a:pos x="381" y="399"/>
                  </a:cxn>
                  <a:cxn ang="0">
                    <a:pos x="393" y="357"/>
                  </a:cxn>
                  <a:cxn ang="0">
                    <a:pos x="87" y="357"/>
                  </a:cxn>
                  <a:cxn ang="0">
                    <a:pos x="72" y="313"/>
                  </a:cxn>
                  <a:cxn ang="0">
                    <a:pos x="72" y="127"/>
                  </a:cxn>
                  <a:cxn ang="0">
                    <a:pos x="40" y="97"/>
                  </a:cxn>
                  <a:cxn ang="0">
                    <a:pos x="60" y="75"/>
                  </a:cxn>
                  <a:cxn ang="0">
                    <a:pos x="0" y="0"/>
                  </a:cxn>
                </a:cxnLst>
                <a:rect l="0" t="0" r="r" b="b"/>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11" name="Freeform 79"/>
              <p:cNvSpPr>
                <a:spLocks/>
              </p:cNvSpPr>
              <p:nvPr/>
            </p:nvSpPr>
            <p:spPr bwMode="auto">
              <a:xfrm>
                <a:off x="4046" y="2128"/>
                <a:ext cx="260" cy="429"/>
              </a:xfrm>
              <a:custGeom>
                <a:avLst/>
                <a:gdLst/>
                <a:ahLst/>
                <a:cxnLst>
                  <a:cxn ang="0">
                    <a:pos x="40" y="0"/>
                  </a:cxn>
                  <a:cxn ang="0">
                    <a:pos x="58" y="12"/>
                  </a:cxn>
                  <a:cxn ang="0">
                    <a:pos x="88" y="2"/>
                  </a:cxn>
                  <a:cxn ang="0">
                    <a:pos x="217" y="2"/>
                  </a:cxn>
                  <a:cxn ang="0">
                    <a:pos x="217" y="213"/>
                  </a:cxn>
                  <a:cxn ang="0">
                    <a:pos x="137" y="322"/>
                  </a:cxn>
                  <a:cxn ang="0">
                    <a:pos x="0" y="354"/>
                  </a:cxn>
                  <a:cxn ang="0">
                    <a:pos x="10" y="302"/>
                  </a:cxn>
                  <a:cxn ang="0">
                    <a:pos x="40" y="264"/>
                  </a:cxn>
                  <a:cxn ang="0">
                    <a:pos x="40" y="0"/>
                  </a:cxn>
                </a:cxnLst>
                <a:rect l="0" t="0" r="r" b="b"/>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12" name="Freeform 80"/>
              <p:cNvSpPr>
                <a:spLocks/>
              </p:cNvSpPr>
              <p:nvPr/>
            </p:nvSpPr>
            <p:spPr bwMode="auto">
              <a:xfrm>
                <a:off x="2769" y="1344"/>
                <a:ext cx="598" cy="320"/>
              </a:xfrm>
              <a:custGeom>
                <a:avLst/>
                <a:gdLst/>
                <a:ahLst/>
                <a:cxnLst>
                  <a:cxn ang="0">
                    <a:pos x="0" y="0"/>
                  </a:cxn>
                  <a:cxn ang="0">
                    <a:pos x="448" y="0"/>
                  </a:cxn>
                  <a:cxn ang="0">
                    <a:pos x="490" y="199"/>
                  </a:cxn>
                  <a:cxn ang="0">
                    <a:pos x="498" y="265"/>
                  </a:cxn>
                  <a:cxn ang="0">
                    <a:pos x="2" y="265"/>
                  </a:cxn>
                  <a:cxn ang="0">
                    <a:pos x="0" y="0"/>
                  </a:cxn>
                </a:cxnLst>
                <a:rect l="0" t="0" r="r" b="b"/>
                <a:pathLst>
                  <a:path w="498" h="265">
                    <a:moveTo>
                      <a:pt x="0" y="0"/>
                    </a:moveTo>
                    <a:lnTo>
                      <a:pt x="448" y="0"/>
                    </a:lnTo>
                    <a:lnTo>
                      <a:pt x="490" y="199"/>
                    </a:lnTo>
                    <a:lnTo>
                      <a:pt x="498" y="265"/>
                    </a:lnTo>
                    <a:lnTo>
                      <a:pt x="2" y="265"/>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13" name="Freeform 81"/>
              <p:cNvSpPr>
                <a:spLocks/>
              </p:cNvSpPr>
              <p:nvPr/>
            </p:nvSpPr>
            <p:spPr bwMode="auto">
              <a:xfrm>
                <a:off x="2770" y="1991"/>
                <a:ext cx="700" cy="319"/>
              </a:xfrm>
              <a:custGeom>
                <a:avLst/>
                <a:gdLst/>
                <a:ahLst/>
                <a:cxnLst>
                  <a:cxn ang="0">
                    <a:pos x="0" y="0"/>
                  </a:cxn>
                  <a:cxn ang="0">
                    <a:pos x="364" y="0"/>
                  </a:cxn>
                  <a:cxn ang="0">
                    <a:pos x="402" y="20"/>
                  </a:cxn>
                  <a:cxn ang="0">
                    <a:pos x="485" y="47"/>
                  </a:cxn>
                  <a:cxn ang="0">
                    <a:pos x="539" y="211"/>
                  </a:cxn>
                  <a:cxn ang="0">
                    <a:pos x="583" y="263"/>
                  </a:cxn>
                  <a:cxn ang="0">
                    <a:pos x="125" y="263"/>
                  </a:cxn>
                  <a:cxn ang="0">
                    <a:pos x="125" y="172"/>
                  </a:cxn>
                  <a:cxn ang="0">
                    <a:pos x="0" y="172"/>
                  </a:cxn>
                  <a:cxn ang="0">
                    <a:pos x="0" y="0"/>
                  </a:cxn>
                </a:cxnLst>
                <a:rect l="0" t="0" r="r" b="b"/>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6699FF"/>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sp>
            <p:nvSpPr>
              <p:cNvPr id="146514" name="Rectangle 82"/>
              <p:cNvSpPr>
                <a:spLocks noChangeArrowheads="1"/>
              </p:cNvSpPr>
              <p:nvPr/>
            </p:nvSpPr>
            <p:spPr bwMode="auto">
              <a:xfrm>
                <a:off x="2392" y="2185"/>
                <a:ext cx="536" cy="446"/>
              </a:xfrm>
              <a:prstGeom prst="rect">
                <a:avLst/>
              </a:prstGeom>
              <a:solidFill>
                <a:srgbClr val="6699FF"/>
              </a:solidFill>
              <a:ln w="12700">
                <a:solidFill>
                  <a:srgbClr val="000000"/>
                </a:solidFill>
                <a:miter lim="800000"/>
                <a:headEnd/>
                <a:tailEnd/>
              </a:ln>
            </p:spPr>
            <p:txBody>
              <a:bodyPr/>
              <a:lstStyle/>
              <a:p>
                <a:pPr>
                  <a:defRPr/>
                </a:pPr>
                <a:endParaRPr lang="en-US" dirty="0">
                  <a:latin typeface="+mn-lt"/>
                  <a:ea typeface="ＭＳ Ｐゴシック" pitchFamily="8" charset="-128"/>
                </a:endParaRPr>
              </a:p>
            </p:txBody>
          </p:sp>
          <p:sp>
            <p:nvSpPr>
              <p:cNvPr id="146515" name="Rectangle 83"/>
              <p:cNvSpPr>
                <a:spLocks noChangeArrowheads="1"/>
              </p:cNvSpPr>
              <p:nvPr/>
            </p:nvSpPr>
            <p:spPr bwMode="auto">
              <a:xfrm>
                <a:off x="2292" y="2601"/>
                <a:ext cx="141" cy="140"/>
              </a:xfrm>
              <a:prstGeom prst="rect">
                <a:avLst/>
              </a:prstGeom>
              <a:solidFill>
                <a:srgbClr val="6699FF"/>
              </a:solidFill>
              <a:ln w="9525">
                <a:solidFill>
                  <a:srgbClr val="000000"/>
                </a:solidFill>
                <a:miter lim="800000"/>
                <a:headEnd/>
                <a:tailEnd/>
              </a:ln>
              <a:effectLst/>
            </p:spPr>
            <p:txBody>
              <a:bodyPr wrap="none" anchor="ctr"/>
              <a:lstStyle/>
              <a:p>
                <a:pPr algn="ctr">
                  <a:defRPr/>
                </a:pPr>
                <a:endParaRPr lang="en-US" sz="1400" dirty="0">
                  <a:latin typeface="+mn-lt"/>
                  <a:ea typeface="ＭＳ Ｐゴシック" pitchFamily="8" charset="-128"/>
                </a:endParaRPr>
              </a:p>
            </p:txBody>
          </p:sp>
        </p:grpSp>
        <p:sp>
          <p:nvSpPr>
            <p:cNvPr id="20506" name="WordArt 84"/>
            <p:cNvSpPr>
              <a:spLocks noChangeArrowheads="1" noChangeShapeType="1" noTextEdit="1"/>
            </p:cNvSpPr>
            <p:nvPr/>
          </p:nvSpPr>
          <p:spPr bwMode="auto">
            <a:xfrm rot="-2054538">
              <a:off x="2297" y="2243"/>
              <a:ext cx="1693" cy="31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3600" b="1" kern="10" dirty="0">
                  <a:latin typeface="Calibri"/>
                  <a:cs typeface="Calibri"/>
                </a:rPr>
                <a:t>North </a:t>
              </a:r>
              <a:r>
                <a:rPr lang="en-US" sz="3600" b="1" kern="10" dirty="0" smtClean="0">
                  <a:latin typeface="Calibri"/>
                  <a:cs typeface="Calibri"/>
                </a:rPr>
                <a:t>Central*</a:t>
              </a:r>
              <a:endParaRPr lang="en-US" sz="3600" b="1" kern="10" dirty="0">
                <a:latin typeface="Calibri"/>
                <a:cs typeface="Calibri"/>
              </a:endParaRPr>
            </a:p>
          </p:txBody>
        </p:sp>
      </p:grpSp>
      <p:grpSp>
        <p:nvGrpSpPr>
          <p:cNvPr id="20489" name="Group 85"/>
          <p:cNvGrpSpPr>
            <a:grpSpLocks/>
          </p:cNvGrpSpPr>
          <p:nvPr/>
        </p:nvGrpSpPr>
        <p:grpSpPr bwMode="auto">
          <a:xfrm>
            <a:off x="1066800" y="3705225"/>
            <a:ext cx="1752600" cy="1477963"/>
            <a:chOff x="672" y="2304"/>
            <a:chExt cx="1104" cy="931"/>
          </a:xfrm>
        </p:grpSpPr>
        <p:grpSp>
          <p:nvGrpSpPr>
            <p:cNvPr id="20492" name="Group 86"/>
            <p:cNvGrpSpPr>
              <a:grpSpLocks/>
            </p:cNvGrpSpPr>
            <p:nvPr/>
          </p:nvGrpSpPr>
          <p:grpSpPr bwMode="auto">
            <a:xfrm>
              <a:off x="672" y="2304"/>
              <a:ext cx="1029" cy="931"/>
              <a:chOff x="672" y="2304"/>
              <a:chExt cx="1029" cy="931"/>
            </a:xfrm>
          </p:grpSpPr>
          <p:sp>
            <p:nvSpPr>
              <p:cNvPr id="146519" name="Freeform 87"/>
              <p:cNvSpPr>
                <a:spLocks/>
              </p:cNvSpPr>
              <p:nvPr/>
            </p:nvSpPr>
            <p:spPr bwMode="auto">
              <a:xfrm>
                <a:off x="1008" y="2304"/>
                <a:ext cx="693" cy="772"/>
              </a:xfrm>
              <a:custGeom>
                <a:avLst/>
                <a:gdLst/>
                <a:ahLst/>
                <a:cxnLst>
                  <a:cxn ang="0">
                    <a:pos x="16" y="0"/>
                  </a:cxn>
                  <a:cxn ang="0">
                    <a:pos x="298" y="0"/>
                  </a:cxn>
                  <a:cxn ang="0">
                    <a:pos x="298" y="263"/>
                  </a:cxn>
                  <a:cxn ang="0">
                    <a:pos x="661" y="625"/>
                  </a:cxn>
                  <a:cxn ang="0">
                    <a:pos x="693" y="667"/>
                  </a:cxn>
                  <a:cxn ang="0">
                    <a:pos x="677" y="772"/>
                  </a:cxn>
                  <a:cxn ang="0">
                    <a:pos x="495" y="772"/>
                  </a:cxn>
                  <a:cxn ang="0">
                    <a:pos x="334" y="642"/>
                  </a:cxn>
                  <a:cxn ang="0">
                    <a:pos x="277" y="642"/>
                  </a:cxn>
                  <a:cxn ang="0">
                    <a:pos x="140" y="400"/>
                  </a:cxn>
                  <a:cxn ang="0">
                    <a:pos x="44" y="251"/>
                  </a:cxn>
                  <a:cxn ang="0">
                    <a:pos x="56" y="194"/>
                  </a:cxn>
                  <a:cxn ang="0">
                    <a:pos x="0" y="118"/>
                  </a:cxn>
                  <a:cxn ang="0">
                    <a:pos x="16" y="0"/>
                  </a:cxn>
                </a:cxnLst>
                <a:rect l="0" t="0" r="r" b="b"/>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rgbClr val="FF6699"/>
              </a:solidFill>
              <a:ln w="12700">
                <a:solidFill>
                  <a:srgbClr val="000000"/>
                </a:solidFill>
                <a:prstDash val="solid"/>
                <a:round/>
                <a:headEnd/>
                <a:tailEnd/>
              </a:ln>
            </p:spPr>
            <p:txBody>
              <a:bodyPr/>
              <a:lstStyle/>
              <a:p>
                <a:pPr>
                  <a:defRPr/>
                </a:pPr>
                <a:endParaRPr lang="en-US" dirty="0">
                  <a:latin typeface="+mn-lt"/>
                  <a:ea typeface="ＭＳ Ｐゴシック" pitchFamily="8" charset="-128"/>
                </a:endParaRPr>
              </a:p>
            </p:txBody>
          </p:sp>
          <p:grpSp>
            <p:nvGrpSpPr>
              <p:cNvPr id="20495" name="Group 88"/>
              <p:cNvGrpSpPr>
                <a:grpSpLocks/>
              </p:cNvGrpSpPr>
              <p:nvPr/>
            </p:nvGrpSpPr>
            <p:grpSpPr bwMode="auto">
              <a:xfrm>
                <a:off x="672" y="2784"/>
                <a:ext cx="667" cy="451"/>
                <a:chOff x="0" y="2644"/>
                <a:chExt cx="667" cy="451"/>
              </a:xfrm>
            </p:grpSpPr>
            <p:sp>
              <p:nvSpPr>
                <p:cNvPr id="146521" name="Freeform 89"/>
                <p:cNvSpPr>
                  <a:spLocks/>
                </p:cNvSpPr>
                <p:nvPr/>
              </p:nvSpPr>
              <p:spPr bwMode="auto">
                <a:xfrm>
                  <a:off x="414" y="2854"/>
                  <a:ext cx="21" cy="22"/>
                </a:xfrm>
                <a:custGeom>
                  <a:avLst/>
                  <a:gdLst/>
                  <a:ahLst/>
                  <a:cxnLst>
                    <a:cxn ang="0">
                      <a:pos x="107" y="103"/>
                    </a:cxn>
                    <a:cxn ang="0">
                      <a:pos x="89" y="0"/>
                    </a:cxn>
                    <a:cxn ang="0">
                      <a:pos x="0" y="88"/>
                    </a:cxn>
                    <a:cxn ang="0">
                      <a:pos x="10" y="111"/>
                    </a:cxn>
                    <a:cxn ang="0">
                      <a:pos x="107" y="103"/>
                    </a:cxn>
                    <a:cxn ang="0">
                      <a:pos x="107" y="103"/>
                    </a:cxn>
                  </a:cxnLst>
                  <a:rect l="0" t="0" r="r" b="b"/>
                  <a:pathLst>
                    <a:path w="107" h="111">
                      <a:moveTo>
                        <a:pt x="107" y="103"/>
                      </a:moveTo>
                      <a:lnTo>
                        <a:pt x="89" y="0"/>
                      </a:lnTo>
                      <a:lnTo>
                        <a:pt x="0" y="88"/>
                      </a:lnTo>
                      <a:lnTo>
                        <a:pt x="10" y="111"/>
                      </a:lnTo>
                      <a:lnTo>
                        <a:pt x="107" y="103"/>
                      </a:lnTo>
                      <a:lnTo>
                        <a:pt x="107" y="103"/>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grpSp>
              <p:nvGrpSpPr>
                <p:cNvPr id="20497" name="Group 90"/>
                <p:cNvGrpSpPr>
                  <a:grpSpLocks/>
                </p:cNvGrpSpPr>
                <p:nvPr/>
              </p:nvGrpSpPr>
              <p:grpSpPr bwMode="auto">
                <a:xfrm>
                  <a:off x="0" y="2644"/>
                  <a:ext cx="667" cy="451"/>
                  <a:chOff x="0" y="2644"/>
                  <a:chExt cx="667" cy="451"/>
                </a:xfrm>
              </p:grpSpPr>
              <p:sp>
                <p:nvSpPr>
                  <p:cNvPr id="146523" name="Freeform 91"/>
                  <p:cNvSpPr>
                    <a:spLocks/>
                  </p:cNvSpPr>
                  <p:nvPr/>
                </p:nvSpPr>
                <p:spPr bwMode="auto">
                  <a:xfrm>
                    <a:off x="413" y="2809"/>
                    <a:ext cx="98" cy="63"/>
                  </a:xfrm>
                  <a:custGeom>
                    <a:avLst/>
                    <a:gdLst/>
                    <a:ahLst/>
                    <a:cxnLst>
                      <a:cxn ang="0">
                        <a:pos x="491" y="212"/>
                      </a:cxn>
                      <a:cxn ang="0">
                        <a:pos x="491" y="147"/>
                      </a:cxn>
                      <a:cxn ang="0">
                        <a:pos x="403" y="124"/>
                      </a:cxn>
                      <a:cxn ang="0">
                        <a:pos x="387" y="78"/>
                      </a:cxn>
                      <a:cxn ang="0">
                        <a:pos x="349" y="78"/>
                      </a:cxn>
                      <a:cxn ang="0">
                        <a:pos x="314" y="26"/>
                      </a:cxn>
                      <a:cxn ang="0">
                        <a:pos x="217" y="26"/>
                      </a:cxn>
                      <a:cxn ang="0">
                        <a:pos x="147" y="78"/>
                      </a:cxn>
                      <a:cxn ang="0">
                        <a:pos x="92" y="0"/>
                      </a:cxn>
                      <a:cxn ang="0">
                        <a:pos x="48" y="0"/>
                      </a:cxn>
                      <a:cxn ang="0">
                        <a:pos x="0" y="46"/>
                      </a:cxn>
                      <a:cxn ang="0">
                        <a:pos x="29" y="124"/>
                      </a:cxn>
                      <a:cxn ang="0">
                        <a:pos x="109" y="171"/>
                      </a:cxn>
                      <a:cxn ang="0">
                        <a:pos x="170" y="236"/>
                      </a:cxn>
                      <a:cxn ang="0">
                        <a:pos x="154" y="271"/>
                      </a:cxn>
                      <a:cxn ang="0">
                        <a:pos x="262" y="315"/>
                      </a:cxn>
                      <a:cxn ang="0">
                        <a:pos x="340" y="260"/>
                      </a:cxn>
                      <a:cxn ang="0">
                        <a:pos x="431" y="260"/>
                      </a:cxn>
                      <a:cxn ang="0">
                        <a:pos x="491" y="212"/>
                      </a:cxn>
                      <a:cxn ang="0">
                        <a:pos x="491" y="212"/>
                      </a:cxn>
                    </a:cxnLst>
                    <a:rect l="0" t="0" r="r" b="b"/>
                    <a:pathLst>
                      <a:path w="491" h="315">
                        <a:moveTo>
                          <a:pt x="491" y="212"/>
                        </a:moveTo>
                        <a:lnTo>
                          <a:pt x="491" y="147"/>
                        </a:lnTo>
                        <a:lnTo>
                          <a:pt x="403" y="124"/>
                        </a:lnTo>
                        <a:lnTo>
                          <a:pt x="387" y="78"/>
                        </a:lnTo>
                        <a:lnTo>
                          <a:pt x="349" y="78"/>
                        </a:lnTo>
                        <a:lnTo>
                          <a:pt x="314" y="26"/>
                        </a:lnTo>
                        <a:lnTo>
                          <a:pt x="217" y="26"/>
                        </a:lnTo>
                        <a:lnTo>
                          <a:pt x="147" y="78"/>
                        </a:lnTo>
                        <a:lnTo>
                          <a:pt x="92" y="0"/>
                        </a:lnTo>
                        <a:lnTo>
                          <a:pt x="48" y="0"/>
                        </a:lnTo>
                        <a:lnTo>
                          <a:pt x="0" y="46"/>
                        </a:lnTo>
                        <a:lnTo>
                          <a:pt x="29" y="124"/>
                        </a:lnTo>
                        <a:lnTo>
                          <a:pt x="109" y="171"/>
                        </a:lnTo>
                        <a:lnTo>
                          <a:pt x="170" y="236"/>
                        </a:lnTo>
                        <a:lnTo>
                          <a:pt x="154" y="271"/>
                        </a:lnTo>
                        <a:lnTo>
                          <a:pt x="262" y="315"/>
                        </a:lnTo>
                        <a:lnTo>
                          <a:pt x="340" y="260"/>
                        </a:lnTo>
                        <a:lnTo>
                          <a:pt x="431" y="260"/>
                        </a:lnTo>
                        <a:lnTo>
                          <a:pt x="491" y="212"/>
                        </a:lnTo>
                        <a:lnTo>
                          <a:pt x="491" y="212"/>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sp>
                <p:nvSpPr>
                  <p:cNvPr id="146524" name="Freeform 92"/>
                  <p:cNvSpPr>
                    <a:spLocks/>
                  </p:cNvSpPr>
                  <p:nvPr/>
                </p:nvSpPr>
                <p:spPr bwMode="auto">
                  <a:xfrm>
                    <a:off x="501" y="2918"/>
                    <a:ext cx="166" cy="177"/>
                  </a:xfrm>
                  <a:custGeom>
                    <a:avLst/>
                    <a:gdLst/>
                    <a:ahLst/>
                    <a:cxnLst>
                      <a:cxn ang="0">
                        <a:pos x="267" y="862"/>
                      </a:cxn>
                      <a:cxn ang="0">
                        <a:pos x="329" y="842"/>
                      </a:cxn>
                      <a:cxn ang="0">
                        <a:pos x="321" y="808"/>
                      </a:cxn>
                      <a:cxn ang="0">
                        <a:pos x="418" y="752"/>
                      </a:cxn>
                      <a:cxn ang="0">
                        <a:pos x="498" y="648"/>
                      </a:cxn>
                      <a:cxn ang="0">
                        <a:pos x="552" y="696"/>
                      </a:cxn>
                      <a:cxn ang="0">
                        <a:pos x="658" y="638"/>
                      </a:cxn>
                      <a:cxn ang="0">
                        <a:pos x="712" y="605"/>
                      </a:cxn>
                      <a:cxn ang="0">
                        <a:pos x="739" y="550"/>
                      </a:cxn>
                      <a:cxn ang="0">
                        <a:pos x="819" y="504"/>
                      </a:cxn>
                      <a:cxn ang="0">
                        <a:pos x="829" y="459"/>
                      </a:cxn>
                      <a:cxn ang="0">
                        <a:pos x="748" y="437"/>
                      </a:cxn>
                      <a:cxn ang="0">
                        <a:pos x="712" y="316"/>
                      </a:cxn>
                      <a:cxn ang="0">
                        <a:pos x="634" y="335"/>
                      </a:cxn>
                      <a:cxn ang="0">
                        <a:pos x="634" y="258"/>
                      </a:cxn>
                      <a:cxn ang="0">
                        <a:pos x="596" y="214"/>
                      </a:cxn>
                      <a:cxn ang="0">
                        <a:pos x="472" y="135"/>
                      </a:cxn>
                      <a:cxn ang="0">
                        <a:pos x="381" y="124"/>
                      </a:cxn>
                      <a:cxn ang="0">
                        <a:pos x="338" y="80"/>
                      </a:cxn>
                      <a:cxn ang="0">
                        <a:pos x="142" y="0"/>
                      </a:cxn>
                      <a:cxn ang="0">
                        <a:pos x="116" y="23"/>
                      </a:cxn>
                      <a:cxn ang="0">
                        <a:pos x="116" y="90"/>
                      </a:cxn>
                      <a:cxn ang="0">
                        <a:pos x="151" y="111"/>
                      </a:cxn>
                      <a:cxn ang="0">
                        <a:pos x="151" y="181"/>
                      </a:cxn>
                      <a:cxn ang="0">
                        <a:pos x="123" y="224"/>
                      </a:cxn>
                      <a:cxn ang="0">
                        <a:pos x="97" y="258"/>
                      </a:cxn>
                      <a:cxn ang="0">
                        <a:pos x="46" y="270"/>
                      </a:cxn>
                      <a:cxn ang="0">
                        <a:pos x="0" y="357"/>
                      </a:cxn>
                      <a:cxn ang="0">
                        <a:pos x="106" y="584"/>
                      </a:cxn>
                      <a:cxn ang="0">
                        <a:pos x="106" y="728"/>
                      </a:cxn>
                      <a:cxn ang="0">
                        <a:pos x="87" y="772"/>
                      </a:cxn>
                      <a:cxn ang="0">
                        <a:pos x="106" y="830"/>
                      </a:cxn>
                      <a:cxn ang="0">
                        <a:pos x="230" y="885"/>
                      </a:cxn>
                      <a:cxn ang="0">
                        <a:pos x="267" y="862"/>
                      </a:cxn>
                      <a:cxn ang="0">
                        <a:pos x="267" y="862"/>
                      </a:cxn>
                    </a:cxnLst>
                    <a:rect l="0" t="0" r="r" b="b"/>
                    <a:pathLst>
                      <a:path w="829" h="885">
                        <a:moveTo>
                          <a:pt x="267" y="862"/>
                        </a:moveTo>
                        <a:lnTo>
                          <a:pt x="329" y="842"/>
                        </a:lnTo>
                        <a:lnTo>
                          <a:pt x="321" y="808"/>
                        </a:lnTo>
                        <a:lnTo>
                          <a:pt x="418" y="752"/>
                        </a:lnTo>
                        <a:lnTo>
                          <a:pt x="498" y="648"/>
                        </a:lnTo>
                        <a:lnTo>
                          <a:pt x="552" y="696"/>
                        </a:lnTo>
                        <a:lnTo>
                          <a:pt x="658" y="638"/>
                        </a:lnTo>
                        <a:lnTo>
                          <a:pt x="712" y="605"/>
                        </a:lnTo>
                        <a:lnTo>
                          <a:pt x="739" y="550"/>
                        </a:lnTo>
                        <a:lnTo>
                          <a:pt x="819" y="504"/>
                        </a:lnTo>
                        <a:lnTo>
                          <a:pt x="829" y="459"/>
                        </a:lnTo>
                        <a:lnTo>
                          <a:pt x="748" y="437"/>
                        </a:lnTo>
                        <a:lnTo>
                          <a:pt x="712" y="316"/>
                        </a:lnTo>
                        <a:lnTo>
                          <a:pt x="634" y="335"/>
                        </a:lnTo>
                        <a:lnTo>
                          <a:pt x="634" y="258"/>
                        </a:lnTo>
                        <a:lnTo>
                          <a:pt x="596" y="214"/>
                        </a:lnTo>
                        <a:lnTo>
                          <a:pt x="472" y="135"/>
                        </a:lnTo>
                        <a:lnTo>
                          <a:pt x="381" y="124"/>
                        </a:lnTo>
                        <a:lnTo>
                          <a:pt x="338" y="80"/>
                        </a:lnTo>
                        <a:lnTo>
                          <a:pt x="142" y="0"/>
                        </a:lnTo>
                        <a:lnTo>
                          <a:pt x="116" y="23"/>
                        </a:lnTo>
                        <a:lnTo>
                          <a:pt x="116" y="90"/>
                        </a:lnTo>
                        <a:lnTo>
                          <a:pt x="151" y="111"/>
                        </a:lnTo>
                        <a:lnTo>
                          <a:pt x="151" y="181"/>
                        </a:lnTo>
                        <a:lnTo>
                          <a:pt x="123" y="224"/>
                        </a:lnTo>
                        <a:lnTo>
                          <a:pt x="97" y="258"/>
                        </a:lnTo>
                        <a:lnTo>
                          <a:pt x="46" y="270"/>
                        </a:lnTo>
                        <a:lnTo>
                          <a:pt x="0" y="357"/>
                        </a:lnTo>
                        <a:lnTo>
                          <a:pt x="106" y="584"/>
                        </a:lnTo>
                        <a:lnTo>
                          <a:pt x="106" y="728"/>
                        </a:lnTo>
                        <a:lnTo>
                          <a:pt x="87" y="772"/>
                        </a:lnTo>
                        <a:lnTo>
                          <a:pt x="106" y="830"/>
                        </a:lnTo>
                        <a:lnTo>
                          <a:pt x="230" y="885"/>
                        </a:lnTo>
                        <a:lnTo>
                          <a:pt x="267" y="862"/>
                        </a:lnTo>
                        <a:lnTo>
                          <a:pt x="267" y="862"/>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sp>
                <p:nvSpPr>
                  <p:cNvPr id="146525" name="Freeform 93"/>
                  <p:cNvSpPr>
                    <a:spLocks/>
                  </p:cNvSpPr>
                  <p:nvPr/>
                </p:nvSpPr>
                <p:spPr bwMode="auto">
                  <a:xfrm>
                    <a:off x="363" y="2813"/>
                    <a:ext cx="33" cy="32"/>
                  </a:xfrm>
                  <a:custGeom>
                    <a:avLst/>
                    <a:gdLst/>
                    <a:ahLst/>
                    <a:cxnLst>
                      <a:cxn ang="0">
                        <a:pos x="150" y="156"/>
                      </a:cxn>
                      <a:cxn ang="0">
                        <a:pos x="167" y="101"/>
                      </a:cxn>
                      <a:cxn ang="0">
                        <a:pos x="112" y="45"/>
                      </a:cxn>
                      <a:cxn ang="0">
                        <a:pos x="106" y="0"/>
                      </a:cxn>
                      <a:cxn ang="0">
                        <a:pos x="0" y="0"/>
                      </a:cxn>
                      <a:cxn ang="0">
                        <a:pos x="0" y="54"/>
                      </a:cxn>
                      <a:cxn ang="0">
                        <a:pos x="52" y="101"/>
                      </a:cxn>
                      <a:cxn ang="0">
                        <a:pos x="150" y="156"/>
                      </a:cxn>
                      <a:cxn ang="0">
                        <a:pos x="150" y="156"/>
                      </a:cxn>
                    </a:cxnLst>
                    <a:rect l="0" t="0" r="r" b="b"/>
                    <a:pathLst>
                      <a:path w="167" h="156">
                        <a:moveTo>
                          <a:pt x="150" y="156"/>
                        </a:moveTo>
                        <a:lnTo>
                          <a:pt x="167" y="101"/>
                        </a:lnTo>
                        <a:lnTo>
                          <a:pt x="112" y="45"/>
                        </a:lnTo>
                        <a:lnTo>
                          <a:pt x="106" y="0"/>
                        </a:lnTo>
                        <a:lnTo>
                          <a:pt x="0" y="0"/>
                        </a:lnTo>
                        <a:lnTo>
                          <a:pt x="0" y="54"/>
                        </a:lnTo>
                        <a:lnTo>
                          <a:pt x="52" y="101"/>
                        </a:lnTo>
                        <a:lnTo>
                          <a:pt x="150" y="156"/>
                        </a:lnTo>
                        <a:lnTo>
                          <a:pt x="150" y="156"/>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sp>
                <p:nvSpPr>
                  <p:cNvPr id="146526" name="Freeform 94"/>
                  <p:cNvSpPr>
                    <a:spLocks/>
                  </p:cNvSpPr>
                  <p:nvPr/>
                </p:nvSpPr>
                <p:spPr bwMode="auto">
                  <a:xfrm>
                    <a:off x="330" y="2773"/>
                    <a:ext cx="79" cy="27"/>
                  </a:xfrm>
                  <a:custGeom>
                    <a:avLst/>
                    <a:gdLst/>
                    <a:ahLst/>
                    <a:cxnLst>
                      <a:cxn ang="0">
                        <a:pos x="394" y="56"/>
                      </a:cxn>
                      <a:cxn ang="0">
                        <a:pos x="357" y="21"/>
                      </a:cxn>
                      <a:cxn ang="0">
                        <a:pos x="260" y="56"/>
                      </a:cxn>
                      <a:cxn ang="0">
                        <a:pos x="28" y="0"/>
                      </a:cxn>
                      <a:cxn ang="0">
                        <a:pos x="0" y="68"/>
                      </a:cxn>
                      <a:cxn ang="0">
                        <a:pos x="0" y="101"/>
                      </a:cxn>
                      <a:cxn ang="0">
                        <a:pos x="109" y="111"/>
                      </a:cxn>
                      <a:cxn ang="0">
                        <a:pos x="164" y="85"/>
                      </a:cxn>
                      <a:cxn ang="0">
                        <a:pos x="216" y="135"/>
                      </a:cxn>
                      <a:cxn ang="0">
                        <a:pos x="304" y="135"/>
                      </a:cxn>
                      <a:cxn ang="0">
                        <a:pos x="357" y="101"/>
                      </a:cxn>
                      <a:cxn ang="0">
                        <a:pos x="394" y="56"/>
                      </a:cxn>
                      <a:cxn ang="0">
                        <a:pos x="394" y="56"/>
                      </a:cxn>
                    </a:cxnLst>
                    <a:rect l="0" t="0" r="r" b="b"/>
                    <a:pathLst>
                      <a:path w="394" h="135">
                        <a:moveTo>
                          <a:pt x="394" y="56"/>
                        </a:moveTo>
                        <a:lnTo>
                          <a:pt x="357" y="21"/>
                        </a:lnTo>
                        <a:lnTo>
                          <a:pt x="260" y="56"/>
                        </a:lnTo>
                        <a:lnTo>
                          <a:pt x="28" y="0"/>
                        </a:lnTo>
                        <a:lnTo>
                          <a:pt x="0" y="68"/>
                        </a:lnTo>
                        <a:lnTo>
                          <a:pt x="0" y="101"/>
                        </a:lnTo>
                        <a:lnTo>
                          <a:pt x="109" y="111"/>
                        </a:lnTo>
                        <a:lnTo>
                          <a:pt x="164" y="85"/>
                        </a:lnTo>
                        <a:lnTo>
                          <a:pt x="216" y="135"/>
                        </a:lnTo>
                        <a:lnTo>
                          <a:pt x="304" y="135"/>
                        </a:lnTo>
                        <a:lnTo>
                          <a:pt x="357" y="101"/>
                        </a:lnTo>
                        <a:lnTo>
                          <a:pt x="394" y="56"/>
                        </a:lnTo>
                        <a:lnTo>
                          <a:pt x="394" y="56"/>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sp>
                <p:nvSpPr>
                  <p:cNvPr id="146527" name="Freeform 95"/>
                  <p:cNvSpPr>
                    <a:spLocks/>
                  </p:cNvSpPr>
                  <p:nvPr/>
                </p:nvSpPr>
                <p:spPr bwMode="auto">
                  <a:xfrm>
                    <a:off x="200" y="2711"/>
                    <a:ext cx="84" cy="62"/>
                  </a:xfrm>
                  <a:custGeom>
                    <a:avLst/>
                    <a:gdLst/>
                    <a:ahLst/>
                    <a:cxnLst>
                      <a:cxn ang="0">
                        <a:pos x="411" y="278"/>
                      </a:cxn>
                      <a:cxn ang="0">
                        <a:pos x="419" y="243"/>
                      </a:cxn>
                      <a:cxn ang="0">
                        <a:pos x="376" y="233"/>
                      </a:cxn>
                      <a:cxn ang="0">
                        <a:pos x="376" y="155"/>
                      </a:cxn>
                      <a:cxn ang="0">
                        <a:pos x="330" y="189"/>
                      </a:cxn>
                      <a:cxn ang="0">
                        <a:pos x="287" y="111"/>
                      </a:cxn>
                      <a:cxn ang="0">
                        <a:pos x="321" y="111"/>
                      </a:cxn>
                      <a:cxn ang="0">
                        <a:pos x="232" y="0"/>
                      </a:cxn>
                      <a:cxn ang="0">
                        <a:pos x="178" y="0"/>
                      </a:cxn>
                      <a:cxn ang="0">
                        <a:pos x="125" y="89"/>
                      </a:cxn>
                      <a:cxn ang="0">
                        <a:pos x="0" y="89"/>
                      </a:cxn>
                      <a:cxn ang="0">
                        <a:pos x="47" y="200"/>
                      </a:cxn>
                      <a:cxn ang="0">
                        <a:pos x="97" y="289"/>
                      </a:cxn>
                      <a:cxn ang="0">
                        <a:pos x="215" y="289"/>
                      </a:cxn>
                      <a:cxn ang="0">
                        <a:pos x="189" y="243"/>
                      </a:cxn>
                      <a:cxn ang="0">
                        <a:pos x="250" y="243"/>
                      </a:cxn>
                      <a:cxn ang="0">
                        <a:pos x="277" y="258"/>
                      </a:cxn>
                      <a:cxn ang="0">
                        <a:pos x="311" y="312"/>
                      </a:cxn>
                      <a:cxn ang="0">
                        <a:pos x="411" y="278"/>
                      </a:cxn>
                      <a:cxn ang="0">
                        <a:pos x="411" y="278"/>
                      </a:cxn>
                    </a:cxnLst>
                    <a:rect l="0" t="0" r="r" b="b"/>
                    <a:pathLst>
                      <a:path w="419" h="312">
                        <a:moveTo>
                          <a:pt x="411" y="278"/>
                        </a:moveTo>
                        <a:lnTo>
                          <a:pt x="419" y="243"/>
                        </a:lnTo>
                        <a:lnTo>
                          <a:pt x="376" y="233"/>
                        </a:lnTo>
                        <a:lnTo>
                          <a:pt x="376" y="155"/>
                        </a:lnTo>
                        <a:lnTo>
                          <a:pt x="330" y="189"/>
                        </a:lnTo>
                        <a:lnTo>
                          <a:pt x="287" y="111"/>
                        </a:lnTo>
                        <a:lnTo>
                          <a:pt x="321" y="111"/>
                        </a:lnTo>
                        <a:lnTo>
                          <a:pt x="232" y="0"/>
                        </a:lnTo>
                        <a:lnTo>
                          <a:pt x="178" y="0"/>
                        </a:lnTo>
                        <a:lnTo>
                          <a:pt x="125" y="89"/>
                        </a:lnTo>
                        <a:lnTo>
                          <a:pt x="0" y="89"/>
                        </a:lnTo>
                        <a:lnTo>
                          <a:pt x="47" y="200"/>
                        </a:lnTo>
                        <a:lnTo>
                          <a:pt x="97" y="289"/>
                        </a:lnTo>
                        <a:lnTo>
                          <a:pt x="215" y="289"/>
                        </a:lnTo>
                        <a:lnTo>
                          <a:pt x="189" y="243"/>
                        </a:lnTo>
                        <a:lnTo>
                          <a:pt x="250" y="243"/>
                        </a:lnTo>
                        <a:lnTo>
                          <a:pt x="277" y="258"/>
                        </a:lnTo>
                        <a:lnTo>
                          <a:pt x="311" y="312"/>
                        </a:lnTo>
                        <a:lnTo>
                          <a:pt x="411" y="278"/>
                        </a:lnTo>
                        <a:lnTo>
                          <a:pt x="411" y="278"/>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sp>
                <p:nvSpPr>
                  <p:cNvPr id="146528" name="Freeform 96"/>
                  <p:cNvSpPr>
                    <a:spLocks/>
                  </p:cNvSpPr>
                  <p:nvPr/>
                </p:nvSpPr>
                <p:spPr bwMode="auto">
                  <a:xfrm>
                    <a:off x="59" y="2644"/>
                    <a:ext cx="67" cy="56"/>
                  </a:xfrm>
                  <a:custGeom>
                    <a:avLst/>
                    <a:gdLst/>
                    <a:ahLst/>
                    <a:cxnLst>
                      <a:cxn ang="0">
                        <a:pos x="233" y="246"/>
                      </a:cxn>
                      <a:cxn ang="0">
                        <a:pos x="260" y="215"/>
                      </a:cxn>
                      <a:cxn ang="0">
                        <a:pos x="276" y="192"/>
                      </a:cxn>
                      <a:cxn ang="0">
                        <a:pos x="276" y="135"/>
                      </a:cxn>
                      <a:cxn ang="0">
                        <a:pos x="339" y="100"/>
                      </a:cxn>
                      <a:cxn ang="0">
                        <a:pos x="339" y="46"/>
                      </a:cxn>
                      <a:cxn ang="0">
                        <a:pos x="304" y="0"/>
                      </a:cxn>
                      <a:cxn ang="0">
                        <a:pos x="206" y="0"/>
                      </a:cxn>
                      <a:cxn ang="0">
                        <a:pos x="159" y="10"/>
                      </a:cxn>
                      <a:cxn ang="0">
                        <a:pos x="46" y="57"/>
                      </a:cxn>
                      <a:cxn ang="0">
                        <a:pos x="0" y="124"/>
                      </a:cxn>
                      <a:cxn ang="0">
                        <a:pos x="0" y="202"/>
                      </a:cxn>
                      <a:cxn ang="0">
                        <a:pos x="117" y="215"/>
                      </a:cxn>
                      <a:cxn ang="0">
                        <a:pos x="152" y="279"/>
                      </a:cxn>
                      <a:cxn ang="0">
                        <a:pos x="206" y="256"/>
                      </a:cxn>
                      <a:cxn ang="0">
                        <a:pos x="233" y="246"/>
                      </a:cxn>
                      <a:cxn ang="0">
                        <a:pos x="233" y="246"/>
                      </a:cxn>
                    </a:cxnLst>
                    <a:rect l="0" t="0" r="r" b="b"/>
                    <a:pathLst>
                      <a:path w="339" h="279">
                        <a:moveTo>
                          <a:pt x="233" y="246"/>
                        </a:moveTo>
                        <a:lnTo>
                          <a:pt x="260" y="215"/>
                        </a:lnTo>
                        <a:lnTo>
                          <a:pt x="276" y="192"/>
                        </a:lnTo>
                        <a:lnTo>
                          <a:pt x="276" y="135"/>
                        </a:lnTo>
                        <a:lnTo>
                          <a:pt x="339" y="100"/>
                        </a:lnTo>
                        <a:lnTo>
                          <a:pt x="339" y="46"/>
                        </a:lnTo>
                        <a:lnTo>
                          <a:pt x="304" y="0"/>
                        </a:lnTo>
                        <a:lnTo>
                          <a:pt x="206" y="0"/>
                        </a:lnTo>
                        <a:lnTo>
                          <a:pt x="159" y="10"/>
                        </a:lnTo>
                        <a:lnTo>
                          <a:pt x="46" y="57"/>
                        </a:lnTo>
                        <a:lnTo>
                          <a:pt x="0" y="124"/>
                        </a:lnTo>
                        <a:lnTo>
                          <a:pt x="0" y="202"/>
                        </a:lnTo>
                        <a:lnTo>
                          <a:pt x="117" y="215"/>
                        </a:lnTo>
                        <a:lnTo>
                          <a:pt x="152" y="279"/>
                        </a:lnTo>
                        <a:lnTo>
                          <a:pt x="206" y="256"/>
                        </a:lnTo>
                        <a:lnTo>
                          <a:pt x="233" y="246"/>
                        </a:lnTo>
                        <a:lnTo>
                          <a:pt x="233" y="246"/>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sp>
                <p:nvSpPr>
                  <p:cNvPr id="146529" name="Freeform 97"/>
                  <p:cNvSpPr>
                    <a:spLocks/>
                  </p:cNvSpPr>
                  <p:nvPr/>
                </p:nvSpPr>
                <p:spPr bwMode="auto">
                  <a:xfrm>
                    <a:off x="0" y="2678"/>
                    <a:ext cx="30" cy="34"/>
                  </a:xfrm>
                  <a:custGeom>
                    <a:avLst/>
                    <a:gdLst/>
                    <a:ahLst/>
                    <a:cxnLst>
                      <a:cxn ang="0">
                        <a:pos x="17" y="168"/>
                      </a:cxn>
                      <a:cxn ang="0">
                        <a:pos x="41" y="100"/>
                      </a:cxn>
                      <a:cxn ang="0">
                        <a:pos x="113" y="67"/>
                      </a:cxn>
                      <a:cxn ang="0">
                        <a:pos x="113" y="47"/>
                      </a:cxn>
                      <a:cxn ang="0">
                        <a:pos x="149" y="0"/>
                      </a:cxn>
                      <a:cxn ang="0">
                        <a:pos x="96" y="0"/>
                      </a:cxn>
                      <a:cxn ang="0">
                        <a:pos x="61" y="57"/>
                      </a:cxn>
                      <a:cxn ang="0">
                        <a:pos x="7" y="67"/>
                      </a:cxn>
                      <a:cxn ang="0">
                        <a:pos x="0" y="168"/>
                      </a:cxn>
                      <a:cxn ang="0">
                        <a:pos x="17" y="168"/>
                      </a:cxn>
                      <a:cxn ang="0">
                        <a:pos x="17" y="168"/>
                      </a:cxn>
                    </a:cxnLst>
                    <a:rect l="0" t="0" r="r" b="b"/>
                    <a:pathLst>
                      <a:path w="149" h="168">
                        <a:moveTo>
                          <a:pt x="17" y="168"/>
                        </a:moveTo>
                        <a:lnTo>
                          <a:pt x="41" y="100"/>
                        </a:lnTo>
                        <a:lnTo>
                          <a:pt x="113" y="67"/>
                        </a:lnTo>
                        <a:lnTo>
                          <a:pt x="113" y="47"/>
                        </a:lnTo>
                        <a:lnTo>
                          <a:pt x="149" y="0"/>
                        </a:lnTo>
                        <a:lnTo>
                          <a:pt x="96" y="0"/>
                        </a:lnTo>
                        <a:lnTo>
                          <a:pt x="61" y="57"/>
                        </a:lnTo>
                        <a:lnTo>
                          <a:pt x="7" y="67"/>
                        </a:lnTo>
                        <a:lnTo>
                          <a:pt x="0" y="168"/>
                        </a:lnTo>
                        <a:lnTo>
                          <a:pt x="17" y="168"/>
                        </a:lnTo>
                        <a:lnTo>
                          <a:pt x="17" y="168"/>
                        </a:lnTo>
                        <a:close/>
                      </a:path>
                    </a:pathLst>
                  </a:custGeom>
                  <a:solidFill>
                    <a:srgbClr val="FF6699"/>
                  </a:solidFill>
                  <a:ln w="9525">
                    <a:noFill/>
                    <a:round/>
                    <a:headEnd/>
                    <a:tailEnd/>
                  </a:ln>
                </p:spPr>
                <p:txBody>
                  <a:bodyPr/>
                  <a:lstStyle/>
                  <a:p>
                    <a:pPr>
                      <a:defRPr/>
                    </a:pPr>
                    <a:endParaRPr lang="en-US" dirty="0">
                      <a:latin typeface="+mn-lt"/>
                      <a:ea typeface="ＭＳ Ｐゴシック" pitchFamily="8" charset="-128"/>
                    </a:endParaRPr>
                  </a:p>
                </p:txBody>
              </p:sp>
            </p:grpSp>
          </p:grpSp>
        </p:grpSp>
        <p:sp>
          <p:nvSpPr>
            <p:cNvPr id="20493" name="WordArt 98"/>
            <p:cNvSpPr>
              <a:spLocks noChangeArrowheads="1" noChangeShapeType="1" noTextEdit="1"/>
            </p:cNvSpPr>
            <p:nvPr/>
          </p:nvSpPr>
          <p:spPr bwMode="auto">
            <a:xfrm rot="2509661">
              <a:off x="720" y="2640"/>
              <a:ext cx="1056" cy="2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3600" b="1" kern="10" dirty="0">
                  <a:latin typeface="+mn-lt"/>
                  <a:ea typeface="+mn-lt"/>
                  <a:cs typeface="+mn-lt"/>
                </a:rPr>
                <a:t>Western</a:t>
              </a:r>
            </a:p>
          </p:txBody>
        </p:sp>
      </p:grpSp>
      <p:sp>
        <p:nvSpPr>
          <p:cNvPr id="20490" name="WordArt 99"/>
          <p:cNvSpPr>
            <a:spLocks noChangeArrowheads="1" noChangeShapeType="1" noTextEdit="1"/>
          </p:cNvSpPr>
          <p:nvPr/>
        </p:nvSpPr>
        <p:spPr bwMode="auto">
          <a:xfrm rot="1465796">
            <a:off x="6983508" y="1438323"/>
            <a:ext cx="1535113" cy="850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b="1" kern="10" dirty="0">
                <a:latin typeface="+mn-lt"/>
                <a:ea typeface="+mn-lt"/>
                <a:cs typeface="+mn-lt"/>
              </a:rPr>
              <a:t>New England</a:t>
            </a:r>
          </a:p>
        </p:txBody>
      </p:sp>
      <p:sp>
        <p:nvSpPr>
          <p:cNvPr id="4" name="TextBox 3"/>
          <p:cNvSpPr txBox="1"/>
          <p:nvPr/>
        </p:nvSpPr>
        <p:spPr>
          <a:xfrm>
            <a:off x="833437" y="5642492"/>
            <a:ext cx="3578226" cy="369332"/>
          </a:xfrm>
          <a:prstGeom prst="rect">
            <a:avLst/>
          </a:prstGeom>
          <a:noFill/>
        </p:spPr>
        <p:txBody>
          <a:bodyPr wrap="square" rtlCol="0">
            <a:spAutoFit/>
          </a:bodyPr>
          <a:lstStyle/>
          <a:p>
            <a:r>
              <a:rPr lang="en-US" dirty="0" smtClean="0"/>
              <a:t>*AdvancED Accreditation Divisions</a:t>
            </a:r>
            <a:endParaRPr lang="en-US" dirty="0"/>
          </a:p>
        </p:txBody>
      </p:sp>
    </p:spTree>
    <p:extLst>
      <p:ext uri="{BB962C8B-B14F-4D97-AF65-F5344CB8AC3E}">
        <p14:creationId xmlns:p14="http://schemas.microsoft.com/office/powerpoint/2010/main" val="358816289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836" y="202776"/>
            <a:ext cx="4697163" cy="59858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776"/>
            <a:ext cx="4590521" cy="59858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73667" y="2218267"/>
            <a:ext cx="3153427" cy="230832"/>
          </a:xfrm>
          <a:prstGeom prst="rect">
            <a:avLst/>
          </a:prstGeom>
          <a:solidFill>
            <a:schemeClr val="bg1"/>
          </a:solidFill>
        </p:spPr>
        <p:txBody>
          <a:bodyPr wrap="none" rtlCol="0">
            <a:spAutoFit/>
          </a:bodyPr>
          <a:lstStyle/>
          <a:p>
            <a:r>
              <a:rPr lang="en-US" sz="900" b="1" i="1" dirty="0" smtClean="0"/>
              <a:t>Creating the Stakeholder Feedback Data Document</a:t>
            </a:r>
            <a:endParaRPr lang="en-US" sz="900" b="1" i="1" dirty="0"/>
          </a:p>
        </p:txBody>
      </p:sp>
    </p:spTree>
    <p:extLst>
      <p:ext uri="{BB962C8B-B14F-4D97-AF65-F5344CB8AC3E}">
        <p14:creationId xmlns:p14="http://schemas.microsoft.com/office/powerpoint/2010/main" val="30724806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8" y="723431"/>
            <a:ext cx="4524714" cy="57573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116" y="723430"/>
            <a:ext cx="4366360" cy="57573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9907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12" y="232304"/>
            <a:ext cx="4855534" cy="60838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ction Button: Return 3">
            <a:hlinkClick r:id="" action="ppaction://noaction" highlightClick="1"/>
          </p:cNvPr>
          <p:cNvSpPr/>
          <p:nvPr/>
        </p:nvSpPr>
        <p:spPr>
          <a:xfrm>
            <a:off x="7747000" y="5706533"/>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117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98" y="304382"/>
            <a:ext cx="8263467" cy="62682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881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46" y="103455"/>
            <a:ext cx="8112654" cy="63550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3270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32" y="177328"/>
            <a:ext cx="8146433" cy="63674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ction Button: Return 3">
            <a:hlinkClick r:id="" action="ppaction://noaction" highlightClick="1"/>
          </p:cNvPr>
          <p:cNvSpPr/>
          <p:nvPr/>
        </p:nvSpPr>
        <p:spPr>
          <a:xfrm>
            <a:off x="7569200" y="5396992"/>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6328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371475"/>
            <a:ext cx="6942137"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80313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7856537" cy="658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Callout 1"/>
          <p:cNvSpPr/>
          <p:nvPr/>
        </p:nvSpPr>
        <p:spPr>
          <a:xfrm>
            <a:off x="4571206" y="228600"/>
            <a:ext cx="2820194" cy="990600"/>
          </a:xfrm>
          <a:prstGeom prst="wedgeEllipseCallout">
            <a:avLst>
              <a:gd name="adj1" fmla="val -85294"/>
              <a:gd name="adj2" fmla="val 4711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t>Click edit to change the name of the diagnostic</a:t>
            </a:r>
            <a:endParaRPr lang="en-US" b="1" dirty="0"/>
          </a:p>
        </p:txBody>
      </p:sp>
      <p:sp>
        <p:nvSpPr>
          <p:cNvPr id="3" name="Action Button: Return 2">
            <a:hlinkClick r:id="rId3" action="ppaction://hlinksldjump" highlightClick="1"/>
          </p:cNvPr>
          <p:cNvSpPr/>
          <p:nvPr/>
        </p:nvSpPr>
        <p:spPr>
          <a:xfrm>
            <a:off x="7791450" y="5619750"/>
            <a:ext cx="598487" cy="723900"/>
          </a:xfrm>
          <a:prstGeom prst="actionButtonRetur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0975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195388"/>
            <a:ext cx="7951787"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ction Button: Return 1">
            <a:hlinkClick r:id="rId3" action="ppaction://hlinksldjump" highlightClick="1"/>
          </p:cNvPr>
          <p:cNvSpPr/>
          <p:nvPr/>
        </p:nvSpPr>
        <p:spPr>
          <a:xfrm>
            <a:off x="7658100" y="4972050"/>
            <a:ext cx="889000" cy="690563"/>
          </a:xfrm>
          <a:prstGeom prst="actionButtonRetur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2968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Tools</a:t>
            </a:r>
          </a:p>
        </p:txBody>
      </p:sp>
      <p:sp>
        <p:nvSpPr>
          <p:cNvPr id="41987" name="Content Placeholder 2"/>
          <p:cNvSpPr>
            <a:spLocks noGrp="1"/>
          </p:cNvSpPr>
          <p:nvPr>
            <p:ph type="body" sz="quarter" idx="13"/>
          </p:nvPr>
        </p:nvSpPr>
        <p:spPr>
          <a:xfrm>
            <a:off x="373063" y="2705100"/>
            <a:ext cx="8409430" cy="3487738"/>
          </a:xfrm>
        </p:spPr>
        <p:txBody>
          <a:bodyPr>
            <a:normAutofit fontScale="92500" lnSpcReduction="20000"/>
          </a:bodyPr>
          <a:lstStyle/>
          <a:p>
            <a:pPr>
              <a:buFont typeface="Wingdings" pitchFamily="2" charset="2"/>
              <a:buChar char="§"/>
            </a:pPr>
            <a:r>
              <a:rPr lang="en-US" sz="2800" dirty="0" smtClean="0"/>
              <a:t>Technical Guide:  Administering Diagnostics</a:t>
            </a:r>
          </a:p>
          <a:p>
            <a:pPr>
              <a:buFont typeface="Wingdings" pitchFamily="2" charset="2"/>
              <a:buChar char="§"/>
            </a:pPr>
            <a:r>
              <a:rPr lang="en-US" sz="2800" dirty="0" smtClean="0"/>
              <a:t>Technical Guide:  Administering Stakeholder Surveys</a:t>
            </a:r>
          </a:p>
          <a:p>
            <a:pPr>
              <a:buFont typeface="Wingdings" pitchFamily="2" charset="2"/>
              <a:buChar char="§"/>
            </a:pPr>
            <a:r>
              <a:rPr lang="en-US" sz="2800" dirty="0" smtClean="0"/>
              <a:t>Guide to Administering Surveys and Generalizing Survey Results</a:t>
            </a:r>
          </a:p>
          <a:p>
            <a:pPr>
              <a:buFont typeface="Wingdings" pitchFamily="2" charset="2"/>
              <a:buChar char="§"/>
            </a:pPr>
            <a:r>
              <a:rPr lang="en-US" sz="2800" dirty="0" smtClean="0"/>
              <a:t>Guidelines for Creating the Stakeholder Feedback Data Document</a:t>
            </a:r>
          </a:p>
          <a:p>
            <a:pPr>
              <a:buFont typeface="Wingdings" pitchFamily="2" charset="2"/>
              <a:buChar char="§"/>
            </a:pPr>
            <a:r>
              <a:rPr lang="en-US" sz="2800" dirty="0" smtClean="0"/>
              <a:t>Instructions for Administering Paper Surveys</a:t>
            </a:r>
          </a:p>
          <a:p>
            <a:pPr marL="0" indent="0" algn="ctr">
              <a:buNone/>
              <a:defRPr/>
            </a:pPr>
            <a:r>
              <a:rPr lang="en-US" sz="2400" dirty="0" smtClean="0">
                <a:hlinkClick r:id="rId3"/>
              </a:rPr>
              <a:t>www.advanc-ed.org/assistresources</a:t>
            </a:r>
            <a:endParaRPr lang="en-US" sz="2400" dirty="0" smtClean="0"/>
          </a:p>
          <a:p>
            <a:pPr marL="0" indent="0" algn="ctr">
              <a:buNone/>
              <a:defRPr/>
            </a:pPr>
            <a:r>
              <a:rPr lang="en-US" sz="2400" dirty="0" smtClean="0">
                <a:hlinkClick r:id="rId4"/>
              </a:rPr>
              <a:t>www.advanc-ed.org/schoolresources</a:t>
            </a:r>
            <a:endParaRPr lang="en-US" sz="2400" dirty="0" smtClean="0"/>
          </a:p>
          <a:p>
            <a:pPr marL="0" indent="0" algn="ctr">
              <a:buNone/>
              <a:defRPr/>
            </a:pPr>
            <a:endParaRPr lang="en-US" sz="2400" dirty="0" smtClean="0"/>
          </a:p>
          <a:p>
            <a:pPr marL="0" indent="0" algn="ctr">
              <a:buNone/>
              <a:defRPr/>
            </a:pPr>
            <a:endParaRPr lang="en-US" sz="2400" dirty="0" smtClean="0"/>
          </a:p>
        </p:txBody>
      </p:sp>
    </p:spTree>
    <p:extLst>
      <p:ext uri="{BB962C8B-B14F-4D97-AF65-F5344CB8AC3E}">
        <p14:creationId xmlns:p14="http://schemas.microsoft.com/office/powerpoint/2010/main" val="1409551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84908" y="197407"/>
            <a:ext cx="6361044" cy="977000"/>
          </a:xfrm>
        </p:spPr>
        <p:txBody>
          <a:bodyPr/>
          <a:lstStyle/>
          <a:p>
            <a:pPr eaLnBrk="1" hangingPunct="1"/>
            <a:r>
              <a:rPr lang="en-US" dirty="0" smtClean="0">
                <a:latin typeface="Calibri" charset="0"/>
                <a:cs typeface="Calibri" charset="0"/>
              </a:rPr>
              <a:t>Who We </a:t>
            </a:r>
            <a:r>
              <a:rPr lang="en-US" dirty="0">
                <a:latin typeface="Calibri" charset="0"/>
                <a:cs typeface="Calibri" charset="0"/>
              </a:rPr>
              <a:t>Serve</a:t>
            </a:r>
          </a:p>
        </p:txBody>
      </p:sp>
      <p:sp>
        <p:nvSpPr>
          <p:cNvPr id="3" name="TextBox 2"/>
          <p:cNvSpPr txBox="1"/>
          <p:nvPr/>
        </p:nvSpPr>
        <p:spPr>
          <a:xfrm>
            <a:off x="3373438" y="5411788"/>
            <a:ext cx="2362200" cy="368300"/>
          </a:xfrm>
          <a:prstGeom prst="rect">
            <a:avLst/>
          </a:prstGeom>
          <a:noFill/>
        </p:spPr>
        <p:txBody>
          <a:bodyPr wrap="none">
            <a:spAutoFit/>
          </a:bodyPr>
          <a:lstStyle/>
          <a:p>
            <a:pPr>
              <a:defRPr/>
            </a:pPr>
            <a:r>
              <a:rPr lang="en-US" sz="1800" b="1" dirty="0">
                <a:latin typeface="+mn-lt"/>
                <a:ea typeface="ＭＳ Ｐゴシック" pitchFamily="8" charset="-128"/>
                <a:cs typeface="+mn-cs"/>
              </a:rPr>
              <a:t>Percentages of Schools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2" y="1139103"/>
            <a:ext cx="6772275" cy="4829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023166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Continuous Improvement</a:t>
            </a:r>
            <a:endParaRPr lang="en-US" dirty="0"/>
          </a:p>
        </p:txBody>
      </p:sp>
      <p:sp>
        <p:nvSpPr>
          <p:cNvPr id="7" name="Subtitle 6"/>
          <p:cNvSpPr>
            <a:spLocks noGrp="1"/>
          </p:cNvSpPr>
          <p:nvPr>
            <p:ph type="subTitle" idx="1"/>
          </p:nvPr>
        </p:nvSpPr>
        <p:spPr/>
        <p:txBody>
          <a:bodyPr>
            <a:normAutofit fontScale="92500" lnSpcReduction="20000"/>
          </a:bodyPr>
          <a:lstStyle/>
          <a:p>
            <a:r>
              <a:rPr lang="en-US" dirty="0" smtClean="0"/>
              <a:t>How might the Stakeholder Feedback Diagnostic become part of your continuous </a:t>
            </a:r>
            <a:r>
              <a:rPr lang="en-US" dirty="0"/>
              <a:t>i</a:t>
            </a:r>
            <a:r>
              <a:rPr lang="en-US" dirty="0" smtClean="0"/>
              <a:t>mprovement </a:t>
            </a:r>
            <a:r>
              <a:rPr lang="en-US" dirty="0"/>
              <a:t>p</a:t>
            </a:r>
            <a:r>
              <a:rPr lang="en-US" dirty="0" smtClean="0"/>
              <a:t>rocess?</a:t>
            </a:r>
            <a:endParaRPr lang="en-US" dirty="0"/>
          </a:p>
        </p:txBody>
      </p:sp>
    </p:spTree>
    <p:extLst>
      <p:ext uri="{BB962C8B-B14F-4D97-AF65-F5344CB8AC3E}">
        <p14:creationId xmlns:p14="http://schemas.microsoft.com/office/powerpoint/2010/main" val="3449794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0349"/>
            <a:ext cx="7772400" cy="1042501"/>
          </a:xfrm>
        </p:spPr>
        <p:txBody>
          <a:bodyPr/>
          <a:lstStyle/>
          <a:p>
            <a:pPr algn="r" eaLnBrk="1" fontAlgn="auto" hangingPunct="1">
              <a:spcAft>
                <a:spcPts val="0"/>
              </a:spcAft>
              <a:defRPr/>
            </a:pPr>
            <a:r>
              <a:rPr lang="en-US" sz="4000" dirty="0" smtClean="0">
                <a:solidFill>
                  <a:schemeClr val="bg1"/>
                </a:solidFill>
              </a:rPr>
              <a:t>Assurances</a:t>
            </a:r>
            <a:endParaRPr lang="en-US" sz="4000" dirty="0">
              <a:solidFill>
                <a:schemeClr val="bg1"/>
              </a:solidFill>
            </a:endParaRPr>
          </a:p>
        </p:txBody>
      </p:sp>
      <p:sp>
        <p:nvSpPr>
          <p:cNvPr id="5" name="Title 1"/>
          <p:cNvSpPr txBox="1">
            <a:spLocks/>
          </p:cNvSpPr>
          <p:nvPr/>
        </p:nvSpPr>
        <p:spPr bwMode="auto">
          <a:xfrm>
            <a:off x="1002039" y="2082800"/>
            <a:ext cx="7886700" cy="3530600"/>
          </a:xfrm>
          <a:prstGeom prst="rect">
            <a:avLst/>
          </a:prstGeom>
          <a:noFill/>
          <a:ln>
            <a:noFill/>
          </a:ln>
          <a:extLst/>
        </p:spPr>
        <p:txBody>
          <a:bodyPr anchor="ctr"/>
          <a:lstStyle>
            <a:lvl1pPr algn="l" defTabSz="457200" rtl="0" eaLnBrk="1" latinLnBrk="0" hangingPunct="1">
              <a:spcBef>
                <a:spcPct val="0"/>
              </a:spcBef>
              <a:buNone/>
              <a:defRPr sz="3000" kern="1200">
                <a:solidFill>
                  <a:srgbClr val="FFFFFF"/>
                </a:solidFill>
                <a:latin typeface="+mj-lt"/>
                <a:ea typeface="+mj-ea"/>
                <a:cs typeface="+mj-cs"/>
              </a:defRPr>
            </a:lvl1pPr>
          </a:lstStyle>
          <a:p>
            <a:pPr algn="r" fontAlgn="auto">
              <a:spcAft>
                <a:spcPts val="0"/>
              </a:spcAft>
              <a:defRPr/>
            </a:pPr>
            <a:r>
              <a:rPr lang="en-US" sz="3200" b="1" i="1" dirty="0" smtClean="0">
                <a:solidFill>
                  <a:srgbClr val="0E4B95"/>
                </a:solidFill>
              </a:rPr>
              <a:t>AdvancED School Assurances </a:t>
            </a:r>
            <a:br>
              <a:rPr lang="en-US" sz="3200" b="1" i="1" dirty="0" smtClean="0">
                <a:solidFill>
                  <a:srgbClr val="0E4B95"/>
                </a:solidFill>
              </a:rPr>
            </a:br>
            <a:r>
              <a:rPr lang="en-US" sz="3200" b="1" i="1" dirty="0" smtClean="0">
                <a:solidFill>
                  <a:srgbClr val="0E4B95"/>
                </a:solidFill>
              </a:rPr>
              <a:t>for Continuous Improvement</a:t>
            </a:r>
          </a:p>
          <a:p>
            <a:pPr algn="r" fontAlgn="auto">
              <a:spcAft>
                <a:spcPts val="0"/>
              </a:spcAft>
              <a:defRPr/>
            </a:pPr>
            <a:endParaRPr lang="en-US" sz="3200" b="1" i="1" dirty="0" smtClean="0">
              <a:solidFill>
                <a:srgbClr val="0E4B95"/>
              </a:solidFill>
            </a:endParaRPr>
          </a:p>
          <a:p>
            <a:pPr algn="r" fontAlgn="auto">
              <a:spcAft>
                <a:spcPts val="0"/>
              </a:spcAft>
              <a:defRPr/>
            </a:pPr>
            <a:endParaRPr lang="en-US" sz="3200" b="1" i="1" dirty="0">
              <a:solidFill>
                <a:srgbClr val="0E4B95"/>
              </a:solidFill>
            </a:endParaRPr>
          </a:p>
          <a:p>
            <a:pPr algn="r" fontAlgn="auto">
              <a:spcAft>
                <a:spcPts val="0"/>
              </a:spcAft>
              <a:defRPr/>
            </a:pPr>
            <a:endParaRPr lang="en-US" sz="3200" b="1" i="1" dirty="0">
              <a:solidFill>
                <a:srgbClr val="0E4B95"/>
              </a:solidFill>
            </a:endParaRPr>
          </a:p>
          <a:p>
            <a:pPr algn="r" fontAlgn="auto">
              <a:spcAft>
                <a:spcPts val="0"/>
              </a:spcAft>
              <a:defRPr/>
            </a:pPr>
            <a:r>
              <a:rPr lang="en-US" sz="4800" b="1" i="1" dirty="0" smtClean="0">
                <a:solidFill>
                  <a:srgbClr val="0E4B95"/>
                </a:solidFill>
              </a:rPr>
              <a:t>ASSURANCES</a:t>
            </a:r>
            <a:endParaRPr lang="en-US" sz="4800" b="1" i="1" dirty="0">
              <a:solidFill>
                <a:srgbClr val="0E4B95"/>
              </a:solidFill>
            </a:endParaRPr>
          </a:p>
        </p:txBody>
      </p:sp>
    </p:spTree>
    <p:extLst>
      <p:ext uri="{BB962C8B-B14F-4D97-AF65-F5344CB8AC3E}">
        <p14:creationId xmlns:p14="http://schemas.microsoft.com/office/powerpoint/2010/main" val="8208961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1" dirty="0" smtClean="0"/>
              <a:t>Assurances</a:t>
            </a:r>
            <a:endParaRPr lang="en-US" sz="3200" b="1" dirty="0"/>
          </a:p>
        </p:txBody>
      </p:sp>
      <p:sp>
        <p:nvSpPr>
          <p:cNvPr id="6" name="Content Placeholder 2"/>
          <p:cNvSpPr txBox="1">
            <a:spLocks/>
          </p:cNvSpPr>
          <p:nvPr/>
        </p:nvSpPr>
        <p:spPr>
          <a:xfrm>
            <a:off x="566121" y="1417638"/>
            <a:ext cx="7921166" cy="4302134"/>
          </a:xfrm>
          <a:prstGeom prst="rect">
            <a:avLst/>
          </a:prstGeom>
        </p:spPr>
        <p:txBody>
          <a:bodyPr vert="horz" lIns="91426" tIns="45714" rIns="91426" bIns="45714" rtlCol="0">
            <a:normAutofit fontScale="47500" lnSpcReduction="20000"/>
          </a:bodyPr>
          <a:lstStyle>
            <a:lvl1pPr marL="0" indent="0" algn="l" defTabSz="914262" rtl="0" eaLnBrk="1" latinLnBrk="0" hangingPunct="1">
              <a:spcBef>
                <a:spcPct val="20000"/>
              </a:spcBef>
              <a:buFontTx/>
              <a:buNone/>
              <a:defRPr sz="2000" kern="1200">
                <a:solidFill>
                  <a:schemeClr val="tx1"/>
                </a:solidFill>
                <a:latin typeface="+mn-lt"/>
                <a:ea typeface="+mn-ea"/>
                <a:cs typeface="+mn-cs"/>
              </a:defRPr>
            </a:lvl1pPr>
            <a:lvl2pPr marL="0" indent="0" algn="l" defTabSz="914262" rtl="0" eaLnBrk="1" latinLnBrk="0" hangingPunct="1">
              <a:spcBef>
                <a:spcPct val="20000"/>
              </a:spcBef>
              <a:buFontTx/>
              <a:buNone/>
              <a:defRPr sz="2000" kern="1200">
                <a:solidFill>
                  <a:schemeClr val="tx1"/>
                </a:solidFill>
                <a:latin typeface="+mn-lt"/>
                <a:ea typeface="+mn-ea"/>
                <a:cs typeface="+mn-cs"/>
              </a:defRPr>
            </a:lvl2pPr>
            <a:lvl3pPr marL="0" indent="0" algn="l" defTabSz="914262" rtl="0" eaLnBrk="1" latinLnBrk="0" hangingPunct="1">
              <a:spcBef>
                <a:spcPct val="20000"/>
              </a:spcBef>
              <a:buFontTx/>
              <a:buNone/>
              <a:defRPr sz="2000" kern="1200">
                <a:solidFill>
                  <a:schemeClr val="tx1"/>
                </a:solidFill>
                <a:latin typeface="+mn-lt"/>
                <a:ea typeface="+mn-ea"/>
                <a:cs typeface="+mn-cs"/>
              </a:defRPr>
            </a:lvl3pPr>
            <a:lvl4pPr marL="0" indent="0" algn="l" defTabSz="914262" rtl="0" eaLnBrk="1" latinLnBrk="0" hangingPunct="1">
              <a:spcBef>
                <a:spcPct val="20000"/>
              </a:spcBef>
              <a:buFontTx/>
              <a:buNone/>
              <a:defRPr sz="2000" kern="1200">
                <a:solidFill>
                  <a:schemeClr val="tx1"/>
                </a:solidFill>
                <a:latin typeface="+mn-lt"/>
                <a:ea typeface="+mn-ea"/>
                <a:cs typeface="+mn-cs"/>
              </a:defRPr>
            </a:lvl4pPr>
            <a:lvl5pPr marL="0" indent="0" algn="l" defTabSz="914262" rtl="0" eaLnBrk="1" latinLnBrk="0" hangingPunct="1">
              <a:spcBef>
                <a:spcPct val="20000"/>
              </a:spcBef>
              <a:buFontTx/>
              <a:buNone/>
              <a:defRPr sz="2000" kern="1200">
                <a:solidFill>
                  <a:schemeClr val="tx1"/>
                </a:solidFill>
                <a:latin typeface="+mn-lt"/>
                <a:ea typeface="+mn-ea"/>
                <a:cs typeface="+mn-cs"/>
              </a:defRPr>
            </a:lvl5pPr>
            <a:lvl6pPr marL="2514219"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1"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itchFamily="2" charset="2"/>
              <a:buChar char="§"/>
            </a:pPr>
            <a:endParaRPr lang="en-US" sz="2800" dirty="0" smtClean="0">
              <a:solidFill>
                <a:srgbClr val="1B4D75"/>
              </a:solidFill>
            </a:endParaRPr>
          </a:p>
          <a:p>
            <a:pPr marL="857250" indent="-857250">
              <a:buFont typeface="Wingdings" pitchFamily="2" charset="2"/>
              <a:buChar char="§"/>
            </a:pPr>
            <a:r>
              <a:rPr lang="en-US" sz="6700" dirty="0" smtClean="0"/>
              <a:t>Respond to the AdvancED and other applicable assurances</a:t>
            </a:r>
          </a:p>
          <a:p>
            <a:pPr marL="857250" indent="-857250">
              <a:buFont typeface="Wingdings" pitchFamily="2" charset="2"/>
              <a:buChar char="§"/>
            </a:pPr>
            <a:endParaRPr lang="en-US" sz="6700" dirty="0" smtClean="0"/>
          </a:p>
          <a:p>
            <a:pPr marL="857250" indent="-857250">
              <a:buFont typeface="Wingdings" pitchFamily="2" charset="2"/>
              <a:buChar char="§"/>
            </a:pPr>
            <a:r>
              <a:rPr lang="en-US" sz="6700" dirty="0" smtClean="0"/>
              <a:t>Upload documents and cite evidence where appropriate</a:t>
            </a:r>
          </a:p>
          <a:p>
            <a:pPr marL="857250" indent="-857250">
              <a:buFont typeface="Wingdings" pitchFamily="2" charset="2"/>
              <a:buChar char="§"/>
            </a:pPr>
            <a:endParaRPr lang="en-US" sz="6700" dirty="0" smtClean="0"/>
          </a:p>
          <a:p>
            <a:pPr marL="857250" indent="-857250">
              <a:buFont typeface="Wingdings" pitchFamily="2" charset="2"/>
              <a:buChar char="§"/>
            </a:pPr>
            <a:r>
              <a:rPr lang="en-US" sz="6700" dirty="0" smtClean="0"/>
              <a:t>Assurances not met will result in a Required Action</a:t>
            </a:r>
          </a:p>
          <a:p>
            <a:pPr marL="457200" indent="-457200">
              <a:buFont typeface="Wingdings" pitchFamily="2" charset="2"/>
              <a:buChar char="§"/>
            </a:pPr>
            <a:endParaRPr lang="en-US" sz="6700" dirty="0" smtClean="0"/>
          </a:p>
          <a:p>
            <a:endParaRPr lang="en-US" dirty="0">
              <a:solidFill>
                <a:srgbClr val="1B4D75"/>
              </a:solidFill>
            </a:endParaRPr>
          </a:p>
        </p:txBody>
      </p:sp>
    </p:spTree>
    <p:extLst>
      <p:ext uri="{BB962C8B-B14F-4D97-AF65-F5344CB8AC3E}">
        <p14:creationId xmlns:p14="http://schemas.microsoft.com/office/powerpoint/2010/main" val="5980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838200" y="488156"/>
            <a:ext cx="7586663" cy="976312"/>
          </a:xfrm>
        </p:spPr>
        <p:txBody>
          <a:bodyPr/>
          <a:lstStyle/>
          <a:p>
            <a:r>
              <a:rPr lang="en-US" sz="3200" b="1" dirty="0" smtClean="0"/>
              <a:t>The AdvancED Assurances</a:t>
            </a:r>
          </a:p>
        </p:txBody>
      </p:sp>
      <p:sp>
        <p:nvSpPr>
          <p:cNvPr id="60419" name="Content Placeholder 2"/>
          <p:cNvSpPr>
            <a:spLocks noGrp="1"/>
          </p:cNvSpPr>
          <p:nvPr>
            <p:ph idx="1"/>
          </p:nvPr>
        </p:nvSpPr>
        <p:spPr>
          <a:xfrm>
            <a:off x="457200" y="1395413"/>
            <a:ext cx="8229600" cy="4908550"/>
          </a:xfrm>
        </p:spPr>
        <p:txBody>
          <a:bodyPr/>
          <a:lstStyle/>
          <a:p>
            <a:pPr marL="514350" indent="-514350">
              <a:buFont typeface="Calibri" pitchFamily="34" charset="0"/>
              <a:buAutoNum type="arabicPeriod"/>
            </a:pPr>
            <a:r>
              <a:rPr lang="en-US" sz="3000" dirty="0" smtClean="0"/>
              <a:t>Complies with AdvancED policies and procedures</a:t>
            </a:r>
          </a:p>
          <a:p>
            <a:pPr marL="514350" indent="-514350">
              <a:buFont typeface="Calibri" pitchFamily="34" charset="0"/>
              <a:buAutoNum type="arabicPeriod"/>
            </a:pPr>
            <a:r>
              <a:rPr lang="en-US" sz="3000" dirty="0" smtClean="0"/>
              <a:t>Reports all substantive changes </a:t>
            </a:r>
          </a:p>
          <a:p>
            <a:pPr marL="514350" indent="-514350">
              <a:buFont typeface="Calibri" pitchFamily="34" charset="0"/>
              <a:buAutoNum type="arabicPeriod"/>
            </a:pPr>
            <a:r>
              <a:rPr lang="en-US" sz="3000" dirty="0" smtClean="0"/>
              <a:t>Has a written crisis and security management plan</a:t>
            </a:r>
          </a:p>
          <a:p>
            <a:pPr marL="514350" indent="-514350">
              <a:buFont typeface="Calibri" pitchFamily="34" charset="0"/>
              <a:buAutoNum type="arabicPeriod"/>
            </a:pPr>
            <a:r>
              <a:rPr lang="en-US" sz="3000" dirty="0" smtClean="0"/>
              <a:t>Monitors financial transactions – audit system</a:t>
            </a:r>
          </a:p>
          <a:p>
            <a:pPr marL="514350" indent="-514350">
              <a:buFont typeface="Calibri" pitchFamily="34" charset="0"/>
              <a:buAutoNum type="arabicPeriod"/>
            </a:pPr>
            <a:r>
              <a:rPr lang="en-US" sz="3000" dirty="0" smtClean="0"/>
              <a:t>Engages in continuous improvement and implements an improvement plan </a:t>
            </a:r>
          </a:p>
        </p:txBody>
      </p:sp>
    </p:spTree>
    <p:extLst>
      <p:ext uri="{BB962C8B-B14F-4D97-AF65-F5344CB8AC3E}">
        <p14:creationId xmlns:p14="http://schemas.microsoft.com/office/powerpoint/2010/main" val="1509013537"/>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1450"/>
            <a:ext cx="8991600" cy="651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7011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1328738"/>
            <a:ext cx="7837487"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2255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33363"/>
            <a:ext cx="7542213" cy="63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5399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200025"/>
            <a:ext cx="7151687" cy="645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2245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242888"/>
            <a:ext cx="8361363" cy="637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9217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04800"/>
            <a:ext cx="8399463"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8073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99209" y="394600"/>
            <a:ext cx="7587340" cy="977000"/>
          </a:xfrm>
        </p:spPr>
        <p:txBody>
          <a:bodyPr/>
          <a:lstStyle/>
          <a:p>
            <a:r>
              <a:rPr lang="en-US" sz="3600" b="1" dirty="0" smtClean="0"/>
              <a:t>Institution Expectations</a:t>
            </a:r>
          </a:p>
        </p:txBody>
      </p:sp>
      <p:sp>
        <p:nvSpPr>
          <p:cNvPr id="32771" name="Content Placeholder 2"/>
          <p:cNvSpPr>
            <a:spLocks noGrp="1"/>
          </p:cNvSpPr>
          <p:nvPr>
            <p:ph idx="1"/>
          </p:nvPr>
        </p:nvSpPr>
        <p:spPr>
          <a:xfrm>
            <a:off x="457200" y="1371600"/>
            <a:ext cx="8229600" cy="4984750"/>
          </a:xfrm>
        </p:spPr>
        <p:txBody>
          <a:bodyPr>
            <a:normAutofit fontScale="85000" lnSpcReduction="20000"/>
          </a:bodyPr>
          <a:lstStyle/>
          <a:p>
            <a:pPr>
              <a:buFont typeface="Wingdings" charset="2"/>
              <a:buChar char="§"/>
            </a:pPr>
            <a:r>
              <a:rPr lang="en-US" dirty="0" smtClean="0"/>
              <a:t>Meet AdvancED Accreditation Standards for Quality Schools</a:t>
            </a:r>
          </a:p>
          <a:p>
            <a:pPr>
              <a:buFont typeface="Wingdings" charset="2"/>
              <a:buChar char="§"/>
            </a:pPr>
            <a:r>
              <a:rPr lang="en-US" dirty="0" smtClean="0"/>
              <a:t>Implement a continuous improvement process </a:t>
            </a:r>
          </a:p>
          <a:p>
            <a:pPr>
              <a:buFont typeface="Wingdings" charset="2"/>
              <a:buChar char="§"/>
            </a:pPr>
            <a:r>
              <a:rPr lang="en-US" dirty="0" smtClean="0"/>
              <a:t>Conduct Internal Review</a:t>
            </a:r>
          </a:p>
          <a:p>
            <a:pPr lvl="1">
              <a:buFont typeface="Wingdings" charset="2"/>
              <a:buChar char="§"/>
            </a:pPr>
            <a:r>
              <a:rPr lang="en-US" dirty="0" smtClean="0"/>
              <a:t>Demographics</a:t>
            </a:r>
          </a:p>
          <a:p>
            <a:pPr lvl="1">
              <a:buFont typeface="Wingdings" charset="2"/>
              <a:buChar char="§"/>
            </a:pPr>
            <a:r>
              <a:rPr lang="en-US" dirty="0" smtClean="0"/>
              <a:t>Executive Summary</a:t>
            </a:r>
          </a:p>
          <a:p>
            <a:pPr lvl="1">
              <a:buFont typeface="Wingdings" charset="2"/>
              <a:buChar char="§"/>
            </a:pPr>
            <a:r>
              <a:rPr lang="en-US" dirty="0" smtClean="0"/>
              <a:t>Standards Self Assessment</a:t>
            </a:r>
          </a:p>
          <a:p>
            <a:pPr lvl="1">
              <a:buFont typeface="Wingdings" charset="2"/>
              <a:buChar char="§"/>
            </a:pPr>
            <a:r>
              <a:rPr lang="en-US" dirty="0" smtClean="0"/>
              <a:t>Stakeholder Feedback Diagnostic</a:t>
            </a:r>
          </a:p>
          <a:p>
            <a:pPr lvl="1">
              <a:buFont typeface="Wingdings" charset="2"/>
              <a:buChar char="§"/>
            </a:pPr>
            <a:r>
              <a:rPr lang="en-US" dirty="0" smtClean="0"/>
              <a:t>Student Performance Diagnostic</a:t>
            </a:r>
          </a:p>
          <a:p>
            <a:pPr lvl="1">
              <a:buFont typeface="Wingdings" charset="2"/>
              <a:buChar char="§"/>
            </a:pPr>
            <a:r>
              <a:rPr lang="en-US" dirty="0" smtClean="0"/>
              <a:t>Improvement Plan</a:t>
            </a:r>
          </a:p>
          <a:p>
            <a:pPr lvl="1">
              <a:buFont typeface="Wingdings" charset="2"/>
              <a:buChar char="§"/>
            </a:pPr>
            <a:r>
              <a:rPr lang="en-US" dirty="0" smtClean="0"/>
              <a:t>Assurances</a:t>
            </a:r>
          </a:p>
          <a:p>
            <a:pPr>
              <a:buFont typeface="Wingdings" charset="2"/>
              <a:buChar char="§"/>
            </a:pPr>
            <a:r>
              <a:rPr lang="en-US" dirty="0" smtClean="0"/>
              <a:t>Host External Review once every 5 years</a:t>
            </a:r>
          </a:p>
          <a:p>
            <a:pPr>
              <a:buFont typeface="Wingdings" charset="2"/>
              <a:buChar char="§"/>
            </a:pPr>
            <a:r>
              <a:rPr lang="en-US" dirty="0" smtClean="0"/>
              <a:t>Respond to Required Actions</a:t>
            </a:r>
          </a:p>
          <a:p>
            <a:endParaRPr lang="en-US" dirty="0" smtClean="0"/>
          </a:p>
        </p:txBody>
      </p:sp>
      <p:sp>
        <p:nvSpPr>
          <p:cNvPr id="3" name="Right Brace 2"/>
          <p:cNvSpPr/>
          <p:nvPr/>
        </p:nvSpPr>
        <p:spPr>
          <a:xfrm>
            <a:off x="5334000" y="3048000"/>
            <a:ext cx="688848" cy="2286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1026" name="Picture 2" descr="C:\Users\ksergeant\Desktop\AE ASSIST_new logo 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581400"/>
            <a:ext cx="2209800" cy="97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3739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77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77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771">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7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200025"/>
            <a:ext cx="8504237" cy="645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8085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fontAlgn="auto" hangingPunct="1">
              <a:spcAft>
                <a:spcPts val="0"/>
              </a:spcAft>
              <a:defRPr/>
            </a:pPr>
            <a:r>
              <a:rPr lang="en-US" sz="4000" dirty="0" smtClean="0">
                <a:solidFill>
                  <a:schemeClr val="bg1"/>
                </a:solidFill>
              </a:rPr>
              <a:t>Stakeholder Feedback</a:t>
            </a:r>
            <a:endParaRPr lang="en-US" sz="4000" dirty="0">
              <a:solidFill>
                <a:schemeClr val="bg1"/>
              </a:solidFill>
            </a:endParaRPr>
          </a:p>
        </p:txBody>
      </p:sp>
      <p:sp>
        <p:nvSpPr>
          <p:cNvPr id="5" name="Title 1"/>
          <p:cNvSpPr txBox="1">
            <a:spLocks/>
          </p:cNvSpPr>
          <p:nvPr/>
        </p:nvSpPr>
        <p:spPr bwMode="auto">
          <a:xfrm>
            <a:off x="849639" y="1901869"/>
            <a:ext cx="7886700" cy="1120605"/>
          </a:xfrm>
          <a:prstGeom prst="rect">
            <a:avLst/>
          </a:prstGeom>
          <a:noFill/>
          <a:ln>
            <a:noFill/>
          </a:ln>
          <a:extLst/>
        </p:spPr>
        <p:txBody>
          <a:bodyPr anchor="ctr"/>
          <a:lstStyle>
            <a:lvl1pPr algn="l" defTabSz="457200" rtl="0" eaLnBrk="1" latinLnBrk="0" hangingPunct="1">
              <a:spcBef>
                <a:spcPct val="0"/>
              </a:spcBef>
              <a:buNone/>
              <a:defRPr sz="3000" kern="1200">
                <a:solidFill>
                  <a:srgbClr val="FFFFFF"/>
                </a:solidFill>
                <a:latin typeface="+mj-lt"/>
                <a:ea typeface="+mj-ea"/>
                <a:cs typeface="+mj-cs"/>
              </a:defRPr>
            </a:lvl1pPr>
          </a:lstStyle>
          <a:p>
            <a:pPr algn="r" fontAlgn="auto">
              <a:spcAft>
                <a:spcPts val="0"/>
              </a:spcAft>
              <a:defRPr/>
            </a:pPr>
            <a:r>
              <a:rPr lang="en-US" sz="3200" b="1" i="1" dirty="0" smtClean="0">
                <a:solidFill>
                  <a:srgbClr val="0E4B95"/>
                </a:solidFill>
              </a:rPr>
              <a:t>AdvancED Improvement Plan </a:t>
            </a:r>
            <a:br>
              <a:rPr lang="en-US" sz="3200" b="1" i="1" dirty="0" smtClean="0">
                <a:solidFill>
                  <a:srgbClr val="0E4B95"/>
                </a:solidFill>
              </a:rPr>
            </a:br>
            <a:r>
              <a:rPr lang="en-US" sz="3200" b="1" i="1" dirty="0" smtClean="0">
                <a:solidFill>
                  <a:srgbClr val="0E4B95"/>
                </a:solidFill>
              </a:rPr>
              <a:t>for Continuous Improvement</a:t>
            </a:r>
            <a:endParaRPr lang="en-US" sz="3200" b="1" i="1" dirty="0">
              <a:solidFill>
                <a:srgbClr val="0E4B95"/>
              </a:solidFill>
            </a:endParaRPr>
          </a:p>
        </p:txBody>
      </p:sp>
      <p:sp>
        <p:nvSpPr>
          <p:cNvPr id="3" name="TextBox 2"/>
          <p:cNvSpPr txBox="1"/>
          <p:nvPr/>
        </p:nvSpPr>
        <p:spPr>
          <a:xfrm>
            <a:off x="2895600" y="4374865"/>
            <a:ext cx="5695490" cy="830997"/>
          </a:xfrm>
          <a:prstGeom prst="rect">
            <a:avLst/>
          </a:prstGeom>
          <a:noFill/>
        </p:spPr>
        <p:txBody>
          <a:bodyPr wrap="none" rtlCol="0">
            <a:spAutoFit/>
          </a:bodyPr>
          <a:lstStyle/>
          <a:p>
            <a:r>
              <a:rPr lang="en-US" sz="4800" b="1" dirty="0" smtClean="0">
                <a:solidFill>
                  <a:schemeClr val="accent1">
                    <a:lumMod val="50000"/>
                  </a:schemeClr>
                </a:solidFill>
              </a:rPr>
              <a:t>IMPROVEMENT PLAN</a:t>
            </a:r>
            <a:endParaRPr lang="en-US" sz="4800" b="1" dirty="0">
              <a:solidFill>
                <a:schemeClr val="accent1">
                  <a:lumMod val="50000"/>
                </a:schemeClr>
              </a:solidFill>
            </a:endParaRPr>
          </a:p>
        </p:txBody>
      </p:sp>
    </p:spTree>
    <p:extLst>
      <p:ext uri="{BB962C8B-B14F-4D97-AF65-F5344CB8AC3E}">
        <p14:creationId xmlns:p14="http://schemas.microsoft.com/office/powerpoint/2010/main" val="33477069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230" y="685800"/>
            <a:ext cx="7587340" cy="977000"/>
          </a:xfrm>
        </p:spPr>
        <p:txBody>
          <a:bodyPr/>
          <a:lstStyle/>
          <a:p>
            <a:r>
              <a:rPr lang="en-US" sz="3200" b="1" dirty="0" smtClean="0"/>
              <a:t>A Quality Improvement Plan </a:t>
            </a:r>
            <a:endParaRPr lang="en-US" sz="3200" b="1" dirty="0"/>
          </a:p>
        </p:txBody>
      </p:sp>
      <p:sp>
        <p:nvSpPr>
          <p:cNvPr id="3" name="Content Placeholder 2"/>
          <p:cNvSpPr>
            <a:spLocks noGrp="1"/>
          </p:cNvSpPr>
          <p:nvPr>
            <p:ph idx="1"/>
          </p:nvPr>
        </p:nvSpPr>
        <p:spPr>
          <a:xfrm>
            <a:off x="457200" y="1662800"/>
            <a:ext cx="8229600" cy="45259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Wingdings" pitchFamily="2" charset="2"/>
              <a:buChar char="§"/>
            </a:pPr>
            <a:r>
              <a:rPr lang="en-US" sz="2800" dirty="0" smtClean="0">
                <a:ln w="11430"/>
                <a:solidFill>
                  <a:srgbClr val="000000"/>
                </a:solidFill>
              </a:rPr>
              <a:t>Aligns improvement goals with diagnostic results</a:t>
            </a:r>
          </a:p>
          <a:p>
            <a:pPr>
              <a:buFont typeface="Wingdings" pitchFamily="2" charset="2"/>
              <a:buChar char="§"/>
            </a:pPr>
            <a:r>
              <a:rPr lang="en-US" sz="2800" dirty="0">
                <a:ln w="11430"/>
                <a:solidFill>
                  <a:srgbClr val="000000"/>
                </a:solidFill>
              </a:rPr>
              <a:t>Requires collaboration</a:t>
            </a:r>
          </a:p>
          <a:p>
            <a:pPr>
              <a:buFont typeface="Wingdings" pitchFamily="2" charset="2"/>
              <a:buChar char="§"/>
            </a:pPr>
            <a:r>
              <a:rPr lang="en-US" sz="2800" dirty="0" smtClean="0">
                <a:ln w="11430"/>
                <a:solidFill>
                  <a:srgbClr val="000000"/>
                </a:solidFill>
              </a:rPr>
              <a:t>Focuses on manageable number of priorities</a:t>
            </a:r>
          </a:p>
          <a:p>
            <a:pPr>
              <a:buFont typeface="Wingdings" pitchFamily="2" charset="2"/>
              <a:buChar char="§"/>
            </a:pPr>
            <a:r>
              <a:rPr lang="en-US" sz="2800" dirty="0" smtClean="0">
                <a:ln w="11430"/>
                <a:solidFill>
                  <a:srgbClr val="000000"/>
                </a:solidFill>
              </a:rPr>
              <a:t>Builds </a:t>
            </a:r>
            <a:r>
              <a:rPr lang="en-US" sz="2800" dirty="0">
                <a:ln w="11430"/>
                <a:solidFill>
                  <a:srgbClr val="000000"/>
                </a:solidFill>
              </a:rPr>
              <a:t>shared commitment to purpose and direction</a:t>
            </a:r>
          </a:p>
          <a:p>
            <a:pPr>
              <a:buFont typeface="Wingdings" pitchFamily="2" charset="2"/>
              <a:buChar char="§"/>
            </a:pPr>
            <a:r>
              <a:rPr lang="en-US" sz="2800" dirty="0" smtClean="0">
                <a:ln w="11430"/>
                <a:solidFill>
                  <a:srgbClr val="000000"/>
                </a:solidFill>
              </a:rPr>
              <a:t>Communicates purpose and direction clearly to others</a:t>
            </a:r>
          </a:p>
          <a:p>
            <a:pPr>
              <a:buFont typeface="Wingdings" pitchFamily="2" charset="2"/>
              <a:buChar char="§"/>
            </a:pPr>
            <a:r>
              <a:rPr lang="en-US" sz="2800" dirty="0" smtClean="0">
                <a:ln w="11430"/>
                <a:solidFill>
                  <a:srgbClr val="000000"/>
                </a:solidFill>
              </a:rPr>
              <a:t>Results in student achievement gains</a:t>
            </a:r>
          </a:p>
          <a:p>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007349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568133"/>
            <a:ext cx="7586663" cy="976312"/>
          </a:xfrm>
        </p:spPr>
        <p:txBody>
          <a:bodyPr/>
          <a:lstStyle/>
          <a:p>
            <a:r>
              <a:rPr lang="en-US" b="1" dirty="0" smtClean="0"/>
              <a:t>Goals and Improvement Plan</a:t>
            </a:r>
          </a:p>
        </p:txBody>
      </p:sp>
      <p:sp>
        <p:nvSpPr>
          <p:cNvPr id="61443" name="Content Placeholder 2"/>
          <p:cNvSpPr>
            <a:spLocks noGrp="1"/>
          </p:cNvSpPr>
          <p:nvPr>
            <p:ph idx="1"/>
          </p:nvPr>
        </p:nvSpPr>
        <p:spPr>
          <a:xfrm>
            <a:off x="457200" y="1333875"/>
            <a:ext cx="8229600" cy="5059362"/>
          </a:xfrm>
        </p:spPr>
        <p:txBody>
          <a:bodyPr>
            <a:normAutofit/>
          </a:bodyPr>
          <a:lstStyle/>
          <a:p>
            <a:pPr>
              <a:buFont typeface="Wingdings" pitchFamily="2" charset="2"/>
              <a:buChar char="§"/>
            </a:pPr>
            <a:r>
              <a:rPr lang="en-US" sz="2800" dirty="0" smtClean="0"/>
              <a:t>Develop and implement a comprehensive plan</a:t>
            </a:r>
            <a:endParaRPr lang="en-US" sz="2400" dirty="0" smtClean="0"/>
          </a:p>
          <a:p>
            <a:pPr lvl="1">
              <a:buFont typeface="Wingdings" pitchFamily="2" charset="2"/>
              <a:buChar char="§"/>
            </a:pPr>
            <a:r>
              <a:rPr lang="en-US" sz="2400" dirty="0"/>
              <a:t>D</a:t>
            </a:r>
            <a:r>
              <a:rPr lang="en-US" sz="2400" dirty="0" smtClean="0"/>
              <a:t>ocument goals based on data collected from Self Assessment, Student Performance, Stakeholder Feedback surveys</a:t>
            </a:r>
          </a:p>
          <a:p>
            <a:pPr lvl="1">
              <a:buFont typeface="Wingdings" pitchFamily="2" charset="2"/>
              <a:buChar char="§"/>
            </a:pPr>
            <a:r>
              <a:rPr lang="en-US" sz="2400" dirty="0" smtClean="0"/>
              <a:t>Use to inform and guide </a:t>
            </a:r>
            <a:r>
              <a:rPr lang="en-US" sz="2400" dirty="0"/>
              <a:t>c</a:t>
            </a:r>
            <a:r>
              <a:rPr lang="en-US" sz="2400" dirty="0" smtClean="0"/>
              <a:t>ontinuous </a:t>
            </a:r>
            <a:r>
              <a:rPr lang="en-US" sz="2400" dirty="0"/>
              <a:t>i</a:t>
            </a:r>
            <a:r>
              <a:rPr lang="en-US" sz="2400" dirty="0" smtClean="0"/>
              <a:t>mprovement</a:t>
            </a:r>
          </a:p>
          <a:p>
            <a:pPr lvl="1">
              <a:buFont typeface="Wingdings" pitchFamily="2" charset="2"/>
              <a:buChar char="§"/>
            </a:pPr>
            <a:r>
              <a:rPr lang="en-US" sz="2400" dirty="0" smtClean="0"/>
              <a:t>Monitor impact and analyze results</a:t>
            </a:r>
          </a:p>
          <a:p>
            <a:pPr>
              <a:buFont typeface="Wingdings" pitchFamily="2" charset="2"/>
              <a:buChar char="§"/>
            </a:pPr>
            <a:r>
              <a:rPr lang="en-US" sz="2800" dirty="0" smtClean="0"/>
              <a:t>Use </a:t>
            </a:r>
            <a:r>
              <a:rPr lang="en-US" sz="2800" dirty="0"/>
              <a:t>ASSIST</a:t>
            </a:r>
            <a:r>
              <a:rPr lang="en-US" sz="2800" b="1" cap="small" baseline="34000" dirty="0"/>
              <a:t>TM</a:t>
            </a:r>
            <a:r>
              <a:rPr lang="en-US" sz="2800" dirty="0" smtClean="0"/>
              <a:t> or upload your own</a:t>
            </a:r>
          </a:p>
          <a:p>
            <a:pPr lvl="1">
              <a:buFont typeface="Wingdings" pitchFamily="2" charset="2"/>
              <a:buChar char="§"/>
            </a:pPr>
            <a:r>
              <a:rPr lang="en-US" sz="2400" dirty="0" smtClean="0"/>
              <a:t>Includes goals, objectives, strategies, and activities</a:t>
            </a:r>
          </a:p>
          <a:p>
            <a:pPr>
              <a:buFont typeface="Wingdings" pitchFamily="2" charset="2"/>
              <a:buChar char="§"/>
            </a:pPr>
            <a:r>
              <a:rPr lang="en-US" sz="2800" dirty="0" smtClean="0"/>
              <a:t>The plan serves as a blueprint or road map</a:t>
            </a:r>
            <a:endParaRPr lang="en-US" sz="2800" dirty="0" smtClean="0">
              <a:hlinkClick r:id="rId3" action="ppaction://hlinkfile"/>
            </a:endParaRPr>
          </a:p>
          <a:p>
            <a:pPr marL="0" indent="0" algn="ctr">
              <a:buNone/>
            </a:pPr>
            <a:r>
              <a:rPr lang="en-US" sz="2400" dirty="0" smtClean="0">
                <a:hlinkClick r:id="rId3" action="ppaction://hlinkfile"/>
              </a:rPr>
              <a:t>Technical </a:t>
            </a:r>
            <a:r>
              <a:rPr lang="en-US" sz="2400" dirty="0">
                <a:hlinkClick r:id="rId3" action="ppaction://hlinkfile"/>
              </a:rPr>
              <a:t>Guide: Building &amp; Managing Goals &amp; Plans</a:t>
            </a:r>
            <a:r>
              <a:rPr lang="en-US" sz="2400" dirty="0"/>
              <a:t> </a:t>
            </a:r>
            <a:endParaRPr lang="en-US" sz="2400" dirty="0" smtClean="0"/>
          </a:p>
          <a:p>
            <a:pPr marL="0" indent="0" algn="ctr">
              <a:buNone/>
            </a:pPr>
            <a:r>
              <a:rPr lang="en-US" sz="2400" dirty="0" smtClean="0">
                <a:hlinkClick r:id="rId4"/>
              </a:rPr>
              <a:t>www.advanc-ed.org/assistresources</a:t>
            </a:r>
            <a:r>
              <a:rPr lang="en-US" sz="2400" dirty="0" smtClean="0"/>
              <a:t> 	</a:t>
            </a:r>
            <a:r>
              <a:rPr lang="en-US" sz="2800" dirty="0" smtClean="0"/>
              <a:t>	</a:t>
            </a:r>
          </a:p>
          <a:p>
            <a:endParaRPr lang="en-US" dirty="0" smtClean="0"/>
          </a:p>
        </p:txBody>
      </p:sp>
    </p:spTree>
    <p:extLst>
      <p:ext uri="{BB962C8B-B14F-4D97-AF65-F5344CB8AC3E}">
        <p14:creationId xmlns:p14="http://schemas.microsoft.com/office/powerpoint/2010/main" val="3339642258"/>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ASSIST – Goals and Plans</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362075"/>
            <a:ext cx="7847013"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89150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ASSIST – Goals and Plans</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385888"/>
            <a:ext cx="7827963"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8140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fontAlgn="auto" hangingPunct="1">
              <a:spcAft>
                <a:spcPts val="0"/>
              </a:spcAft>
              <a:defRPr/>
            </a:pPr>
            <a:r>
              <a:rPr lang="en-US" sz="4000" dirty="0" smtClean="0">
                <a:solidFill>
                  <a:schemeClr val="bg1"/>
                </a:solidFill>
              </a:rPr>
              <a:t>Executive Summary</a:t>
            </a:r>
            <a:endParaRPr lang="en-US" sz="4000" dirty="0">
              <a:solidFill>
                <a:schemeClr val="bg1"/>
              </a:solidFill>
            </a:endParaRPr>
          </a:p>
        </p:txBody>
      </p:sp>
      <p:sp>
        <p:nvSpPr>
          <p:cNvPr id="5" name="Title 1"/>
          <p:cNvSpPr txBox="1">
            <a:spLocks/>
          </p:cNvSpPr>
          <p:nvPr/>
        </p:nvSpPr>
        <p:spPr bwMode="auto">
          <a:xfrm>
            <a:off x="904040" y="2015859"/>
            <a:ext cx="7886700" cy="3140341"/>
          </a:xfrm>
          <a:prstGeom prst="rect">
            <a:avLst/>
          </a:prstGeom>
          <a:noFill/>
          <a:ln>
            <a:noFill/>
          </a:ln>
          <a:extLst/>
        </p:spPr>
        <p:txBody>
          <a:bodyPr anchor="ctr"/>
          <a:lstStyle>
            <a:lvl1pPr algn="l" defTabSz="457200" rtl="0" eaLnBrk="1" latinLnBrk="0" hangingPunct="1">
              <a:spcBef>
                <a:spcPct val="0"/>
              </a:spcBef>
              <a:buNone/>
              <a:defRPr sz="3000" kern="1200">
                <a:solidFill>
                  <a:srgbClr val="FFFFFF"/>
                </a:solidFill>
                <a:latin typeface="+mj-lt"/>
                <a:ea typeface="+mj-ea"/>
                <a:cs typeface="+mj-cs"/>
              </a:defRPr>
            </a:lvl1pPr>
          </a:lstStyle>
          <a:p>
            <a:pPr algn="r" fontAlgn="auto">
              <a:spcAft>
                <a:spcPts val="0"/>
              </a:spcAft>
              <a:defRPr/>
            </a:pPr>
            <a:r>
              <a:rPr lang="en-US" sz="3200" b="1" i="1" dirty="0" smtClean="0">
                <a:solidFill>
                  <a:srgbClr val="0E4B95"/>
                </a:solidFill>
              </a:rPr>
              <a:t>AdvancED School </a:t>
            </a:r>
          </a:p>
          <a:p>
            <a:pPr algn="r" fontAlgn="auto">
              <a:spcAft>
                <a:spcPts val="0"/>
              </a:spcAft>
              <a:defRPr/>
            </a:pPr>
            <a:r>
              <a:rPr lang="en-US" sz="3200" b="1" i="1" dirty="0" smtClean="0">
                <a:solidFill>
                  <a:srgbClr val="0E4B95"/>
                </a:solidFill>
              </a:rPr>
              <a:t>Executive Summary for</a:t>
            </a:r>
            <a:br>
              <a:rPr lang="en-US" sz="3200" b="1" i="1" dirty="0" smtClean="0">
                <a:solidFill>
                  <a:srgbClr val="0E4B95"/>
                </a:solidFill>
              </a:rPr>
            </a:br>
            <a:r>
              <a:rPr lang="en-US" sz="3200" b="1" i="1" dirty="0" smtClean="0">
                <a:solidFill>
                  <a:srgbClr val="0E4B95"/>
                </a:solidFill>
              </a:rPr>
              <a:t>Continuous Improvement</a:t>
            </a:r>
          </a:p>
          <a:p>
            <a:pPr algn="r" fontAlgn="auto">
              <a:spcAft>
                <a:spcPts val="0"/>
              </a:spcAft>
              <a:defRPr/>
            </a:pPr>
            <a:endParaRPr lang="en-US" sz="3200" b="1" i="1" dirty="0">
              <a:solidFill>
                <a:srgbClr val="0E4B95"/>
              </a:solidFill>
            </a:endParaRPr>
          </a:p>
          <a:p>
            <a:pPr algn="r" fontAlgn="auto">
              <a:spcAft>
                <a:spcPts val="0"/>
              </a:spcAft>
              <a:defRPr/>
            </a:pPr>
            <a:endParaRPr lang="en-US" sz="3200" b="1" i="1" dirty="0">
              <a:solidFill>
                <a:srgbClr val="0E4B95"/>
              </a:solidFill>
            </a:endParaRPr>
          </a:p>
          <a:p>
            <a:pPr algn="r" fontAlgn="auto">
              <a:spcAft>
                <a:spcPts val="0"/>
              </a:spcAft>
              <a:defRPr/>
            </a:pPr>
            <a:r>
              <a:rPr lang="en-US" sz="4800" b="1" i="1" dirty="0" smtClean="0">
                <a:solidFill>
                  <a:srgbClr val="0E4B95"/>
                </a:solidFill>
              </a:rPr>
              <a:t>EXECUTIVE SUMMARY</a:t>
            </a:r>
            <a:endParaRPr lang="en-US" sz="4800" b="1" i="1" dirty="0">
              <a:solidFill>
                <a:srgbClr val="0E4B95"/>
              </a:solidFill>
            </a:endParaRPr>
          </a:p>
        </p:txBody>
      </p:sp>
    </p:spTree>
    <p:extLst>
      <p:ext uri="{BB962C8B-B14F-4D97-AF65-F5344CB8AC3E}">
        <p14:creationId xmlns:p14="http://schemas.microsoft.com/office/powerpoint/2010/main" val="18205302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291" y="645804"/>
            <a:ext cx="8084457" cy="977000"/>
          </a:xfrm>
        </p:spPr>
        <p:txBody>
          <a:bodyPr>
            <a:normAutofit fontScale="90000"/>
          </a:bodyPr>
          <a:lstStyle/>
          <a:p>
            <a:r>
              <a:rPr lang="en-US" dirty="0" smtClean="0"/>
              <a:t/>
            </a:r>
            <a:br>
              <a:rPr lang="en-US" dirty="0" smtClean="0"/>
            </a:br>
            <a:r>
              <a:rPr lang="en-US" b="1" dirty="0" smtClean="0"/>
              <a:t>Executive Summary “</a:t>
            </a:r>
            <a:r>
              <a:rPr lang="en-US" sz="3600" b="1" dirty="0" smtClean="0"/>
              <a:t>Telling the Story”</a:t>
            </a:r>
            <a:r>
              <a:rPr lang="en-US" b="1" dirty="0" smtClean="0"/>
              <a:t/>
            </a:r>
            <a:br>
              <a:rPr lang="en-US" b="1" dirty="0" smtClean="0"/>
            </a:br>
            <a:endParaRPr lang="en-US" b="1" dirty="0"/>
          </a:p>
        </p:txBody>
      </p:sp>
      <p:sp>
        <p:nvSpPr>
          <p:cNvPr id="3" name="Content Placeholder 2"/>
          <p:cNvSpPr>
            <a:spLocks noGrp="1"/>
          </p:cNvSpPr>
          <p:nvPr>
            <p:ph idx="1"/>
          </p:nvPr>
        </p:nvSpPr>
        <p:spPr>
          <a:xfrm>
            <a:off x="438148" y="1587500"/>
            <a:ext cx="8229600" cy="4144963"/>
          </a:xfrm>
        </p:spPr>
        <p:txBody>
          <a:bodyPr>
            <a:normAutofit fontScale="77500" lnSpcReduction="20000"/>
          </a:bodyPr>
          <a:lstStyle/>
          <a:p>
            <a:pPr>
              <a:buFont typeface="Wingdings" pitchFamily="2" charset="2"/>
              <a:buChar char="§"/>
            </a:pPr>
            <a:r>
              <a:rPr lang="en-US" dirty="0" smtClean="0"/>
              <a:t>Describe and celebrate who you are</a:t>
            </a:r>
          </a:p>
          <a:p>
            <a:pPr>
              <a:buFont typeface="Wingdings" pitchFamily="2" charset="2"/>
              <a:buChar char="§"/>
            </a:pPr>
            <a:endParaRPr lang="en-US" dirty="0" smtClean="0"/>
          </a:p>
          <a:p>
            <a:pPr>
              <a:buFont typeface="Wingdings" pitchFamily="2" charset="2"/>
              <a:buChar char="§"/>
            </a:pPr>
            <a:r>
              <a:rPr lang="en-US" dirty="0" smtClean="0"/>
              <a:t>Define the institution’s </a:t>
            </a:r>
            <a:r>
              <a:rPr lang="en-US" dirty="0"/>
              <a:t>p</a:t>
            </a:r>
            <a:r>
              <a:rPr lang="en-US" dirty="0" smtClean="0"/>
              <a:t>urpose and direction</a:t>
            </a:r>
          </a:p>
          <a:p>
            <a:pPr>
              <a:buFont typeface="Wingdings" pitchFamily="2" charset="2"/>
              <a:buChar char="§"/>
            </a:pPr>
            <a:endParaRPr lang="en-US" dirty="0"/>
          </a:p>
          <a:p>
            <a:pPr>
              <a:buFont typeface="Wingdings" pitchFamily="2" charset="2"/>
              <a:buChar char="§"/>
            </a:pPr>
            <a:r>
              <a:rPr lang="en-US" dirty="0" smtClean="0"/>
              <a:t>Identify achievements, accomplishments and challenges</a:t>
            </a:r>
          </a:p>
          <a:p>
            <a:pPr>
              <a:buFont typeface="Wingdings" pitchFamily="2" charset="2"/>
              <a:buChar char="§"/>
            </a:pPr>
            <a:endParaRPr lang="en-US" dirty="0"/>
          </a:p>
          <a:p>
            <a:pPr>
              <a:buFont typeface="Wingdings" pitchFamily="2" charset="2"/>
              <a:buChar char="§"/>
            </a:pPr>
            <a:r>
              <a:rPr lang="en-US" dirty="0" smtClean="0"/>
              <a:t>Incorporate additional information</a:t>
            </a:r>
          </a:p>
          <a:p>
            <a:pPr>
              <a:buFont typeface="Wingdings" pitchFamily="2" charset="2"/>
              <a:buChar char="Ø"/>
            </a:pPr>
            <a:endParaRPr lang="en-US" dirty="0"/>
          </a:p>
          <a:p>
            <a:pPr marL="0" indent="0">
              <a:buNone/>
            </a:pPr>
            <a:r>
              <a:rPr lang="en-US" dirty="0" smtClean="0"/>
              <a:t>*The Executive Summary is available at “</a:t>
            </a:r>
            <a:r>
              <a:rPr lang="en-US" i="1" dirty="0" smtClean="0"/>
              <a:t>Find An Accredited Institution</a:t>
            </a:r>
            <a:r>
              <a:rPr lang="en-US" dirty="0" smtClean="0"/>
              <a:t>”   (</a:t>
            </a:r>
            <a:r>
              <a:rPr lang="en-US" dirty="0" smtClean="0">
                <a:hlinkClick r:id="rId2"/>
              </a:rPr>
              <a:t>www.advanc-ed.org</a:t>
            </a:r>
            <a:r>
              <a:rPr lang="en-US" dirty="0" smtClean="0"/>
              <a:t>)</a:t>
            </a:r>
          </a:p>
          <a:p>
            <a:pPr marL="0" indent="0">
              <a:buNone/>
            </a:pPr>
            <a:endParaRPr lang="en-US" i="1" dirty="0" smtClean="0"/>
          </a:p>
          <a:p>
            <a:pPr>
              <a:buFont typeface="Wingdings" pitchFamily="2" charset="2"/>
              <a:buChar char="Ø"/>
            </a:pPr>
            <a:endParaRPr lang="en-US" dirty="0"/>
          </a:p>
          <a:p>
            <a:pPr>
              <a:buFont typeface="Wingdings" pitchFamily="2" charset="2"/>
              <a:buChar char="Ø"/>
            </a:pPr>
            <a:endParaRPr lang="en-US" dirty="0" smtClean="0"/>
          </a:p>
          <a:p>
            <a:endParaRPr lang="en-US" dirty="0"/>
          </a:p>
        </p:txBody>
      </p:sp>
    </p:spTree>
    <p:extLst>
      <p:ext uri="{BB962C8B-B14F-4D97-AF65-F5344CB8AC3E}">
        <p14:creationId xmlns:p14="http://schemas.microsoft.com/office/powerpoint/2010/main" val="282143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88</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18" y="1537855"/>
            <a:ext cx="7859922" cy="3196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53023" y="360218"/>
            <a:ext cx="5031442" cy="523220"/>
          </a:xfrm>
          <a:prstGeom prst="rect">
            <a:avLst/>
          </a:prstGeom>
          <a:noFill/>
        </p:spPr>
        <p:txBody>
          <a:bodyPr wrap="none" rtlCol="0">
            <a:spAutoFit/>
          </a:bodyPr>
          <a:lstStyle/>
          <a:p>
            <a:r>
              <a:rPr lang="en-US" sz="2800" b="1" dirty="0" smtClean="0">
                <a:solidFill>
                  <a:schemeClr val="accent1"/>
                </a:solidFill>
              </a:rPr>
              <a:t>Executive Summary: High School</a:t>
            </a:r>
            <a:endParaRPr lang="en-US" sz="2800" b="1" dirty="0">
              <a:solidFill>
                <a:schemeClr val="accent1"/>
              </a:solidFill>
            </a:endParaRPr>
          </a:p>
        </p:txBody>
      </p:sp>
    </p:spTree>
    <p:extLst>
      <p:ext uri="{BB962C8B-B14F-4D97-AF65-F5344CB8AC3E}">
        <p14:creationId xmlns:p14="http://schemas.microsoft.com/office/powerpoint/2010/main" val="30837917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89</a:t>
            </a:fld>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87" y="0"/>
            <a:ext cx="7146789" cy="360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386" y="3606078"/>
            <a:ext cx="7305677" cy="298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2601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4049" y="977000"/>
            <a:ext cx="6361044" cy="977000"/>
          </a:xfrm>
        </p:spPr>
        <p:txBody>
          <a:bodyPr/>
          <a:lstStyle>
            <a:lvl1pPr algn="l">
              <a:defRPr/>
            </a:lvl1pPr>
          </a:lstStyle>
          <a:p>
            <a:r>
              <a:rPr lang="en-US" dirty="0" smtClean="0"/>
              <a:t>Accreditation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49" y="1698611"/>
            <a:ext cx="8779951" cy="4545649"/>
          </a:xfrm>
          <a:prstGeom prst="rect">
            <a:avLst/>
          </a:prstGeom>
        </p:spPr>
      </p:pic>
    </p:spTree>
    <p:extLst>
      <p:ext uri="{BB962C8B-B14F-4D97-AF65-F5344CB8AC3E}">
        <p14:creationId xmlns:p14="http://schemas.microsoft.com/office/powerpoint/2010/main" val="1326692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90</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495300"/>
            <a:ext cx="62579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9058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91</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26" y="699222"/>
            <a:ext cx="7908014" cy="2244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26" y="2943226"/>
            <a:ext cx="8148406" cy="2986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4188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92</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772" y="443346"/>
            <a:ext cx="7200986" cy="5539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1888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93</a:t>
            </a:fld>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4" y="1407752"/>
            <a:ext cx="7821497" cy="3541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7029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94</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22219"/>
            <a:ext cx="8165224" cy="4132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9974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2013 AdvancED</a:t>
            </a:r>
            <a:endParaRPr lang="en-US" dirty="0"/>
          </a:p>
        </p:txBody>
      </p:sp>
      <p:sp>
        <p:nvSpPr>
          <p:cNvPr id="3" name="Slide Number Placeholder 2"/>
          <p:cNvSpPr>
            <a:spLocks noGrp="1"/>
          </p:cNvSpPr>
          <p:nvPr>
            <p:ph type="sldNum" sz="quarter" idx="11"/>
          </p:nvPr>
        </p:nvSpPr>
        <p:spPr/>
        <p:txBody>
          <a:bodyPr/>
          <a:lstStyle/>
          <a:p>
            <a:fld id="{8F608D54-66CA-4D2A-9F91-83D4A6031167}" type="slidenum">
              <a:rPr lang="en-US" smtClean="0"/>
              <a:pPr/>
              <a:t>95</a:t>
            </a:fld>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726" y="401781"/>
            <a:ext cx="7024523" cy="529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3724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155" y="432244"/>
            <a:ext cx="8229600" cy="977000"/>
          </a:xfrm>
        </p:spPr>
        <p:txBody>
          <a:bodyPr>
            <a:normAutofit/>
          </a:bodyPr>
          <a:lstStyle/>
          <a:p>
            <a:r>
              <a:rPr lang="en-US" sz="3600" b="1" dirty="0" smtClean="0"/>
              <a:t>Applied Practice #3: </a:t>
            </a:r>
            <a:r>
              <a:rPr lang="en-US" sz="2400" b="1" dirty="0" smtClean="0"/>
              <a:t>Executive Summary Review</a:t>
            </a:r>
            <a:endParaRPr lang="en-US" sz="3600" b="1" dirty="0"/>
          </a:p>
        </p:txBody>
      </p:sp>
      <p:sp>
        <p:nvSpPr>
          <p:cNvPr id="3" name="Content Placeholder 2"/>
          <p:cNvSpPr>
            <a:spLocks noGrp="1"/>
          </p:cNvSpPr>
          <p:nvPr>
            <p:ph idx="1"/>
          </p:nvPr>
        </p:nvSpPr>
        <p:spPr>
          <a:xfrm>
            <a:off x="499833" y="1595409"/>
            <a:ext cx="7541079" cy="4525963"/>
          </a:xfrm>
        </p:spPr>
        <p:txBody>
          <a:bodyPr>
            <a:normAutofit fontScale="85000" lnSpcReduction="10000"/>
          </a:bodyPr>
          <a:lstStyle/>
          <a:p>
            <a:pPr marL="514350" indent="-514350">
              <a:buFont typeface="+mj-lt"/>
              <a:buAutoNum type="arabicPeriod"/>
            </a:pPr>
            <a:r>
              <a:rPr lang="en-US" dirty="0" smtClean="0"/>
              <a:t>Locate a System Executive Summary at “</a:t>
            </a:r>
            <a:r>
              <a:rPr lang="en-US" i="1" dirty="0" smtClean="0"/>
              <a:t>Find Accredited Schools</a:t>
            </a:r>
            <a:r>
              <a:rPr lang="en-US" dirty="0" smtClean="0"/>
              <a:t>” at </a:t>
            </a:r>
            <a:r>
              <a:rPr lang="en-US" dirty="0" smtClean="0">
                <a:hlinkClick r:id="rId2"/>
              </a:rPr>
              <a:t>www.advanc-ed.org</a:t>
            </a:r>
            <a:endParaRPr lang="en-US" dirty="0" smtClean="0"/>
          </a:p>
          <a:p>
            <a:pPr marL="514350" indent="-514350">
              <a:buFont typeface="+mj-lt"/>
              <a:buAutoNum type="arabicPeriod"/>
            </a:pPr>
            <a:r>
              <a:rPr lang="en-US" dirty="0" smtClean="0"/>
              <a:t>Critique each section. Does the school present:</a:t>
            </a:r>
          </a:p>
          <a:p>
            <a:pPr lvl="1">
              <a:buFont typeface="Wingdings" pitchFamily="2" charset="2"/>
              <a:buChar char="§"/>
            </a:pPr>
            <a:r>
              <a:rPr lang="en-US" dirty="0" smtClean="0"/>
              <a:t>A clear picture of the system’s demographics?</a:t>
            </a:r>
          </a:p>
          <a:p>
            <a:pPr lvl="1">
              <a:buFont typeface="Wingdings" pitchFamily="2" charset="2"/>
              <a:buChar char="§"/>
            </a:pPr>
            <a:r>
              <a:rPr lang="en-US" dirty="0" smtClean="0"/>
              <a:t>A clearly stated purpose and direction?</a:t>
            </a:r>
          </a:p>
          <a:p>
            <a:pPr lvl="1">
              <a:buFont typeface="Wingdings" pitchFamily="2" charset="2"/>
              <a:buChar char="§"/>
            </a:pPr>
            <a:r>
              <a:rPr lang="en-US" dirty="0" smtClean="0"/>
              <a:t>A thorough description of achievements and challenges?</a:t>
            </a:r>
          </a:p>
          <a:p>
            <a:pPr lvl="1">
              <a:buFont typeface="Wingdings" pitchFamily="2" charset="2"/>
              <a:buChar char="§"/>
            </a:pPr>
            <a:r>
              <a:rPr lang="en-US" dirty="0" smtClean="0"/>
              <a:t>Critical information to enhance understanding?</a:t>
            </a:r>
          </a:p>
          <a:p>
            <a:pPr marL="571500" indent="-514350">
              <a:buFont typeface="+mj-lt"/>
              <a:buAutoNum type="arabicPeriod"/>
            </a:pPr>
            <a:r>
              <a:rPr lang="en-US" dirty="0" smtClean="0"/>
              <a:t>What suggestions would you make to enhance this summary?</a:t>
            </a:r>
          </a:p>
        </p:txBody>
      </p:sp>
      <p:sp>
        <p:nvSpPr>
          <p:cNvPr id="10" name="TextBox 9"/>
          <p:cNvSpPr txBox="1"/>
          <p:nvPr/>
        </p:nvSpPr>
        <p:spPr>
          <a:xfrm>
            <a:off x="4844955" y="6140650"/>
            <a:ext cx="184666" cy="1200329"/>
          </a:xfrm>
          <a:prstGeom prst="rect">
            <a:avLst/>
          </a:prstGeom>
          <a:noFill/>
        </p:spPr>
        <p:txBody>
          <a:bodyPr wrap="none" rtlCol="0">
            <a:spAutoFit/>
          </a:bodyPr>
          <a:lstStyle/>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2383830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r"/>
            <a:r>
              <a:rPr lang="en-US" dirty="0" smtClean="0"/>
              <a:t>Continuous Improvement</a:t>
            </a:r>
            <a:endParaRPr lang="en-US" dirty="0"/>
          </a:p>
        </p:txBody>
      </p:sp>
      <p:sp>
        <p:nvSpPr>
          <p:cNvPr id="7" name="Subtitle 6"/>
          <p:cNvSpPr>
            <a:spLocks noGrp="1"/>
          </p:cNvSpPr>
          <p:nvPr>
            <p:ph type="subTitle" idx="1"/>
          </p:nvPr>
        </p:nvSpPr>
        <p:spPr/>
        <p:txBody>
          <a:bodyPr>
            <a:normAutofit fontScale="92500" lnSpcReduction="20000"/>
          </a:bodyPr>
          <a:lstStyle/>
          <a:p>
            <a:r>
              <a:rPr lang="en-US" dirty="0" smtClean="0"/>
              <a:t>How might the Executive Summary become part of your continuous </a:t>
            </a:r>
            <a:r>
              <a:rPr lang="en-US" dirty="0"/>
              <a:t>i</a:t>
            </a:r>
            <a:r>
              <a:rPr lang="en-US" dirty="0" smtClean="0"/>
              <a:t>mprovement </a:t>
            </a:r>
            <a:r>
              <a:rPr lang="en-US" dirty="0"/>
              <a:t>p</a:t>
            </a:r>
            <a:r>
              <a:rPr lang="en-US" dirty="0" smtClean="0"/>
              <a:t>rocess?</a:t>
            </a:r>
            <a:endParaRPr lang="en-US" dirty="0"/>
          </a:p>
        </p:txBody>
      </p:sp>
    </p:spTree>
    <p:extLst>
      <p:ext uri="{BB962C8B-B14F-4D97-AF65-F5344CB8AC3E}">
        <p14:creationId xmlns:p14="http://schemas.microsoft.com/office/powerpoint/2010/main" val="25941823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2260" y="685800"/>
            <a:ext cx="7587340" cy="977000"/>
          </a:xfrm>
        </p:spPr>
        <p:txBody>
          <a:bodyPr/>
          <a:lstStyle/>
          <a:p>
            <a:r>
              <a:rPr lang="en-US" sz="4000" b="1" dirty="0" smtClean="0"/>
              <a:t>ASSIST Overview – “Hands On”</a:t>
            </a:r>
            <a:endParaRPr lang="en-US" sz="4000" b="1" dirty="0"/>
          </a:p>
        </p:txBody>
      </p:sp>
      <p:sp>
        <p:nvSpPr>
          <p:cNvPr id="4" name="Content Placeholder 3"/>
          <p:cNvSpPr>
            <a:spLocks noGrp="1"/>
          </p:cNvSpPr>
          <p:nvPr>
            <p:ph idx="1"/>
          </p:nvPr>
        </p:nvSpPr>
        <p:spPr/>
        <p:txBody>
          <a:bodyPr>
            <a:normAutofit fontScale="85000" lnSpcReduction="10000"/>
          </a:bodyPr>
          <a:lstStyle/>
          <a:p>
            <a:pPr marL="0" indent="0">
              <a:buNone/>
            </a:pPr>
            <a:r>
              <a:rPr lang="en-US" dirty="0" smtClean="0"/>
              <a:t>We will now spend about 30 minutes going over how to access each of the following ASSIST components:</a:t>
            </a:r>
          </a:p>
          <a:p>
            <a:r>
              <a:rPr lang="en-US" dirty="0" smtClean="0"/>
              <a:t>Profile</a:t>
            </a:r>
          </a:p>
          <a:p>
            <a:r>
              <a:rPr lang="en-US" dirty="0" smtClean="0"/>
              <a:t>Demographics</a:t>
            </a:r>
          </a:p>
          <a:p>
            <a:r>
              <a:rPr lang="en-US" dirty="0" smtClean="0"/>
              <a:t>Executive Summary</a:t>
            </a:r>
          </a:p>
          <a:p>
            <a:r>
              <a:rPr lang="en-US" dirty="0" smtClean="0"/>
              <a:t>Self Assessment</a:t>
            </a:r>
          </a:p>
          <a:p>
            <a:r>
              <a:rPr lang="en-US" dirty="0" smtClean="0"/>
              <a:t>Student Performance</a:t>
            </a:r>
          </a:p>
          <a:p>
            <a:r>
              <a:rPr lang="en-US" dirty="0"/>
              <a:t>Stakeholder </a:t>
            </a:r>
            <a:r>
              <a:rPr lang="en-US" dirty="0" smtClean="0"/>
              <a:t>Feedback</a:t>
            </a:r>
          </a:p>
          <a:p>
            <a:r>
              <a:rPr lang="en-US" dirty="0" smtClean="0"/>
              <a:t>Improvement Plan</a:t>
            </a:r>
          </a:p>
          <a:p>
            <a:r>
              <a:rPr lang="en-US" dirty="0" smtClean="0"/>
              <a:t>Assurances</a:t>
            </a:r>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 AdvancED 2012</a:t>
            </a:r>
            <a:endParaRPr lang="en-US"/>
          </a:p>
        </p:txBody>
      </p:sp>
    </p:spTree>
    <p:extLst>
      <p:ext uri="{BB962C8B-B14F-4D97-AF65-F5344CB8AC3E}">
        <p14:creationId xmlns:p14="http://schemas.microsoft.com/office/powerpoint/2010/main" val="18379566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757951" y="1972591"/>
            <a:ext cx="8019143" cy="1676400"/>
          </a:xfrm>
        </p:spPr>
        <p:txBody>
          <a:bodyPr/>
          <a:lstStyle/>
          <a:p>
            <a:pPr algn="r" eaLnBrk="1" hangingPunct="1"/>
            <a:r>
              <a:rPr lang="en-US" sz="3200" i="1" dirty="0" smtClean="0">
                <a:solidFill>
                  <a:schemeClr val="tx2">
                    <a:lumMod val="75000"/>
                  </a:schemeClr>
                </a:solidFill>
              </a:rPr>
              <a:t>The AdvancED External Review for Continuous Improvement</a:t>
            </a:r>
            <a:endParaRPr lang="en-US" sz="3200" dirty="0" smtClean="0">
              <a:solidFill>
                <a:schemeClr val="tx2">
                  <a:lumMod val="75000"/>
                </a:schemeClr>
              </a:solidFill>
            </a:endParaRPr>
          </a:p>
        </p:txBody>
      </p:sp>
      <p:sp>
        <p:nvSpPr>
          <p:cNvPr id="19459" name="Subtitle 2"/>
          <p:cNvSpPr>
            <a:spLocks noGrp="1"/>
          </p:cNvSpPr>
          <p:nvPr>
            <p:ph type="subTitle" idx="1"/>
          </p:nvPr>
        </p:nvSpPr>
        <p:spPr>
          <a:xfrm>
            <a:off x="2278323" y="4191719"/>
            <a:ext cx="6613071" cy="1295400"/>
          </a:xfrm>
        </p:spPr>
        <p:txBody>
          <a:bodyPr>
            <a:normAutofit/>
          </a:bodyPr>
          <a:lstStyle/>
          <a:p>
            <a:pPr eaLnBrk="1" hangingPunct="1"/>
            <a:r>
              <a:rPr lang="en-US" sz="4800" b="1" dirty="0" smtClean="0">
                <a:solidFill>
                  <a:schemeClr val="accent1">
                    <a:lumMod val="50000"/>
                  </a:schemeClr>
                </a:solidFill>
              </a:rPr>
              <a:t>EXTERNAL REVIEW</a:t>
            </a:r>
          </a:p>
          <a:p>
            <a:pPr eaLnBrk="1" hangingPunct="1"/>
            <a:endParaRPr lang="en-US" sz="3600" b="1" i="1" dirty="0" smtClean="0">
              <a:solidFill>
                <a:schemeClr val="accent1"/>
              </a:solidFill>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choolADV504_Slides_12JUL12_0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2444</TotalTime>
  <Words>8926</Words>
  <Application>Microsoft Office PowerPoint</Application>
  <PresentationFormat>On-screen Show (4:3)</PresentationFormat>
  <Paragraphs>979</Paragraphs>
  <Slides>126</Slides>
  <Notes>55</Notes>
  <HiddenSlides>0</HiddenSlides>
  <MMClips>1</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SchoolADV504_Slides_12JUL12_03</vt:lpstr>
      <vt:lpstr>PowerPoint Presentation</vt:lpstr>
      <vt:lpstr>Consider these questions…</vt:lpstr>
      <vt:lpstr>For truly Successful, Lasting, Meaningful Continuous Improvement Efforts at your school…..</vt:lpstr>
      <vt:lpstr>Workshop Goals</vt:lpstr>
      <vt:lpstr>AdvancED</vt:lpstr>
      <vt:lpstr>Regional Accrediting Agencies</vt:lpstr>
      <vt:lpstr>Who We Serve</vt:lpstr>
      <vt:lpstr>Institution Expectations</vt:lpstr>
      <vt:lpstr>Accreditation</vt:lpstr>
      <vt:lpstr>Self-Assessment</vt:lpstr>
      <vt:lpstr> The AdvancED Process for Continuous  Improvement </vt:lpstr>
      <vt:lpstr>AdvancED School Standards for Continuous Improvement </vt:lpstr>
      <vt:lpstr>Standards</vt:lpstr>
      <vt:lpstr>AdvancED Standards for Quality Schools</vt:lpstr>
      <vt:lpstr>Standards Self Assessment</vt:lpstr>
      <vt:lpstr>PowerPoint Presentation</vt:lpstr>
      <vt:lpstr>PowerPoint Presentation</vt:lpstr>
      <vt:lpstr>PowerPoint Presentation</vt:lpstr>
      <vt:lpstr>PowerPoint Presentation</vt:lpstr>
      <vt:lpstr> Characteristics of Evidence</vt:lpstr>
      <vt:lpstr>Standard Narrative</vt:lpstr>
      <vt:lpstr>PowerPoint Presentation</vt:lpstr>
      <vt:lpstr>PowerPoint Presentation</vt:lpstr>
      <vt:lpstr>PowerPoint Presentation</vt:lpstr>
      <vt:lpstr>PowerPoint Presentation</vt:lpstr>
      <vt:lpstr>PowerPoint Presentation</vt:lpstr>
      <vt:lpstr>Continuous Improvement</vt:lpstr>
      <vt:lpstr>Student Performance</vt:lpstr>
      <vt:lpstr>AdvancED Approach to Student Performance</vt:lpstr>
      <vt:lpstr>Using Student Performance Results</vt:lpstr>
      <vt:lpstr>Three Main Components in the Process</vt:lpstr>
      <vt:lpstr>Student Performance Data </vt:lpstr>
      <vt:lpstr>Evaluative Criteria</vt:lpstr>
      <vt:lpstr>                              The Diagnostic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Assessments Should You Include?</vt:lpstr>
      <vt:lpstr>PowerPoint Presentation</vt:lpstr>
      <vt:lpstr>PowerPoint Presentation</vt:lpstr>
      <vt:lpstr>PowerPoint Presentation</vt:lpstr>
      <vt:lpstr>PowerPoint Presentation</vt:lpstr>
      <vt:lpstr>PowerPoint Presentation</vt:lpstr>
      <vt:lpstr>Continuous Improvement</vt:lpstr>
      <vt:lpstr>Stakeholder Feedback</vt:lpstr>
      <vt:lpstr>Goals:  Stakeholder Feedback </vt:lpstr>
      <vt:lpstr>Overview:  Stakeholder Feedback</vt:lpstr>
      <vt:lpstr>Stakeholder Feedback Surveys</vt:lpstr>
      <vt:lpstr>Four Main Steps</vt:lpstr>
      <vt:lpstr>Stakeholder Feedback Diagnostic</vt:lpstr>
      <vt:lpstr>Stakeholder Feedback Diagnostic</vt:lpstr>
      <vt:lpstr>Complete Evaluative Criteria </vt:lpstr>
      <vt:lpstr>Complete Evaluative Criteria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vt:lpstr>
      <vt:lpstr>Continuous Improvement</vt:lpstr>
      <vt:lpstr>Assurances</vt:lpstr>
      <vt:lpstr>Assurances</vt:lpstr>
      <vt:lpstr>The AdvancED Assurances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Stakeholder Feedback</vt:lpstr>
      <vt:lpstr>A Quality Improvement Plan </vt:lpstr>
      <vt:lpstr>Goals and Improvement Plan</vt:lpstr>
      <vt:lpstr>ASSIST – Goals and Plans</vt:lpstr>
      <vt:lpstr>ASSIST – Goals and Plans</vt:lpstr>
      <vt:lpstr>Executive Summary</vt:lpstr>
      <vt:lpstr> Executive Summary “Telling the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Applied Practice #3: Executive Summary Review</vt:lpstr>
      <vt:lpstr>Continuous Improvement</vt:lpstr>
      <vt:lpstr>ASSIST Overview – “Hands On”</vt:lpstr>
      <vt:lpstr>The AdvancED External Review for Continuous Improvement</vt:lpstr>
      <vt:lpstr>Important Deadlines</vt:lpstr>
      <vt:lpstr>The External Review</vt:lpstr>
      <vt:lpstr>External Review</vt:lpstr>
      <vt:lpstr>ELEOT – Effective Learning Environment Observation Tool</vt:lpstr>
      <vt:lpstr>ELEOT Learning Environments</vt:lpstr>
      <vt:lpstr>PowerPoint Presentation</vt:lpstr>
      <vt:lpstr>External Review Team Actions</vt:lpstr>
      <vt:lpstr>External Review Team Members</vt:lpstr>
      <vt:lpstr>IEQ: The Index of Educational Quality</vt:lpstr>
      <vt:lpstr>IEQ: The Index of Educational Quality</vt:lpstr>
      <vt:lpstr>IEQ: The Index of Educational Quality</vt:lpstr>
      <vt:lpstr>IEQ: The Index of Educational Quality</vt:lpstr>
      <vt:lpstr>Index of Educational Quality</vt:lpstr>
      <vt:lpstr>Index of Educational Quality</vt:lpstr>
      <vt:lpstr>Index of Educational Quality</vt:lpstr>
      <vt:lpstr>Index of Educational Quality</vt:lpstr>
      <vt:lpstr>Calculating the Index of Educational Quality</vt:lpstr>
      <vt:lpstr>Reporting the IEQ</vt:lpstr>
      <vt:lpstr>Communicating Findings</vt:lpstr>
      <vt:lpstr>Decision on Accreditation</vt:lpstr>
      <vt:lpstr>Maintaining the Momentum for CONTINUOUS IMPROVEMENT</vt:lpstr>
      <vt:lpstr>Continuous Improvement</vt:lpstr>
      <vt:lpstr>Paradigm Shift </vt:lpstr>
      <vt:lpstr>The Future</vt:lpstr>
      <vt:lpstr>Values Inherent in AdvancED Protocol</vt:lpstr>
      <vt:lpstr>PowerPoint Presentation</vt:lpstr>
      <vt:lpstr>The power of education can change the world.</vt:lpstr>
    </vt:vector>
  </TitlesOfParts>
  <Company>Propel Creative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Designer</dc:creator>
  <cp:lastModifiedBy>Phil Meager</cp:lastModifiedBy>
  <cp:revision>121</cp:revision>
  <dcterms:created xsi:type="dcterms:W3CDTF">2012-07-16T13:54:59Z</dcterms:created>
  <dcterms:modified xsi:type="dcterms:W3CDTF">2013-10-21T04:20:38Z</dcterms:modified>
</cp:coreProperties>
</file>